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8"/>
  </p:notesMasterIdLst>
  <p:sldIdLst>
    <p:sldId id="2420" r:id="rId2"/>
    <p:sldId id="2460" r:id="rId3"/>
    <p:sldId id="1114" r:id="rId4"/>
    <p:sldId id="1385" r:id="rId5"/>
    <p:sldId id="2381" r:id="rId6"/>
    <p:sldId id="2474" r:id="rId7"/>
    <p:sldId id="2475" r:id="rId8"/>
    <p:sldId id="2164" r:id="rId9"/>
    <p:sldId id="1677" r:id="rId10"/>
    <p:sldId id="1771" r:id="rId11"/>
    <p:sldId id="1750" r:id="rId12"/>
    <p:sldId id="1773" r:id="rId13"/>
    <p:sldId id="1774" r:id="rId14"/>
    <p:sldId id="2097" r:id="rId15"/>
    <p:sldId id="1962" r:id="rId16"/>
    <p:sldId id="1963" r:id="rId17"/>
    <p:sldId id="1964" r:id="rId18"/>
    <p:sldId id="1965" r:id="rId19"/>
    <p:sldId id="1966" r:id="rId20"/>
    <p:sldId id="2257" r:id="rId21"/>
    <p:sldId id="1967" r:id="rId22"/>
    <p:sldId id="2251" r:id="rId23"/>
    <p:sldId id="2253" r:id="rId24"/>
    <p:sldId id="2252" r:id="rId25"/>
    <p:sldId id="2254" r:id="rId26"/>
    <p:sldId id="1970" r:id="rId27"/>
    <p:sldId id="1971" r:id="rId28"/>
    <p:sldId id="2255" r:id="rId29"/>
    <p:sldId id="1120" r:id="rId30"/>
    <p:sldId id="2032" r:id="rId31"/>
    <p:sldId id="2045" r:id="rId32"/>
    <p:sldId id="2074" r:id="rId33"/>
    <p:sldId id="735" r:id="rId34"/>
    <p:sldId id="2478" r:id="rId35"/>
    <p:sldId id="2477" r:id="rId36"/>
    <p:sldId id="1807" r:id="rId37"/>
    <p:sldId id="1808" r:id="rId38"/>
    <p:sldId id="1809" r:id="rId39"/>
    <p:sldId id="1810" r:id="rId40"/>
    <p:sldId id="1811" r:id="rId41"/>
    <p:sldId id="1812" r:id="rId42"/>
    <p:sldId id="1813" r:id="rId43"/>
    <p:sldId id="1815" r:id="rId44"/>
    <p:sldId id="1816" r:id="rId45"/>
    <p:sldId id="1817" r:id="rId46"/>
    <p:sldId id="1818" r:id="rId47"/>
    <p:sldId id="2089" r:id="rId48"/>
    <p:sldId id="1819" r:id="rId49"/>
    <p:sldId id="1820" r:id="rId50"/>
    <p:sldId id="1821" r:id="rId51"/>
    <p:sldId id="2241" r:id="rId52"/>
    <p:sldId id="2242" r:id="rId53"/>
    <p:sldId id="2243" r:id="rId54"/>
    <p:sldId id="2244" r:id="rId55"/>
    <p:sldId id="2245" r:id="rId56"/>
    <p:sldId id="2246" r:id="rId57"/>
    <p:sldId id="2247" r:id="rId58"/>
    <p:sldId id="2248" r:id="rId59"/>
    <p:sldId id="2249" r:id="rId60"/>
    <p:sldId id="2250" r:id="rId61"/>
    <p:sldId id="2080" r:id="rId62"/>
    <p:sldId id="2236" r:id="rId63"/>
    <p:sldId id="2230" r:id="rId64"/>
    <p:sldId id="2090" r:id="rId65"/>
    <p:sldId id="2084" r:id="rId66"/>
    <p:sldId id="2085" r:id="rId67"/>
    <p:sldId id="2086" r:id="rId68"/>
    <p:sldId id="2087" r:id="rId69"/>
    <p:sldId id="2228" r:id="rId70"/>
    <p:sldId id="2091" r:id="rId71"/>
    <p:sldId id="1841" r:id="rId72"/>
    <p:sldId id="1840" r:id="rId73"/>
    <p:sldId id="2229" r:id="rId74"/>
    <p:sldId id="2092" r:id="rId75"/>
    <p:sldId id="1842" r:id="rId76"/>
    <p:sldId id="2088" r:id="rId77"/>
    <p:sldId id="1844" r:id="rId78"/>
    <p:sldId id="1845" r:id="rId79"/>
    <p:sldId id="1846" r:id="rId80"/>
    <p:sldId id="1847" r:id="rId81"/>
    <p:sldId id="2240" r:id="rId82"/>
    <p:sldId id="2093" r:id="rId83"/>
    <p:sldId id="2411" r:id="rId84"/>
    <p:sldId id="2112" r:id="rId85"/>
    <p:sldId id="2386" r:id="rId86"/>
    <p:sldId id="2387" r:id="rId87"/>
    <p:sldId id="2422" r:id="rId88"/>
    <p:sldId id="2423" r:id="rId89"/>
    <p:sldId id="1833" r:id="rId90"/>
    <p:sldId id="1835" r:id="rId91"/>
    <p:sldId id="2110" r:id="rId92"/>
    <p:sldId id="1836" r:id="rId93"/>
    <p:sldId id="2388" r:id="rId94"/>
    <p:sldId id="1837" r:id="rId95"/>
    <p:sldId id="2111" r:id="rId96"/>
    <p:sldId id="1839" r:id="rId97"/>
    <p:sldId id="1830" r:id="rId98"/>
    <p:sldId id="1850" r:id="rId99"/>
    <p:sldId id="1849" r:id="rId100"/>
    <p:sldId id="1848" r:id="rId101"/>
    <p:sldId id="2389" r:id="rId102"/>
    <p:sldId id="2390" r:id="rId103"/>
    <p:sldId id="2391" r:id="rId104"/>
    <p:sldId id="2392" r:id="rId105"/>
    <p:sldId id="2113" r:id="rId106"/>
    <p:sldId id="2385" r:id="rId107"/>
    <p:sldId id="2210" r:id="rId108"/>
    <p:sldId id="2096" r:id="rId109"/>
    <p:sldId id="2394" r:id="rId110"/>
    <p:sldId id="2393" r:id="rId111"/>
    <p:sldId id="2205" r:id="rId112"/>
    <p:sldId id="2410" r:id="rId113"/>
    <p:sldId id="2476" r:id="rId114"/>
    <p:sldId id="2429" r:id="rId115"/>
    <p:sldId id="2395" r:id="rId116"/>
    <p:sldId id="2365" r:id="rId117"/>
    <p:sldId id="2396" r:id="rId118"/>
    <p:sldId id="2256" r:id="rId119"/>
    <p:sldId id="2397" r:id="rId120"/>
    <p:sldId id="2398" r:id="rId121"/>
    <p:sldId id="2366" r:id="rId122"/>
    <p:sldId id="1562" r:id="rId123"/>
    <p:sldId id="2399" r:id="rId124"/>
    <p:sldId id="1563" r:id="rId125"/>
    <p:sldId id="2400" r:id="rId126"/>
    <p:sldId id="2259" r:id="rId127"/>
    <p:sldId id="2223" r:id="rId128"/>
    <p:sldId id="2401" r:id="rId129"/>
    <p:sldId id="2225" r:id="rId130"/>
    <p:sldId id="2139" r:id="rId131"/>
    <p:sldId id="1600" r:id="rId132"/>
    <p:sldId id="2402" r:id="rId133"/>
    <p:sldId id="2260" r:id="rId134"/>
    <p:sldId id="2367" r:id="rId135"/>
    <p:sldId id="2403" r:id="rId136"/>
    <p:sldId id="2404" r:id="rId137"/>
    <p:sldId id="2405" r:id="rId138"/>
    <p:sldId id="2406" r:id="rId139"/>
    <p:sldId id="2407" r:id="rId140"/>
    <p:sldId id="2408" r:id="rId141"/>
    <p:sldId id="2413" r:id="rId142"/>
    <p:sldId id="2412" r:id="rId143"/>
    <p:sldId id="2414" r:id="rId144"/>
    <p:sldId id="2415" r:id="rId145"/>
    <p:sldId id="2416" r:id="rId146"/>
    <p:sldId id="2417" r:id="rId147"/>
    <p:sldId id="2418" r:id="rId148"/>
    <p:sldId id="2419" r:id="rId149"/>
    <p:sldId id="2107" r:id="rId150"/>
    <p:sldId id="2130" r:id="rId151"/>
    <p:sldId id="2312" r:id="rId152"/>
    <p:sldId id="2294" r:id="rId153"/>
    <p:sldId id="2131" r:id="rId154"/>
    <p:sldId id="2313" r:id="rId155"/>
    <p:sldId id="2297" r:id="rId156"/>
    <p:sldId id="2298" r:id="rId157"/>
    <p:sldId id="2300" r:id="rId158"/>
    <p:sldId id="2301" r:id="rId159"/>
    <p:sldId id="2302" r:id="rId160"/>
    <p:sldId id="2315" r:id="rId161"/>
    <p:sldId id="2316" r:id="rId162"/>
    <p:sldId id="2317" r:id="rId163"/>
    <p:sldId id="2305" r:id="rId164"/>
    <p:sldId id="2306" r:id="rId165"/>
    <p:sldId id="2307" r:id="rId166"/>
    <p:sldId id="2314" r:id="rId167"/>
    <p:sldId id="2318" r:id="rId168"/>
    <p:sldId id="2319" r:id="rId169"/>
    <p:sldId id="2320" r:id="rId170"/>
    <p:sldId id="2321" r:id="rId171"/>
    <p:sldId id="2265" r:id="rId172"/>
    <p:sldId id="2293" r:id="rId173"/>
    <p:sldId id="2281" r:id="rId174"/>
    <p:sldId id="2322" r:id="rId175"/>
    <p:sldId id="2324" r:id="rId176"/>
    <p:sldId id="2325" r:id="rId177"/>
    <p:sldId id="2326" r:id="rId178"/>
    <p:sldId id="2328" r:id="rId179"/>
    <p:sldId id="2327" r:id="rId180"/>
    <p:sldId id="2329" r:id="rId181"/>
    <p:sldId id="2282" r:id="rId182"/>
    <p:sldId id="2283" r:id="rId183"/>
    <p:sldId id="2284" r:id="rId184"/>
    <p:sldId id="2272" r:id="rId185"/>
    <p:sldId id="2279" r:id="rId186"/>
    <p:sldId id="2280" r:id="rId187"/>
    <p:sldId id="2270" r:id="rId188"/>
    <p:sldId id="2274" r:id="rId189"/>
    <p:sldId id="2277" r:id="rId190"/>
    <p:sldId id="2276" r:id="rId191"/>
    <p:sldId id="2275" r:id="rId192"/>
    <p:sldId id="2268" r:id="rId193"/>
    <p:sldId id="2286" r:id="rId194"/>
    <p:sldId id="2288" r:id="rId195"/>
    <p:sldId id="2287" r:id="rId196"/>
    <p:sldId id="2285" r:id="rId197"/>
    <p:sldId id="2273" r:id="rId198"/>
    <p:sldId id="2330" r:id="rId199"/>
    <p:sldId id="2290" r:id="rId200"/>
    <p:sldId id="2289" r:id="rId201"/>
    <p:sldId id="2039" r:id="rId202"/>
    <p:sldId id="2331" r:id="rId203"/>
    <p:sldId id="2332" r:id="rId204"/>
    <p:sldId id="2333" r:id="rId205"/>
    <p:sldId id="2334" r:id="rId206"/>
    <p:sldId id="2335" r:id="rId207"/>
    <p:sldId id="2336" r:id="rId208"/>
    <p:sldId id="2338" r:id="rId209"/>
    <p:sldId id="2339" r:id="rId210"/>
    <p:sldId id="2340" r:id="rId211"/>
    <p:sldId id="2341" r:id="rId212"/>
    <p:sldId id="2342" r:id="rId213"/>
    <p:sldId id="2343" r:id="rId214"/>
    <p:sldId id="2344" r:id="rId215"/>
    <p:sldId id="2345" r:id="rId216"/>
    <p:sldId id="2346" r:id="rId217"/>
    <p:sldId id="2347" r:id="rId218"/>
    <p:sldId id="2041" r:id="rId219"/>
    <p:sldId id="2349" r:id="rId220"/>
    <p:sldId id="2350" r:id="rId221"/>
    <p:sldId id="2351" r:id="rId222"/>
    <p:sldId id="2105" r:id="rId223"/>
    <p:sldId id="2352" r:id="rId224"/>
    <p:sldId id="2353" r:id="rId225"/>
    <p:sldId id="2357" r:id="rId226"/>
    <p:sldId id="2354" r:id="rId227"/>
    <p:sldId id="2355" r:id="rId228"/>
    <p:sldId id="2356" r:id="rId229"/>
    <p:sldId id="2061" r:id="rId230"/>
    <p:sldId id="2062" r:id="rId231"/>
    <p:sldId id="2440" r:id="rId232"/>
    <p:sldId id="2445" r:id="rId233"/>
    <p:sldId id="1867" r:id="rId234"/>
    <p:sldId id="2358" r:id="rId235"/>
    <p:sldId id="2364" r:id="rId236"/>
    <p:sldId id="2170" r:id="rId2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72C4"/>
    <a:srgbClr val="FFFFFF"/>
    <a:srgbClr val="5EA305"/>
    <a:srgbClr val="B733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68"/>
    <p:restoredTop sz="94901"/>
  </p:normalViewPr>
  <p:slideViewPr>
    <p:cSldViewPr snapToGrid="0" snapToObjects="1">
      <p:cViewPr varScale="1">
        <p:scale>
          <a:sx n="59" d="100"/>
          <a:sy n="59" d="100"/>
        </p:scale>
        <p:origin x="200" y="1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notesMaster" Target="notesMasters/notesMaster1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presProps" Target="presProps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viewProps" Target="viewProps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tableStyles" Target="tableStyles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8041F5-0B2F-CF4C-B24E-0EA7C5D3B567}" type="datetimeFigureOut">
              <a:t>3/2/23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F72109-8475-554E-8794-8CA4A2C286D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054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Use real-life hands!  Participants can’t see the digital ones.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76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had to relax and accept that we are going to sound imperfect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155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0154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had to relax and accept that we are going to sound imperfect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156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9920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had to relax and accept that we are going to sound imperfect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157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4616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had to relax and accept that we are going to sound imperfect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158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5840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had to relax and accept that we are going to sound imperfect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159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390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had to relax and accept that we are going to sound imperfect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160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4860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had to relax and accept that we are going to sound imperfect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161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651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had to relax and accept that we are going to sound imperfect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162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0656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had to relax and accept that we are going to sound imperfect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163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2355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had to relax and accept that we are going to sound imperfect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164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647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All of these things have infinite details and subtle nuances, and yet there are also patterns to be found.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516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had to relax and accept that we are going to sound imperfect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165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7521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had to relax and accept that we are going to sound imperfect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166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0115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had to relax and accept that we are going to sound imperfect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167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9686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had to relax and accept that we are going to sound imperfect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168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95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had to relax and accept that we are going to sound imperfect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169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5530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had to relax and accept that we are going to sound imperfect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170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3358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You DO NOT have to remember or even understand everything we do today.  I will give you a “cheat sheet” that will be easy to use, and you can always review the videos of me teaching the same lesson on the website that accompanies the book.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t>171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9869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t>172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1667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YOU are an instrument of LOVE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200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651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Сергей Рахманинов, Мария Шарапова, Тайгер Удс, Йо-Йо Ма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201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841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(Кира </a:t>
            </a:r>
            <a:r>
              <a:rPr lang="en-US"/>
              <a:t>made these up, btw)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4908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202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9872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203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1625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204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5505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205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2718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206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2558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207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074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208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97044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209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89298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210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22940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211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161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(Кира </a:t>
            </a:r>
            <a:r>
              <a:rPr lang="en-US"/>
              <a:t>made these up, btw)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0672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212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91898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213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4950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214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56535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215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06891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216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38252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217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76486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Religions and philosophies of all kinds also acknowledge us as instruments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218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1050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Religions and philosophies of all kinds also acknowledge us as instruments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219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42264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Religions and philosophies of all kinds also acknowledge us as instruments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220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36642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Religions and philosophies of all kinds also acknowledge us as instruments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221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71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But this is really just a state...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13011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On our journey toward our new sound identity, let’s remember that our real purpose is to be an instrument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222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84228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On our journey toward our new sound identity, let’s remember that our real purpose is to be an instrument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223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76942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On our journey toward our new sound identity, let’s remember that our real purpose is to be an instrument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224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02825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On our journey toward our new sound identity, let’s remember that our real purpose is to be an instrument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225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76417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On our journey toward our new sound identity, let’s remember that our real purpose is to be an instrument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226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13593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On our journey toward our new sound identity, let’s remember that our real purpose is to be an instrument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227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13749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On our journey toward our new sound identity, let’s remember that our real purpose is to be an instrument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228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09073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231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51949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There may be times when you are confused.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t>233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2468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Sometimes people ask me...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t>234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358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But this is really just a state...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151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33261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Sometimes people ask me...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t>235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94432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Use real-life hands!  Participants can’t see the digital ones.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236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76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had to relax and accept that we are going to sound imperfect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152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930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had to relax and accept that we are going to sound imperfect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153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9277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had to relax and accept that we are going to sound imperfect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926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91CF6-56C3-E447-A8E6-A7897864BB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8600" y="1122363"/>
            <a:ext cx="7315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62E753-338E-0A4A-80B9-FDAE181ED8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8598" y="3631067"/>
            <a:ext cx="73152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60594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91CF6-56C3-E447-A8E6-A7897864BB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8600" y="2235200"/>
            <a:ext cx="7761168" cy="2387600"/>
          </a:xfr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3A643CC-DD5B-754E-9F17-D8B09BBEF566}"/>
              </a:ext>
            </a:extLst>
          </p:cNvPr>
          <p:cNvCxnSpPr>
            <a:cxnSpLocks/>
          </p:cNvCxnSpPr>
          <p:nvPr userDrawn="1"/>
        </p:nvCxnSpPr>
        <p:spPr>
          <a:xfrm>
            <a:off x="4287864" y="531380"/>
            <a:ext cx="7304868" cy="0"/>
          </a:xfrm>
          <a:prstGeom prst="line">
            <a:avLst/>
          </a:prstGeom>
          <a:ln>
            <a:solidFill>
              <a:srgbClr val="5EA3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87A0183-48AF-724B-B07E-850716506CB1}"/>
              </a:ext>
            </a:extLst>
          </p:cNvPr>
          <p:cNvSpPr txBox="1"/>
          <p:nvPr userDrawn="1"/>
        </p:nvSpPr>
        <p:spPr>
          <a:xfrm>
            <a:off x="4195481" y="226625"/>
            <a:ext cx="75011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/>
              <a:t>Master Class with Kira  |  Kimberly (Kira) DiMattia  |  unlockingrussianpronunciation.org/masterclass  |  learnrussianwithkira.com</a:t>
            </a:r>
          </a:p>
        </p:txBody>
      </p:sp>
    </p:spTree>
    <p:extLst>
      <p:ext uri="{BB962C8B-B14F-4D97-AF65-F5344CB8AC3E}">
        <p14:creationId xmlns:p14="http://schemas.microsoft.com/office/powerpoint/2010/main" val="170978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enter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8E07A-C8A2-F04E-8DE9-7FCDD513E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822960"/>
            <a:ext cx="7437074" cy="1325563"/>
          </a:xfrm>
        </p:spPr>
        <p:txBody>
          <a:bodyPr anchor="ctr" anchorCtr="0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0EF92-8118-E649-B7B4-AC6BC7B34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2271" y="2285097"/>
            <a:ext cx="4965539" cy="2287806"/>
          </a:xfrm>
        </p:spPr>
        <p:txBody>
          <a:bodyPr/>
          <a:lstStyle>
            <a:lvl1pPr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FCD4E7A-373C-FB43-88D6-FDFC011B965E}"/>
              </a:ext>
            </a:extLst>
          </p:cNvPr>
          <p:cNvCxnSpPr>
            <a:cxnSpLocks/>
          </p:cNvCxnSpPr>
          <p:nvPr userDrawn="1"/>
        </p:nvCxnSpPr>
        <p:spPr>
          <a:xfrm>
            <a:off x="4287864" y="531380"/>
            <a:ext cx="7304868" cy="0"/>
          </a:xfrm>
          <a:prstGeom prst="line">
            <a:avLst/>
          </a:prstGeom>
          <a:ln>
            <a:solidFill>
              <a:srgbClr val="5EA3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716443D-4A9B-AC4E-BC28-067D82AA595E}"/>
              </a:ext>
            </a:extLst>
          </p:cNvPr>
          <p:cNvSpPr txBox="1"/>
          <p:nvPr userDrawn="1"/>
        </p:nvSpPr>
        <p:spPr>
          <a:xfrm>
            <a:off x="4195481" y="226625"/>
            <a:ext cx="75011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/>
              <a:t>Master Class with Kira  |  Kimberly (Kira) DiMattia  |  unlockingrussianpronunciation.org/masterclass  |  learnrussianwithkira.com</a:t>
            </a:r>
          </a:p>
        </p:txBody>
      </p:sp>
    </p:spTree>
    <p:extLst>
      <p:ext uri="{BB962C8B-B14F-4D97-AF65-F5344CB8AC3E}">
        <p14:creationId xmlns:p14="http://schemas.microsoft.com/office/powerpoint/2010/main" val="2673620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8E07A-C8A2-F04E-8DE9-7FCDD513E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822960"/>
            <a:ext cx="7158318" cy="1325563"/>
          </a:xfrm>
        </p:spPr>
        <p:txBody>
          <a:bodyPr anchor="ctr" anchorCtr="0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0EF92-8118-E649-B7B4-AC6BC7B34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5482" y="2286000"/>
            <a:ext cx="7158318" cy="2287806"/>
          </a:xfrm>
        </p:spPr>
        <p:txBody>
          <a:bodyPr/>
          <a:lstStyle>
            <a:lvl1pPr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D91BE9-36FC-B54B-A63D-0CFAA49CB223}"/>
              </a:ext>
            </a:extLst>
          </p:cNvPr>
          <p:cNvCxnSpPr>
            <a:cxnSpLocks/>
          </p:cNvCxnSpPr>
          <p:nvPr userDrawn="1"/>
        </p:nvCxnSpPr>
        <p:spPr>
          <a:xfrm>
            <a:off x="4287864" y="531380"/>
            <a:ext cx="7304868" cy="0"/>
          </a:xfrm>
          <a:prstGeom prst="line">
            <a:avLst/>
          </a:prstGeom>
          <a:ln>
            <a:solidFill>
              <a:srgbClr val="5EA3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1BF6C76-C482-4748-8A9A-167076DFF8B3}"/>
              </a:ext>
            </a:extLst>
          </p:cNvPr>
          <p:cNvSpPr txBox="1"/>
          <p:nvPr userDrawn="1"/>
        </p:nvSpPr>
        <p:spPr>
          <a:xfrm>
            <a:off x="4195481" y="226625"/>
            <a:ext cx="75011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/>
              <a:t>Master Class with Kira  |  Kimberly (Kira) DiMattia  |  unlockingrussianpronunciation.org/masterclass  |  learnrussianwithkira.com</a:t>
            </a:r>
          </a:p>
        </p:txBody>
      </p:sp>
    </p:spTree>
    <p:extLst>
      <p:ext uri="{BB962C8B-B14F-4D97-AF65-F5344CB8AC3E}">
        <p14:creationId xmlns:p14="http://schemas.microsoft.com/office/powerpoint/2010/main" val="2956421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30A14-601F-474D-BF31-14D717800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822960"/>
            <a:ext cx="7158318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DF92C8-FB58-FD44-A58C-1C61DC4205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E4170C-3FC0-9140-AD4D-E8E32251E1A5}" type="datetimeFigureOut">
              <a:t>3/2/23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29B14C-441F-CC43-A1EB-FEB325CA3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ED7095-F0F1-8742-B851-DE59EFD3E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C3F327-84EC-F24D-ADB2-B07350BA2A7C}" type="slidenum"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99D6837-CE8A-2E46-A50E-82001D3A92FB}"/>
              </a:ext>
            </a:extLst>
          </p:cNvPr>
          <p:cNvCxnSpPr>
            <a:cxnSpLocks/>
          </p:cNvCxnSpPr>
          <p:nvPr userDrawn="1"/>
        </p:nvCxnSpPr>
        <p:spPr>
          <a:xfrm>
            <a:off x="4287864" y="531380"/>
            <a:ext cx="7304868" cy="0"/>
          </a:xfrm>
          <a:prstGeom prst="line">
            <a:avLst/>
          </a:prstGeom>
          <a:ln>
            <a:solidFill>
              <a:srgbClr val="5EA3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997C0A6-FD63-9D43-AE1E-2F6009840F90}"/>
              </a:ext>
            </a:extLst>
          </p:cNvPr>
          <p:cNvSpPr txBox="1"/>
          <p:nvPr userDrawn="1"/>
        </p:nvSpPr>
        <p:spPr>
          <a:xfrm>
            <a:off x="4195481" y="226625"/>
            <a:ext cx="75011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/>
              <a:t>Master Class with Kira  |  Kimberly (Kira) DiMattia  |  unlockingrussianpronunciation.org/masterclass  |  learnrussianwithkira.com</a:t>
            </a:r>
          </a:p>
        </p:txBody>
      </p:sp>
    </p:spTree>
    <p:extLst>
      <p:ext uri="{BB962C8B-B14F-4D97-AF65-F5344CB8AC3E}">
        <p14:creationId xmlns:p14="http://schemas.microsoft.com/office/powerpoint/2010/main" val="751350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C38B34-585B-0642-B26D-1A99858E51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E4170C-3FC0-9140-AD4D-E8E32251E1A5}" type="datetimeFigureOut">
              <a:t>3/2/23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4C3F02-8708-734E-B7A6-B1F589F74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D39E91-75ED-AC4B-AD32-2BE76244C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C3F327-84EC-F24D-ADB2-B07350BA2A7C}" type="slidenum"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57FFC44-A883-2F44-AE7B-90DFEAED1D8A}"/>
              </a:ext>
            </a:extLst>
          </p:cNvPr>
          <p:cNvCxnSpPr>
            <a:cxnSpLocks/>
          </p:cNvCxnSpPr>
          <p:nvPr userDrawn="1"/>
        </p:nvCxnSpPr>
        <p:spPr>
          <a:xfrm>
            <a:off x="4287864" y="531380"/>
            <a:ext cx="7304868" cy="0"/>
          </a:xfrm>
          <a:prstGeom prst="line">
            <a:avLst/>
          </a:prstGeom>
          <a:ln>
            <a:solidFill>
              <a:srgbClr val="5EA3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42CD08D-3A87-FB48-B385-02E04F10A8CD}"/>
              </a:ext>
            </a:extLst>
          </p:cNvPr>
          <p:cNvSpPr txBox="1"/>
          <p:nvPr userDrawn="1"/>
        </p:nvSpPr>
        <p:spPr>
          <a:xfrm>
            <a:off x="4195481" y="226625"/>
            <a:ext cx="75011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/>
              <a:t>Master Class with Kira  |  Kimberly (Kira) DiMattia  |  unlockingrussianpronunciation.org/masterclass  |  learnrussianwithkira.com</a:t>
            </a:r>
          </a:p>
        </p:txBody>
      </p:sp>
    </p:spTree>
    <p:extLst>
      <p:ext uri="{BB962C8B-B14F-4D97-AF65-F5344CB8AC3E}">
        <p14:creationId xmlns:p14="http://schemas.microsoft.com/office/powerpoint/2010/main" val="527955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C11E5C9-24A2-A747-A3A4-C3CADBE20ED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239461-2344-2C4E-9887-A07128386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365125"/>
            <a:ext cx="715831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5692C7-4672-2C41-A8FB-525488BAFE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95482" y="1825625"/>
            <a:ext cx="7158318" cy="2287806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051CD8-941E-DB48-94ED-FF036941C357}"/>
              </a:ext>
            </a:extLst>
          </p:cNvPr>
          <p:cNvSpPr txBox="1"/>
          <p:nvPr userDrawn="1"/>
        </p:nvSpPr>
        <p:spPr>
          <a:xfrm>
            <a:off x="4717143" y="77070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395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2" r:id="rId3"/>
    <p:sldLayoutId id="2147483650" r:id="rId4"/>
    <p:sldLayoutId id="2147483654" r:id="rId5"/>
    <p:sldLayoutId id="214748365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venir Next" panose="020B0503020202020204" pitchFamily="34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arnrussianwithkira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hyperlink" Target="mailto:kiradimattia@gmail.com" TargetMode="External"/><Relationship Id="rId4" Type="http://schemas.openxmlformats.org/officeDocument/2006/relationships/hyperlink" Target="http://www.patreon.com/learnrussianwithkira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g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8.png"/><Relationship Id="rId4" Type="http://schemas.openxmlformats.org/officeDocument/2006/relationships/image" Target="../media/image12.png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8.png"/><Relationship Id="rId4" Type="http://schemas.openxmlformats.org/officeDocument/2006/relationships/image" Target="../media/image50.png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50.png"/><Relationship Id="rId4" Type="http://schemas.openxmlformats.org/officeDocument/2006/relationships/image" Target="../media/image59.png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22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8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3.png"/><Relationship Id="rId4" Type="http://schemas.openxmlformats.org/officeDocument/2006/relationships/image" Target="../media/image66.png"/><Relationship Id="rId9" Type="http://schemas.openxmlformats.org/officeDocument/2006/relationships/image" Target="../media/image35.png"/></Relationships>
</file>

<file path=ppt/slides/_rels/slide22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8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3.png"/><Relationship Id="rId4" Type="http://schemas.openxmlformats.org/officeDocument/2006/relationships/image" Target="../media/image66.png"/><Relationship Id="rId9" Type="http://schemas.openxmlformats.org/officeDocument/2006/relationships/image" Target="../media/image35.png"/></Relationships>
</file>

<file path=ppt/slides/_rels/slide2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3.png"/><Relationship Id="rId10" Type="http://schemas.openxmlformats.org/officeDocument/2006/relationships/image" Target="../media/image35.png"/><Relationship Id="rId4" Type="http://schemas.openxmlformats.org/officeDocument/2006/relationships/image" Target="../media/image66.png"/><Relationship Id="rId9" Type="http://schemas.microsoft.com/office/2007/relationships/hdphoto" Target="../media/hdphoto3.wdp"/></Relationships>
</file>

<file path=ppt/slides/_rels/slide2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3.png"/><Relationship Id="rId10" Type="http://schemas.openxmlformats.org/officeDocument/2006/relationships/image" Target="../media/image35.png"/><Relationship Id="rId4" Type="http://schemas.openxmlformats.org/officeDocument/2006/relationships/image" Target="../media/image66.png"/><Relationship Id="rId9" Type="http://schemas.microsoft.com/office/2007/relationships/hdphoto" Target="../media/hdphoto3.wdp"/></Relationships>
</file>

<file path=ppt/slides/_rels/slide22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8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55.png"/><Relationship Id="rId10" Type="http://schemas.openxmlformats.org/officeDocument/2006/relationships/image" Target="../media/image35.png"/><Relationship Id="rId4" Type="http://schemas.openxmlformats.org/officeDocument/2006/relationships/image" Target="../media/image53.png"/><Relationship Id="rId9" Type="http://schemas.openxmlformats.org/officeDocument/2006/relationships/image" Target="../media/image66.png"/></Relationships>
</file>

<file path=ppt/slides/_rels/slide2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5" Type="http://schemas.openxmlformats.org/officeDocument/2006/relationships/image" Target="../media/image55.png"/><Relationship Id="rId4" Type="http://schemas.openxmlformats.org/officeDocument/2006/relationships/image" Target="../media/image53.png"/><Relationship Id="rId9" Type="http://schemas.openxmlformats.org/officeDocument/2006/relationships/image" Target="../media/image35.png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2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hyperlink" Target="http://learnrussianwithkira.com/" TargetMode="External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png"/><Relationship Id="rId5" Type="http://schemas.openxmlformats.org/officeDocument/2006/relationships/hyperlink" Target="http://www.buymeacoffee.com/kiradi" TargetMode="External"/><Relationship Id="rId4" Type="http://schemas.openxmlformats.org/officeDocument/2006/relationships/image" Target="../media/image70.png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arnrussianwithkira.com/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Relationship Id="rId5" Type="http://schemas.openxmlformats.org/officeDocument/2006/relationships/hyperlink" Target="mailto:kiradimattia@gmail.com" TargetMode="External"/><Relationship Id="rId4" Type="http://schemas.openxmlformats.org/officeDocument/2006/relationships/hyperlink" Target="http://www.patreon.com/learnrussianwithkira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9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9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065FE-7CE9-A94A-8221-7CD5A2251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543560"/>
            <a:ext cx="7158318" cy="1325563"/>
          </a:xfrm>
        </p:spPr>
        <p:txBody>
          <a:bodyPr anchor="ctr">
            <a:normAutofit/>
          </a:bodyPr>
          <a:lstStyle/>
          <a:p>
            <a:pPr algn="l"/>
            <a:r>
              <a:rPr lang="en-US" sz="5000"/>
              <a:t>Are you a teacher?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647376-E404-9B46-A904-895F53BB00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5482" y="1803400"/>
            <a:ext cx="7158318" cy="4089325"/>
          </a:xfrm>
        </p:spPr>
        <p:txBody>
          <a:bodyPr/>
          <a:lstStyle/>
          <a:p>
            <a:pPr marL="0" indent="0">
              <a:buNone/>
            </a:pPr>
            <a:r>
              <a:rPr lang="en-US" sz="2000"/>
              <a:t>Would you like to use this PPT?</a:t>
            </a:r>
          </a:p>
          <a:p>
            <a:pPr marL="0" indent="0">
              <a:buNone/>
            </a:pPr>
            <a:endParaRPr lang="en-US" sz="400"/>
          </a:p>
          <a:p>
            <a:pPr marL="0" indent="0">
              <a:buNone/>
            </a:pPr>
            <a:r>
              <a:rPr lang="en-US" sz="2000"/>
              <a:t>Please do!  Take it, tweak it, share it – just please include “based on </a:t>
            </a:r>
            <a:r>
              <a:rPr lang="en-US" sz="2000" i="1"/>
              <a:t>Unlocking Russian Pronunciation </a:t>
            </a:r>
            <a:r>
              <a:rPr lang="en-US" sz="2000"/>
              <a:t>by Kimberly (Kira) DiMattia” in it.</a:t>
            </a:r>
          </a:p>
          <a:p>
            <a:pPr marL="0" indent="0">
              <a:buNone/>
            </a:pPr>
            <a:endParaRPr lang="en-US" sz="400"/>
          </a:p>
          <a:p>
            <a:pPr marL="0" indent="0">
              <a:buNone/>
            </a:pPr>
            <a:r>
              <a:rPr lang="en-US" sz="2000"/>
              <a:t>In return, I would love it if you would share these two links with your students: </a:t>
            </a:r>
          </a:p>
          <a:p>
            <a:pPr marL="0" indent="0">
              <a:buNone/>
            </a:pPr>
            <a:endParaRPr lang="en-US" sz="400"/>
          </a:p>
          <a:p>
            <a:pPr marL="457200" indent="-457200">
              <a:buFont typeface="+mj-lt"/>
              <a:buAutoNum type="arabicPeriod"/>
            </a:pPr>
            <a:r>
              <a:rPr lang="en-US" sz="2000">
                <a:hlinkClick r:id="rId3"/>
              </a:rPr>
              <a:t>www.learnrussianwithkira.com</a:t>
            </a:r>
            <a:endParaRPr lang="en-US" sz="2000"/>
          </a:p>
          <a:p>
            <a:pPr marL="457200" indent="-457200">
              <a:buFont typeface="+mj-lt"/>
              <a:buAutoNum type="arabicPeriod"/>
            </a:pPr>
            <a:r>
              <a:rPr lang="en-US" sz="2000">
                <a:hlinkClick r:id="rId4"/>
              </a:rPr>
              <a:t>www.patreon.com/learnrussianwithkira</a:t>
            </a:r>
            <a:r>
              <a:rPr lang="en-US" sz="2000"/>
              <a:t> </a:t>
            </a:r>
          </a:p>
          <a:p>
            <a:pPr marL="0" indent="0">
              <a:buNone/>
            </a:pPr>
            <a:endParaRPr lang="en-US" sz="400"/>
          </a:p>
          <a:p>
            <a:pPr marL="0" indent="0">
              <a:buNone/>
            </a:pPr>
            <a:r>
              <a:rPr lang="ru-RU" sz="2000"/>
              <a:t>Спасибо!</a:t>
            </a:r>
            <a:endParaRPr lang="en-US" sz="2000"/>
          </a:p>
          <a:p>
            <a:pPr marL="0" indent="0">
              <a:buNone/>
            </a:pPr>
            <a:r>
              <a:rPr lang="en-US" sz="2000"/>
              <a:t>Kimberly DiMattia, </a:t>
            </a:r>
            <a:r>
              <a:rPr lang="en-US" sz="2000">
                <a:hlinkClick r:id="rId5"/>
              </a:rPr>
              <a:t>kiradimattia@gmail.com</a:t>
            </a:r>
            <a:r>
              <a:rPr lang="en-US" sz="20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64356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7876-F236-DA41-AE16-863C28610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7313" y="816954"/>
            <a:ext cx="7158318" cy="1325563"/>
          </a:xfrm>
        </p:spPr>
        <p:txBody>
          <a:bodyPr anchor="ctr" anchorCtr="0"/>
          <a:lstStyle/>
          <a:p>
            <a:r>
              <a:rPr lang="en-US"/>
              <a:t>My Goals for You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5E2057C-8ADD-AE45-B39F-B3677305DC5E}"/>
              </a:ext>
            </a:extLst>
          </p:cNvPr>
          <p:cNvSpPr txBox="1">
            <a:spLocks/>
          </p:cNvSpPr>
          <p:nvPr/>
        </p:nvSpPr>
        <p:spPr>
          <a:xfrm>
            <a:off x="4247313" y="2358417"/>
            <a:ext cx="7475818" cy="3060325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>
                <a:solidFill>
                  <a:srgbClr val="0070C0"/>
                </a:solidFill>
              </a:rPr>
              <a:t>Default Mouth Position</a:t>
            </a:r>
          </a:p>
          <a:p>
            <a:pPr marL="514350" indent="-514350">
              <a:buFont typeface="+mj-lt"/>
              <a:buAutoNum type="arabicPeriod"/>
            </a:pPr>
            <a:r>
              <a:rPr lang="en-US">
                <a:solidFill>
                  <a:srgbClr val="0070C0"/>
                </a:solidFill>
              </a:rPr>
              <a:t>Unstressed Syllables</a:t>
            </a:r>
          </a:p>
          <a:p>
            <a:pPr marL="514350" indent="-514350">
              <a:buFont typeface="+mj-lt"/>
              <a:buAutoNum type="arabicPeriod"/>
            </a:pPr>
            <a:r>
              <a:rPr lang="en-US">
                <a:solidFill>
                  <a:srgbClr val="0070C0"/>
                </a:solidFill>
              </a:rPr>
              <a:t>Individual Phonemes </a:t>
            </a:r>
            <a:endParaRPr lang="ru-RU">
              <a:solidFill>
                <a:srgbClr val="0070C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>
                <a:solidFill>
                  <a:srgbClr val="0070C0"/>
                </a:solidFill>
              </a:rPr>
              <a:t>Practice Routine</a:t>
            </a:r>
          </a:p>
          <a:p>
            <a:pPr marL="514350" indent="-514350">
              <a:buFont typeface="+mj-lt"/>
              <a:buAutoNum type="arabicPeriod"/>
            </a:pPr>
            <a:r>
              <a:rPr lang="en-US">
                <a:solidFill>
                  <a:srgbClr val="0070C0"/>
                </a:solidFill>
              </a:rPr>
              <a:t>Secret Code</a:t>
            </a:r>
          </a:p>
          <a:p>
            <a:pPr marL="514350" indent="-514350">
              <a:buFont typeface="+mj-lt"/>
              <a:buAutoNum type="arabicPeriod"/>
            </a:pPr>
            <a:r>
              <a:rPr lang="en-US">
                <a:solidFill>
                  <a:srgbClr val="0070C0"/>
                </a:solidFill>
              </a:rPr>
              <a:t>Phonetics Topics</a:t>
            </a:r>
          </a:p>
        </p:txBody>
      </p:sp>
    </p:spTree>
    <p:extLst>
      <p:ext uri="{BB962C8B-B14F-4D97-AF65-F5344CB8AC3E}">
        <p14:creationId xmlns:p14="http://schemas.microsoft.com/office/powerpoint/2010/main" val="279881600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7876-F236-DA41-AE16-863C28610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1" y="529885"/>
            <a:ext cx="7471585" cy="1325563"/>
          </a:xfrm>
        </p:spPr>
        <p:txBody>
          <a:bodyPr>
            <a:noAutofit/>
          </a:bodyPr>
          <a:lstStyle/>
          <a:p>
            <a:r>
              <a:rPr lang="en-US" sz="5600"/>
              <a:t>Unstressed Syllables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FC8F07-9C25-D149-B7AE-10C988F50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5482" y="1992925"/>
            <a:ext cx="7158318" cy="410984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ru-RU" sz="2400"/>
              <a:t>Ка́тя </a:t>
            </a:r>
            <a:r>
              <a:rPr lang="ru-RU" sz="2400" u="sng"/>
              <a:t>до́</a:t>
            </a:r>
            <a:r>
              <a:rPr lang="ru-RU" sz="2400"/>
              <a:t>ма.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Ма́ма и па́па </a:t>
            </a:r>
            <a:r>
              <a:rPr lang="ru-RU" sz="2400" u="sng"/>
              <a:t>до́</a:t>
            </a:r>
            <a:r>
              <a:rPr lang="ru-RU" sz="2400"/>
              <a:t>ма.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Ива́н пони</a:t>
            </a:r>
            <a:r>
              <a:rPr lang="ru-RU" sz="2400" u="sng"/>
              <a:t>ма</a:t>
            </a:r>
            <a:r>
              <a:rPr lang="ru-RU" sz="2400"/>
              <a:t>́ет.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Я не пони</a:t>
            </a:r>
            <a:r>
              <a:rPr lang="ru-RU" sz="2400" u="sng"/>
              <a:t>ма</a:t>
            </a:r>
            <a:r>
              <a:rPr lang="ru-RU" sz="2400"/>
              <a:t>́ю.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Извини́те, я не понима́ю.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Мы чита́ем кни́гу.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Где мой каранда́ш?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Я живу́ здесь.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Я говорю́ по-ру́сски.  </a:t>
            </a:r>
            <a:endParaRPr lang="en-US" sz="240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B1D1349-65D4-BE44-A08B-2FE072CE61A5}"/>
              </a:ext>
            </a:extLst>
          </p:cNvPr>
          <p:cNvSpPr txBox="1">
            <a:spLocks/>
          </p:cNvSpPr>
          <p:nvPr/>
        </p:nvSpPr>
        <p:spPr>
          <a:xfrm>
            <a:off x="4100680" y="1690688"/>
            <a:ext cx="7253119" cy="4526806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5173449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7876-F236-DA41-AE16-863C28610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1" y="529885"/>
            <a:ext cx="7471585" cy="1325563"/>
          </a:xfrm>
        </p:spPr>
        <p:txBody>
          <a:bodyPr>
            <a:noAutofit/>
          </a:bodyPr>
          <a:lstStyle/>
          <a:p>
            <a:r>
              <a:rPr lang="en-US" sz="5600"/>
              <a:t>Unstressed Syllables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FC8F07-9C25-D149-B7AE-10C988F50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5482" y="1992925"/>
            <a:ext cx="7158318" cy="410984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ru-RU" sz="2400"/>
              <a:t>Ка́тя </a:t>
            </a:r>
            <a:r>
              <a:rPr lang="ru-RU" sz="2400" u="sng"/>
              <a:t>до́</a:t>
            </a:r>
            <a:r>
              <a:rPr lang="ru-RU" sz="2400"/>
              <a:t>ма.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Ма́ма и па́па </a:t>
            </a:r>
            <a:r>
              <a:rPr lang="ru-RU" sz="2400" u="sng"/>
              <a:t>до́</a:t>
            </a:r>
            <a:r>
              <a:rPr lang="ru-RU" sz="2400"/>
              <a:t>ма.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Ива́н пони</a:t>
            </a:r>
            <a:r>
              <a:rPr lang="ru-RU" sz="2400" u="sng"/>
              <a:t>ма</a:t>
            </a:r>
            <a:r>
              <a:rPr lang="ru-RU" sz="2400"/>
              <a:t>́ет.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Я не пони</a:t>
            </a:r>
            <a:r>
              <a:rPr lang="ru-RU" sz="2400" u="sng"/>
              <a:t>ма</a:t>
            </a:r>
            <a:r>
              <a:rPr lang="ru-RU" sz="2400"/>
              <a:t>́ю.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Изви</a:t>
            </a:r>
            <a:r>
              <a:rPr lang="ru-RU" sz="2400" u="sng"/>
              <a:t>ни́</a:t>
            </a:r>
            <a:r>
              <a:rPr lang="ru-RU" sz="2400"/>
              <a:t>те, я не пони</a:t>
            </a:r>
            <a:r>
              <a:rPr lang="ru-RU" sz="2400" u="sng"/>
              <a:t>ма</a:t>
            </a:r>
            <a:r>
              <a:rPr lang="ru-RU" sz="2400"/>
              <a:t>́ю.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Мы чита́ем кни́гу.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Где мой каранда́ш?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Я живу́ здесь.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Я говорю́ по-ру́сски.  </a:t>
            </a:r>
            <a:endParaRPr lang="en-US" sz="240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B1D1349-65D4-BE44-A08B-2FE072CE61A5}"/>
              </a:ext>
            </a:extLst>
          </p:cNvPr>
          <p:cNvSpPr txBox="1">
            <a:spLocks/>
          </p:cNvSpPr>
          <p:nvPr/>
        </p:nvSpPr>
        <p:spPr>
          <a:xfrm>
            <a:off x="4100680" y="1690688"/>
            <a:ext cx="7253119" cy="4526806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5327365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7876-F236-DA41-AE16-863C28610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1" y="529885"/>
            <a:ext cx="7471585" cy="1325563"/>
          </a:xfrm>
        </p:spPr>
        <p:txBody>
          <a:bodyPr>
            <a:noAutofit/>
          </a:bodyPr>
          <a:lstStyle/>
          <a:p>
            <a:r>
              <a:rPr lang="en-US" sz="5600"/>
              <a:t>Unstressed Syllables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FC8F07-9C25-D149-B7AE-10C988F50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5482" y="1992925"/>
            <a:ext cx="7158318" cy="410984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ru-RU" sz="2400"/>
              <a:t>Ка́тя </a:t>
            </a:r>
            <a:r>
              <a:rPr lang="ru-RU" sz="2400" u="sng"/>
              <a:t>до́</a:t>
            </a:r>
            <a:r>
              <a:rPr lang="ru-RU" sz="2400"/>
              <a:t>ма.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Ма́ма и па́па </a:t>
            </a:r>
            <a:r>
              <a:rPr lang="ru-RU" sz="2400" u="sng"/>
              <a:t>до́</a:t>
            </a:r>
            <a:r>
              <a:rPr lang="ru-RU" sz="2400"/>
              <a:t>ма.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Ива́н пони</a:t>
            </a:r>
            <a:r>
              <a:rPr lang="ru-RU" sz="2400" u="sng"/>
              <a:t>ма</a:t>
            </a:r>
            <a:r>
              <a:rPr lang="ru-RU" sz="2400"/>
              <a:t>́ет.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Я не пони</a:t>
            </a:r>
            <a:r>
              <a:rPr lang="ru-RU" sz="2400" u="sng"/>
              <a:t>ма</a:t>
            </a:r>
            <a:r>
              <a:rPr lang="ru-RU" sz="2400"/>
              <a:t>́ю.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Изви</a:t>
            </a:r>
            <a:r>
              <a:rPr lang="ru-RU" sz="2400" u="sng"/>
              <a:t>ни́</a:t>
            </a:r>
            <a:r>
              <a:rPr lang="ru-RU" sz="2400"/>
              <a:t>те, я не пони</a:t>
            </a:r>
            <a:r>
              <a:rPr lang="ru-RU" sz="2400" u="sng"/>
              <a:t>ма</a:t>
            </a:r>
            <a:r>
              <a:rPr lang="ru-RU" sz="2400"/>
              <a:t>́ю.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Мы чита́ем </a:t>
            </a:r>
            <a:r>
              <a:rPr lang="ru-RU" sz="2400" u="sng"/>
              <a:t>кни́</a:t>
            </a:r>
            <a:r>
              <a:rPr lang="ru-RU" sz="2400"/>
              <a:t>гу.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Где мой каранда́ш?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Я живу́ здесь.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Я говорю́ по-ру́сски.  </a:t>
            </a:r>
            <a:endParaRPr lang="en-US" sz="240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B1D1349-65D4-BE44-A08B-2FE072CE61A5}"/>
              </a:ext>
            </a:extLst>
          </p:cNvPr>
          <p:cNvSpPr txBox="1">
            <a:spLocks/>
          </p:cNvSpPr>
          <p:nvPr/>
        </p:nvSpPr>
        <p:spPr>
          <a:xfrm>
            <a:off x="4100680" y="1690688"/>
            <a:ext cx="7253119" cy="4526806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1306201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7876-F236-DA41-AE16-863C28610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1" y="529885"/>
            <a:ext cx="7471585" cy="1325563"/>
          </a:xfrm>
        </p:spPr>
        <p:txBody>
          <a:bodyPr>
            <a:noAutofit/>
          </a:bodyPr>
          <a:lstStyle/>
          <a:p>
            <a:r>
              <a:rPr lang="en-US" sz="5600"/>
              <a:t>Unstressed Syllables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FC8F07-9C25-D149-B7AE-10C988F50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5482" y="1992925"/>
            <a:ext cx="7158318" cy="410984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ru-RU" sz="2400"/>
              <a:t>Ка́тя </a:t>
            </a:r>
            <a:r>
              <a:rPr lang="ru-RU" sz="2400" u="sng"/>
              <a:t>до́</a:t>
            </a:r>
            <a:r>
              <a:rPr lang="ru-RU" sz="2400"/>
              <a:t>ма.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Ма́ма и па́па </a:t>
            </a:r>
            <a:r>
              <a:rPr lang="ru-RU" sz="2400" u="sng"/>
              <a:t>до́</a:t>
            </a:r>
            <a:r>
              <a:rPr lang="ru-RU" sz="2400"/>
              <a:t>ма.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Ива́н пони</a:t>
            </a:r>
            <a:r>
              <a:rPr lang="ru-RU" sz="2400" u="sng"/>
              <a:t>ма</a:t>
            </a:r>
            <a:r>
              <a:rPr lang="ru-RU" sz="2400"/>
              <a:t>́ет.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Я не пони</a:t>
            </a:r>
            <a:r>
              <a:rPr lang="ru-RU" sz="2400" u="sng"/>
              <a:t>ма</a:t>
            </a:r>
            <a:r>
              <a:rPr lang="ru-RU" sz="2400"/>
              <a:t>́ю.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Изви</a:t>
            </a:r>
            <a:r>
              <a:rPr lang="ru-RU" sz="2400" u="sng"/>
              <a:t>ни́</a:t>
            </a:r>
            <a:r>
              <a:rPr lang="ru-RU" sz="2400"/>
              <a:t>те, я не пони</a:t>
            </a:r>
            <a:r>
              <a:rPr lang="ru-RU" sz="2400" u="sng"/>
              <a:t>ма</a:t>
            </a:r>
            <a:r>
              <a:rPr lang="ru-RU" sz="2400"/>
              <a:t>́ю.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Мы чита́ем </a:t>
            </a:r>
            <a:r>
              <a:rPr lang="ru-RU" sz="2400" u="sng"/>
              <a:t>кни́</a:t>
            </a:r>
            <a:r>
              <a:rPr lang="ru-RU" sz="2400"/>
              <a:t>гу.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Где мой каран</a:t>
            </a:r>
            <a:r>
              <a:rPr lang="ru-RU" sz="2400" u="sng"/>
              <a:t>да́ш</a:t>
            </a:r>
            <a:r>
              <a:rPr lang="ru-RU" sz="2400"/>
              <a:t>?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Я живу́ здесь.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Я говорю́ по-ру́сски.  </a:t>
            </a:r>
            <a:endParaRPr lang="en-US" sz="240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B1D1349-65D4-BE44-A08B-2FE072CE61A5}"/>
              </a:ext>
            </a:extLst>
          </p:cNvPr>
          <p:cNvSpPr txBox="1">
            <a:spLocks/>
          </p:cNvSpPr>
          <p:nvPr/>
        </p:nvSpPr>
        <p:spPr>
          <a:xfrm>
            <a:off x="4100680" y="1690688"/>
            <a:ext cx="7253119" cy="4526806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0324055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7876-F236-DA41-AE16-863C28610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1" y="529885"/>
            <a:ext cx="7471585" cy="1325563"/>
          </a:xfrm>
        </p:spPr>
        <p:txBody>
          <a:bodyPr>
            <a:noAutofit/>
          </a:bodyPr>
          <a:lstStyle/>
          <a:p>
            <a:r>
              <a:rPr lang="en-US" sz="5600"/>
              <a:t>Unstressed Syllables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FC8F07-9C25-D149-B7AE-10C988F50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5482" y="1992925"/>
            <a:ext cx="7158318" cy="410984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ru-RU" sz="2400"/>
              <a:t>Ка́тя </a:t>
            </a:r>
            <a:r>
              <a:rPr lang="ru-RU" sz="2400" u="sng"/>
              <a:t>до́</a:t>
            </a:r>
            <a:r>
              <a:rPr lang="ru-RU" sz="2400"/>
              <a:t>ма.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Ма́ма и па́па </a:t>
            </a:r>
            <a:r>
              <a:rPr lang="ru-RU" sz="2400" u="sng"/>
              <a:t>до́</a:t>
            </a:r>
            <a:r>
              <a:rPr lang="ru-RU" sz="2400"/>
              <a:t>ма.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Ива́н пони</a:t>
            </a:r>
            <a:r>
              <a:rPr lang="ru-RU" sz="2400" u="sng"/>
              <a:t>ма</a:t>
            </a:r>
            <a:r>
              <a:rPr lang="ru-RU" sz="2400"/>
              <a:t>́ет.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Я не пони</a:t>
            </a:r>
            <a:r>
              <a:rPr lang="ru-RU" sz="2400" u="sng"/>
              <a:t>ма</a:t>
            </a:r>
            <a:r>
              <a:rPr lang="ru-RU" sz="2400"/>
              <a:t>́ю.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Изви</a:t>
            </a:r>
            <a:r>
              <a:rPr lang="ru-RU" sz="2400" u="sng"/>
              <a:t>ни́</a:t>
            </a:r>
            <a:r>
              <a:rPr lang="ru-RU" sz="2400"/>
              <a:t>те, я не пони</a:t>
            </a:r>
            <a:r>
              <a:rPr lang="ru-RU" sz="2400" u="sng"/>
              <a:t>ма</a:t>
            </a:r>
            <a:r>
              <a:rPr lang="ru-RU" sz="2400"/>
              <a:t>́ю.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Мы чита́ем </a:t>
            </a:r>
            <a:r>
              <a:rPr lang="ru-RU" sz="2400" u="sng"/>
              <a:t>кни́</a:t>
            </a:r>
            <a:r>
              <a:rPr lang="ru-RU" sz="2400"/>
              <a:t>гу.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Где мой каран</a:t>
            </a:r>
            <a:r>
              <a:rPr lang="ru-RU" sz="2400" u="sng"/>
              <a:t>да́ш</a:t>
            </a:r>
            <a:r>
              <a:rPr lang="ru-RU" sz="2400"/>
              <a:t>?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Я живу́ </a:t>
            </a:r>
            <a:r>
              <a:rPr lang="ru-RU" sz="2400" u="sng"/>
              <a:t>здесь</a:t>
            </a:r>
            <a:r>
              <a:rPr lang="ru-RU" sz="2400"/>
              <a:t>.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Я говорю́ по-ру́сски.  </a:t>
            </a:r>
            <a:endParaRPr lang="en-US" sz="240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B1D1349-65D4-BE44-A08B-2FE072CE61A5}"/>
              </a:ext>
            </a:extLst>
          </p:cNvPr>
          <p:cNvSpPr txBox="1">
            <a:spLocks/>
          </p:cNvSpPr>
          <p:nvPr/>
        </p:nvSpPr>
        <p:spPr>
          <a:xfrm>
            <a:off x="4100680" y="1690688"/>
            <a:ext cx="7253119" cy="4526806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1526526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7876-F236-DA41-AE16-863C28610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1" y="529885"/>
            <a:ext cx="7471585" cy="1325563"/>
          </a:xfrm>
        </p:spPr>
        <p:txBody>
          <a:bodyPr>
            <a:noAutofit/>
          </a:bodyPr>
          <a:lstStyle/>
          <a:p>
            <a:r>
              <a:rPr lang="en-US" sz="5600"/>
              <a:t>Unstressed Syllables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FC8F07-9C25-D149-B7AE-10C988F50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5482" y="1992925"/>
            <a:ext cx="7158318" cy="410984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ru-RU" sz="2400"/>
              <a:t>Ка́тя </a:t>
            </a:r>
            <a:r>
              <a:rPr lang="ru-RU" sz="2400" u="sng"/>
              <a:t>до́</a:t>
            </a:r>
            <a:r>
              <a:rPr lang="ru-RU" sz="2400"/>
              <a:t>ма.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Ма́ма и па́па </a:t>
            </a:r>
            <a:r>
              <a:rPr lang="ru-RU" sz="2400" u="sng"/>
              <a:t>до́</a:t>
            </a:r>
            <a:r>
              <a:rPr lang="ru-RU" sz="2400"/>
              <a:t>ма.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Ива́н пони</a:t>
            </a:r>
            <a:r>
              <a:rPr lang="ru-RU" sz="2400" u="sng"/>
              <a:t>ма</a:t>
            </a:r>
            <a:r>
              <a:rPr lang="ru-RU" sz="2400"/>
              <a:t>́ет.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Я не пони</a:t>
            </a:r>
            <a:r>
              <a:rPr lang="ru-RU" sz="2400" u="sng"/>
              <a:t>ма</a:t>
            </a:r>
            <a:r>
              <a:rPr lang="ru-RU" sz="2400"/>
              <a:t>́ю.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Изви</a:t>
            </a:r>
            <a:r>
              <a:rPr lang="ru-RU" sz="2400" u="sng"/>
              <a:t>ни́</a:t>
            </a:r>
            <a:r>
              <a:rPr lang="ru-RU" sz="2400"/>
              <a:t>те, я не пони</a:t>
            </a:r>
            <a:r>
              <a:rPr lang="ru-RU" sz="2400" u="sng"/>
              <a:t>ма</a:t>
            </a:r>
            <a:r>
              <a:rPr lang="ru-RU" sz="2400"/>
              <a:t>́ю.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Мы чита́ем </a:t>
            </a:r>
            <a:r>
              <a:rPr lang="ru-RU" sz="2400" u="sng"/>
              <a:t>кни́</a:t>
            </a:r>
            <a:r>
              <a:rPr lang="ru-RU" sz="2400"/>
              <a:t>гу.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Где мой каран</a:t>
            </a:r>
            <a:r>
              <a:rPr lang="ru-RU" sz="2400" u="sng"/>
              <a:t>да́ш</a:t>
            </a:r>
            <a:r>
              <a:rPr lang="ru-RU" sz="2400"/>
              <a:t>?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Я живу́ </a:t>
            </a:r>
            <a:r>
              <a:rPr lang="ru-RU" sz="2400" u="sng"/>
              <a:t>здесь</a:t>
            </a:r>
            <a:r>
              <a:rPr lang="ru-RU" sz="2400"/>
              <a:t>.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Я говорю́ по-</a:t>
            </a:r>
            <a:r>
              <a:rPr lang="ru-RU" sz="2400" u="sng"/>
              <a:t>ру́</a:t>
            </a:r>
            <a:r>
              <a:rPr lang="ru-RU" sz="2400"/>
              <a:t>сски.  </a:t>
            </a:r>
            <a:endParaRPr lang="en-US" sz="240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B1D1349-65D4-BE44-A08B-2FE072CE61A5}"/>
              </a:ext>
            </a:extLst>
          </p:cNvPr>
          <p:cNvSpPr txBox="1">
            <a:spLocks/>
          </p:cNvSpPr>
          <p:nvPr/>
        </p:nvSpPr>
        <p:spPr>
          <a:xfrm>
            <a:off x="4100680" y="1690688"/>
            <a:ext cx="7253119" cy="4526806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5730029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ED3CE-1EB7-1F40-8FEF-EBC665A934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2104" y="938662"/>
            <a:ext cx="7761168" cy="1193800"/>
          </a:xfrm>
        </p:spPr>
        <p:txBody>
          <a:bodyPr>
            <a:noAutofit/>
          </a:bodyPr>
          <a:lstStyle/>
          <a:p>
            <a:r>
              <a:rPr lang="en-US"/>
              <a:t>Leetle Treep </a:t>
            </a:r>
            <a:br>
              <a:rPr lang="en-US"/>
            </a:br>
            <a:r>
              <a:rPr lang="en-US" sz="4400"/>
              <a:t>Down Memory Lane!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BC2095-A938-0944-B581-F525D5411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1352" y="2339872"/>
            <a:ext cx="7022672" cy="395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79786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95BE0A0-D099-734D-8230-8988657299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/>
              <a:t>Day 1</a:t>
            </a:r>
          </a:p>
        </p:txBody>
      </p:sp>
    </p:spTree>
    <p:extLst>
      <p:ext uri="{BB962C8B-B14F-4D97-AF65-F5344CB8AC3E}">
        <p14:creationId xmlns:p14="http://schemas.microsoft.com/office/powerpoint/2010/main" val="28091718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39994E7E-D60D-9342-A684-8A72FE0A9B42}"/>
              </a:ext>
            </a:extLst>
          </p:cNvPr>
          <p:cNvSpPr txBox="1"/>
          <p:nvPr/>
        </p:nvSpPr>
        <p:spPr>
          <a:xfrm>
            <a:off x="4011304" y="4242553"/>
            <a:ext cx="131257" cy="134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12" name="Picture 2" descr="Review: Despicable Me 3">
            <a:extLst>
              <a:ext uri="{FF2B5EF4-FFF2-40B4-BE49-F238E27FC236}">
                <a16:creationId xmlns:a16="http://schemas.microsoft.com/office/drawing/2014/main" id="{A2C03885-7FB0-4445-9501-EE1440D54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459" y="835095"/>
            <a:ext cx="4555738" cy="303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Despicable Me Costumes | Gru, Agnes &amp; More Characters DIY">
            <a:extLst>
              <a:ext uri="{FF2B5EF4-FFF2-40B4-BE49-F238E27FC236}">
                <a16:creationId xmlns:a16="http://schemas.microsoft.com/office/drawing/2014/main" id="{F7A92D10-43CF-9541-A472-5C94AB8160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t="6866" r="12707" b="2759"/>
          <a:stretch/>
        </p:blipFill>
        <p:spPr bwMode="auto">
          <a:xfrm>
            <a:off x="8821158" y="3086857"/>
            <a:ext cx="2850890" cy="277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Despicable Me 3 Girls">
            <a:extLst>
              <a:ext uri="{FF2B5EF4-FFF2-40B4-BE49-F238E27FC236}">
                <a16:creationId xmlns:a16="http://schemas.microsoft.com/office/drawing/2014/main" id="{02DF31D9-EAA0-B449-A2C0-81EEE633C4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54"/>
          <a:stretch/>
        </p:blipFill>
        <p:spPr bwMode="auto">
          <a:xfrm>
            <a:off x="4383742" y="2823882"/>
            <a:ext cx="2395794" cy="319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espicable Me 3 - Fluffy Unicorn | official trailer &amp; clip (2017)  moviemaniacs - YouTube">
            <a:extLst>
              <a:ext uri="{FF2B5EF4-FFF2-40B4-BE49-F238E27FC236}">
                <a16:creationId xmlns:a16="http://schemas.microsoft.com/office/drawing/2014/main" id="{216839D6-DDAD-444A-8B55-64789583F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721" y="5007306"/>
            <a:ext cx="2850890" cy="160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77014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98B97-BBEC-2B41-84A0-4DB10956C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9107" y="822960"/>
            <a:ext cx="7158318" cy="1325563"/>
          </a:xfrm>
        </p:spPr>
        <p:txBody>
          <a:bodyPr/>
          <a:lstStyle/>
          <a:p>
            <a:r>
              <a:rPr lang="en-US"/>
              <a:t>Extra Phrases for Practice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A008C8B-1B16-4444-A104-99D8904E32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0704" y="2848677"/>
            <a:ext cx="5235122" cy="2612406"/>
          </a:xfrm>
        </p:spPr>
        <p:txBody>
          <a:bodyPr>
            <a:noAutofit/>
          </a:bodyPr>
          <a:lstStyle/>
          <a:p>
            <a:pPr marL="11113" indent="0" algn="ctr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Hello, world!</a:t>
            </a:r>
          </a:p>
          <a:p>
            <a:pPr marL="11113" indent="0" algn="ctr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Lake Baikal</a:t>
            </a:r>
          </a:p>
          <a:p>
            <a:pPr marL="0" indent="0" algn="ctr">
              <a:buNone/>
            </a:pPr>
            <a:r>
              <a:rPr lang="en-US" dirty="0"/>
              <a:t>Don’t say no!</a:t>
            </a:r>
          </a:p>
          <a:p>
            <a:pPr marL="0" indent="0" algn="ctr">
              <a:buNone/>
            </a:pPr>
            <a:r>
              <a:rPr lang="en-US" dirty="0"/>
              <a:t>You must say yes!  </a:t>
            </a:r>
          </a:p>
          <a:p>
            <a:pPr marL="0" indent="0" algn="ctr">
              <a:buNone/>
            </a:pPr>
            <a:r>
              <a:rPr lang="en-US" dirty="0"/>
              <a:t>Your face…is asking for a brick!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198F70D-B129-8E4B-B2BE-BC405BA87AA4}"/>
              </a:ext>
            </a:extLst>
          </p:cNvPr>
          <p:cNvSpPr txBox="1">
            <a:spLocks/>
          </p:cNvSpPr>
          <p:nvPr/>
        </p:nvSpPr>
        <p:spPr>
          <a:xfrm>
            <a:off x="4416688" y="1720525"/>
            <a:ext cx="7063154" cy="50995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3" indent="0" algn="ctr">
              <a:buNone/>
            </a:pPr>
            <a:r>
              <a:rPr lang="en-US"/>
              <a:t>(jaw – tongue – LEEPS!)</a:t>
            </a:r>
          </a:p>
        </p:txBody>
      </p:sp>
    </p:spTree>
    <p:extLst>
      <p:ext uri="{BB962C8B-B14F-4D97-AF65-F5344CB8AC3E}">
        <p14:creationId xmlns:p14="http://schemas.microsoft.com/office/powerpoint/2010/main" val="15582071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7876-F236-DA41-AE16-863C28610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7313" y="359754"/>
            <a:ext cx="7158318" cy="1325563"/>
          </a:xfrm>
        </p:spPr>
        <p:txBody>
          <a:bodyPr anchor="ctr" anchorCtr="0"/>
          <a:lstStyle/>
          <a:p>
            <a:r>
              <a:rPr lang="en-US"/>
              <a:t>Where are we?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6923D3-70D4-E64A-8C44-56520B9AD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0623" y="1485384"/>
            <a:ext cx="5334967" cy="474638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A828601-3CAD-DB43-83B6-C19C6FFE6473}"/>
              </a:ext>
            </a:extLst>
          </p:cNvPr>
          <p:cNvSpPr/>
          <p:nvPr/>
        </p:nvSpPr>
        <p:spPr>
          <a:xfrm>
            <a:off x="3985863" y="3422395"/>
            <a:ext cx="5229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4372C4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☑︎</a:t>
            </a:r>
          </a:p>
        </p:txBody>
      </p:sp>
      <p:sp>
        <p:nvSpPr>
          <p:cNvPr id="10" name="Left Bracket 9">
            <a:extLst>
              <a:ext uri="{FF2B5EF4-FFF2-40B4-BE49-F238E27FC236}">
                <a16:creationId xmlns:a16="http://schemas.microsoft.com/office/drawing/2014/main" id="{A747A0E4-472E-224E-8695-D37E42101013}"/>
              </a:ext>
            </a:extLst>
          </p:cNvPr>
          <p:cNvSpPr/>
          <p:nvPr/>
        </p:nvSpPr>
        <p:spPr>
          <a:xfrm>
            <a:off x="4652010" y="1540481"/>
            <a:ext cx="163249" cy="4608392"/>
          </a:xfrm>
          <a:prstGeom prst="lef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31511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98B97-BBEC-2B41-84A0-4DB10956C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1005840"/>
            <a:ext cx="7158318" cy="1325563"/>
          </a:xfrm>
        </p:spPr>
        <p:txBody>
          <a:bodyPr/>
          <a:lstStyle/>
          <a:p>
            <a:r>
              <a:rPr lang="en-US"/>
              <a:t>Russian Default Mouth Position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FC68B28-BC4B-C643-8B4E-E0038F43B92A}"/>
              </a:ext>
            </a:extLst>
          </p:cNvPr>
          <p:cNvSpPr txBox="1">
            <a:spLocks/>
          </p:cNvSpPr>
          <p:nvPr/>
        </p:nvSpPr>
        <p:spPr>
          <a:xfrm>
            <a:off x="4195482" y="2834640"/>
            <a:ext cx="7158318" cy="3378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Jaw		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Tongue	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Lips	 	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3D7D93-9A5C-EF48-9DC4-B853314C33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6934994" y="1990959"/>
            <a:ext cx="4418805" cy="441880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3251832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27871A-5A3D-EE4C-B2A3-DD91662F4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5092" y="878497"/>
            <a:ext cx="6605953" cy="4128721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B0AAC28-B460-0B42-953C-551F038204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6107" y="5469549"/>
            <a:ext cx="6605953" cy="50995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/>
              <a:t>баст</a:t>
            </a:r>
            <a:r>
              <a:rPr lang="ru-RU" u="sng"/>
              <a:t>у́</a:t>
            </a:r>
            <a:r>
              <a:rPr lang="ru-RU"/>
              <a:t>ют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12653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B0AAC28-B460-0B42-953C-551F038204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9071" y="5469549"/>
            <a:ext cx="6605953" cy="50995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/>
              <a:t>дом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7A720A-167E-6E47-8618-2B2C6337FA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91" r="17296"/>
          <a:stretch/>
        </p:blipFill>
        <p:spPr>
          <a:xfrm>
            <a:off x="8234021" y="1568608"/>
            <a:ext cx="3278039" cy="31272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C10FD9-57EB-FB4B-84F1-0DE0ECDC0E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63" r="27823"/>
          <a:stretch/>
        </p:blipFill>
        <p:spPr>
          <a:xfrm>
            <a:off x="4456980" y="1568609"/>
            <a:ext cx="3278039" cy="312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30380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D18DDEC-94ED-A845-847B-3F281F8909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16488" y="1805623"/>
            <a:ext cx="3952792" cy="3952792"/>
          </a:xfr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17E68EE5-0328-354C-9530-A6D4B543A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1" y="678844"/>
            <a:ext cx="7515255" cy="1325563"/>
          </a:xfrm>
        </p:spPr>
        <p:txBody>
          <a:bodyPr>
            <a:normAutofit/>
          </a:bodyPr>
          <a:lstStyle/>
          <a:p>
            <a:pPr algn="ctr"/>
            <a:r>
              <a:rPr lang="en-US" sz="4000"/>
              <a:t>Get your phones!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C59258-7BD7-63FB-F891-1BDB4C2288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6504" y="2826386"/>
            <a:ext cx="583096" cy="54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0662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98B97-BBEC-2B41-84A0-4DB10956C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1" y="559185"/>
            <a:ext cx="7501187" cy="1325563"/>
          </a:xfrm>
        </p:spPr>
        <p:txBody>
          <a:bodyPr>
            <a:normAutofit/>
          </a:bodyPr>
          <a:lstStyle/>
          <a:p>
            <a:r>
              <a:rPr lang="en-US"/>
              <a:t>Let’s reset our DMP. 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B291E04-DB7D-9E41-A444-DF6148C93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1203" y="1882823"/>
            <a:ext cx="2979993" cy="4109843"/>
          </a:xfrm>
        </p:spPr>
        <p:txBody>
          <a:bodyPr/>
          <a:lstStyle/>
          <a:p>
            <a:pPr marL="0" indent="0">
              <a:buNone/>
            </a:pPr>
            <a:r>
              <a:rPr lang="ru-RU" sz="2400"/>
              <a:t>а	о	у	</a:t>
            </a:r>
            <a:endParaRPr lang="en-US" sz="2400"/>
          </a:p>
          <a:p>
            <a:pPr marL="0" indent="0">
              <a:buNone/>
            </a:pPr>
            <a:r>
              <a:rPr lang="ru-RU" sz="2400"/>
              <a:t>та	то	ту</a:t>
            </a:r>
            <a:endParaRPr lang="en-US" sz="2400"/>
          </a:p>
          <a:p>
            <a:pPr marL="0" indent="0">
              <a:buNone/>
            </a:pPr>
            <a:r>
              <a:rPr lang="ru-RU" sz="2400"/>
              <a:t>там	том	ту́мба</a:t>
            </a:r>
            <a:endParaRPr lang="en-US" sz="2400"/>
          </a:p>
          <a:p>
            <a:pPr marL="0" indent="0">
              <a:buNone/>
            </a:pPr>
            <a:r>
              <a:rPr lang="ru-RU" sz="2400"/>
              <a:t>да́ма	до́ма	ду́ма</a:t>
            </a:r>
            <a:endParaRPr lang="en-US" sz="2400"/>
          </a:p>
          <a:p>
            <a:pPr marL="0" indent="0">
              <a:buNone/>
            </a:pPr>
            <a:r>
              <a:rPr lang="ru-RU" sz="2400"/>
              <a:t> </a:t>
            </a:r>
            <a:endParaRPr lang="en-US" sz="2400"/>
          </a:p>
          <a:p>
            <a:pPr marL="0" indent="0">
              <a:buNone/>
            </a:pPr>
            <a:r>
              <a:rPr lang="ru-RU" sz="2400"/>
              <a:t>ю	е	и</a:t>
            </a:r>
            <a:endParaRPr lang="en-US" sz="2400"/>
          </a:p>
          <a:p>
            <a:pPr marL="0" indent="0">
              <a:buNone/>
            </a:pPr>
            <a:r>
              <a:rPr lang="ru-RU" sz="2400"/>
              <a:t>и	и́ми	и</a:t>
            </a:r>
            <a:endParaRPr lang="en-US" sz="2400"/>
          </a:p>
          <a:p>
            <a:pPr marL="0" indent="0">
              <a:buNone/>
            </a:pPr>
            <a:r>
              <a:rPr lang="ru-RU" sz="2400"/>
              <a:t>и	идти́	тип</a:t>
            </a:r>
            <a:endParaRPr lang="en-US" sz="2400"/>
          </a:p>
          <a:p>
            <a:pPr marL="0" indent="0">
              <a:buNone/>
            </a:pPr>
            <a:r>
              <a:rPr lang="ru-RU" sz="2400"/>
              <a:t>и	иди́	Ди́ма</a:t>
            </a:r>
            <a:endParaRPr lang="en-US" sz="2400"/>
          </a:p>
        </p:txBody>
      </p:sp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96394CCA-FABF-F343-85C0-CE44B0EA9D1E}"/>
              </a:ext>
            </a:extLst>
          </p:cNvPr>
          <p:cNvSpPr txBox="1">
            <a:spLocks/>
          </p:cNvSpPr>
          <p:nvPr/>
        </p:nvSpPr>
        <p:spPr>
          <a:xfrm>
            <a:off x="7988936" y="2106903"/>
            <a:ext cx="2783840" cy="121776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tabLst>
                <a:tab pos="2057400" algn="l"/>
              </a:tabLst>
            </a:pPr>
            <a:r>
              <a:rPr lang="en-US" sz="2400" b="1">
                <a:solidFill>
                  <a:srgbClr val="00B050"/>
                </a:solidFill>
              </a:rPr>
              <a:t>Warm Up 1</a:t>
            </a:r>
          </a:p>
          <a:p>
            <a:pPr marL="0" indent="0">
              <a:buNone/>
              <a:tabLst>
                <a:tab pos="2057400" algn="l"/>
              </a:tabLst>
            </a:pPr>
            <a:r>
              <a:rPr lang="en-US" sz="2400" i="1">
                <a:solidFill>
                  <a:srgbClr val="00B050"/>
                </a:solidFill>
              </a:rPr>
              <a:t>No aspiration, tongue is back &amp; low</a:t>
            </a:r>
          </a:p>
        </p:txBody>
      </p:sp>
      <p:sp>
        <p:nvSpPr>
          <p:cNvPr id="3" name="Right Bracket 2">
            <a:extLst>
              <a:ext uri="{FF2B5EF4-FFF2-40B4-BE49-F238E27FC236}">
                <a16:creationId xmlns:a16="http://schemas.microsoft.com/office/drawing/2014/main" id="{E8E6E945-A6CB-014F-BBA0-45BEBFE6CFF9}"/>
              </a:ext>
            </a:extLst>
          </p:cNvPr>
          <p:cNvSpPr/>
          <p:nvPr/>
        </p:nvSpPr>
        <p:spPr>
          <a:xfrm>
            <a:off x="7725013" y="1986455"/>
            <a:ext cx="150471" cy="1543823"/>
          </a:xfrm>
          <a:prstGeom prst="rightBracket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F4653745-ACD7-404D-8585-076E19623739}"/>
              </a:ext>
            </a:extLst>
          </p:cNvPr>
          <p:cNvSpPr txBox="1">
            <a:spLocks/>
          </p:cNvSpPr>
          <p:nvPr/>
        </p:nvSpPr>
        <p:spPr>
          <a:xfrm>
            <a:off x="8047485" y="4350626"/>
            <a:ext cx="3325365" cy="121776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tabLst>
                <a:tab pos="2057400" algn="l"/>
              </a:tabLst>
            </a:pPr>
            <a:r>
              <a:rPr lang="en-US" sz="2400" b="1">
                <a:solidFill>
                  <a:srgbClr val="0569CB"/>
                </a:solidFill>
              </a:rPr>
              <a:t>Warm Up 2</a:t>
            </a:r>
          </a:p>
          <a:p>
            <a:pPr marL="0" indent="0">
              <a:buNone/>
              <a:tabLst>
                <a:tab pos="2057400" algn="l"/>
              </a:tabLst>
            </a:pPr>
            <a:r>
              <a:rPr lang="en-US" sz="2400" i="1">
                <a:solidFill>
                  <a:srgbClr val="0569CB"/>
                </a:solidFill>
              </a:rPr>
              <a:t>Lots of aspiration, tongue is high &amp; forward</a:t>
            </a:r>
          </a:p>
        </p:txBody>
      </p:sp>
      <p:sp>
        <p:nvSpPr>
          <p:cNvPr id="11" name="Right Bracket 10">
            <a:extLst>
              <a:ext uri="{FF2B5EF4-FFF2-40B4-BE49-F238E27FC236}">
                <a16:creationId xmlns:a16="http://schemas.microsoft.com/office/drawing/2014/main" id="{E5A4D768-4F12-294A-BE66-FA215B01C2B4}"/>
              </a:ext>
            </a:extLst>
          </p:cNvPr>
          <p:cNvSpPr/>
          <p:nvPr/>
        </p:nvSpPr>
        <p:spPr>
          <a:xfrm>
            <a:off x="7740702" y="4221425"/>
            <a:ext cx="150471" cy="1543823"/>
          </a:xfrm>
          <a:prstGeom prst="rightBracket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725F5E0-8B0E-644A-8F60-D7BFB50E5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196" y="559185"/>
            <a:ext cx="2632075" cy="27101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E368AC5-DFA8-6B4F-95DF-DB0B5D32E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96" y="3530278"/>
            <a:ext cx="2647642" cy="285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53996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98B97-BBEC-2B41-84A0-4DB10956C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Default Mouth Position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B291E04-DB7D-9E41-A444-DF6148C93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5482" y="2286000"/>
            <a:ext cx="7158318" cy="2544286"/>
          </a:xfrm>
        </p:spPr>
        <p:txBody>
          <a:bodyPr/>
          <a:lstStyle/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/>
              <a:t>дай</a:t>
            </a:r>
            <a:r>
              <a:rPr lang="en-US"/>
              <a:t>, </a:t>
            </a:r>
            <a:r>
              <a:rPr lang="ru-RU"/>
              <a:t>давно</a:t>
            </a:r>
            <a:r>
              <a:rPr lang="en-US"/>
              <a:t>́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/>
              <a:t>там</a:t>
            </a:r>
            <a:r>
              <a:rPr lang="en-US"/>
              <a:t>, </a:t>
            </a:r>
            <a:r>
              <a:rPr lang="ru-RU"/>
              <a:t>так</a:t>
            </a:r>
            <a:r>
              <a:rPr lang="en-US"/>
              <a:t> 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/>
              <a:t>ему</a:t>
            </a:r>
            <a:r>
              <a:rPr lang="en-US"/>
              <a:t>́, </a:t>
            </a:r>
            <a:r>
              <a:rPr lang="ru-RU"/>
              <a:t>э</a:t>
            </a:r>
            <a:r>
              <a:rPr lang="en-US"/>
              <a:t>́</a:t>
            </a:r>
            <a:r>
              <a:rPr lang="ru-RU"/>
              <a:t>ту</a:t>
            </a:r>
            <a:r>
              <a:rPr lang="en-US"/>
              <a:t> 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/>
              <a:t>вот</a:t>
            </a:r>
            <a:r>
              <a:rPr lang="en-US"/>
              <a:t>, </a:t>
            </a:r>
            <a:r>
              <a:rPr lang="ru-RU"/>
              <a:t>год</a:t>
            </a:r>
            <a:r>
              <a:rPr lang="en-US"/>
              <a:t> 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/>
              <a:t>эл</a:t>
            </a:r>
            <a:r>
              <a:rPr lang="en-US"/>
              <a:t>, </a:t>
            </a:r>
            <a:r>
              <a:rPr lang="ru-RU"/>
              <a:t>ал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70512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95BE0A0-D099-734D-8230-8988657299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/>
              <a:t>Day 2</a:t>
            </a:r>
          </a:p>
        </p:txBody>
      </p:sp>
    </p:spTree>
    <p:extLst>
      <p:ext uri="{BB962C8B-B14F-4D97-AF65-F5344CB8AC3E}">
        <p14:creationId xmlns:p14="http://schemas.microsoft.com/office/powerpoint/2010/main" val="237539858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98B97-BBEC-2B41-84A0-4DB10956C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822960"/>
            <a:ext cx="7425018" cy="1325563"/>
          </a:xfrm>
        </p:spPr>
        <p:txBody>
          <a:bodyPr>
            <a:normAutofit/>
          </a:bodyPr>
          <a:lstStyle/>
          <a:p>
            <a:r>
              <a:rPr lang="en-US" sz="3600"/>
              <a:t>Target Practice: Hard vs Soft </a:t>
            </a:r>
            <a:r>
              <a:rPr lang="ru-RU" sz="3600"/>
              <a:t>«т»</a:t>
            </a:r>
            <a:endParaRPr lang="en-US" sz="360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B291E04-DB7D-9E41-A444-DF6148C936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/>
              <a:t>там, тя́га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/>
              <a:t>темп, те́ма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/>
              <a:t>том, тёмный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/>
              <a:t>тут, тюк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/>
              <a:t>ты, тип</a:t>
            </a:r>
          </a:p>
        </p:txBody>
      </p:sp>
      <p:sp>
        <p:nvSpPr>
          <p:cNvPr id="4" name="Content Placeholder 9">
            <a:extLst>
              <a:ext uri="{FF2B5EF4-FFF2-40B4-BE49-F238E27FC236}">
                <a16:creationId xmlns:a16="http://schemas.microsoft.com/office/drawing/2014/main" id="{CAB4353F-2309-0B49-BBA4-0E7240127AAF}"/>
              </a:ext>
            </a:extLst>
          </p:cNvPr>
          <p:cNvSpPr txBox="1">
            <a:spLocks/>
          </p:cNvSpPr>
          <p:nvPr/>
        </p:nvSpPr>
        <p:spPr>
          <a:xfrm>
            <a:off x="7840382" y="2286000"/>
            <a:ext cx="2885677" cy="2544286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en-US"/>
              <a:t>tam, t’ága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en-US"/>
              <a:t>temp, t’éma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en-US"/>
              <a:t>tom, t’ómnyj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en-US"/>
              <a:t>tut, t’uk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en-US"/>
              <a:t>ty, t’ip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82FC4C-63DA-E14D-86B6-E48B161C7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794" y="1971215"/>
            <a:ext cx="2817568" cy="291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98545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98B97-BBEC-2B41-84A0-4DB10956C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822960"/>
            <a:ext cx="7425018" cy="1325563"/>
          </a:xfrm>
        </p:spPr>
        <p:txBody>
          <a:bodyPr>
            <a:normAutofit/>
          </a:bodyPr>
          <a:lstStyle/>
          <a:p>
            <a:r>
              <a:rPr lang="en-US" sz="3600"/>
              <a:t>Target Practice: Hard vs Soft </a:t>
            </a:r>
            <a:r>
              <a:rPr lang="ru-RU" sz="3600"/>
              <a:t>«д»</a:t>
            </a:r>
            <a:endParaRPr lang="en-US" sz="360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B291E04-DB7D-9E41-A444-DF6148C93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5482" y="2286000"/>
            <a:ext cx="3390900" cy="2544286"/>
          </a:xfrm>
        </p:spPr>
        <p:txBody>
          <a:bodyPr/>
          <a:lstStyle/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/>
              <a:t>дал, дя́дя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/>
              <a:t>до́лго, дёшего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/>
              <a:t>ду́мать, дю́жина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/>
              <a:t>дым, дива́н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/>
              <a:t>дэ, де́ва</a:t>
            </a:r>
          </a:p>
        </p:txBody>
      </p:sp>
      <p:sp>
        <p:nvSpPr>
          <p:cNvPr id="4" name="Content Placeholder 9">
            <a:extLst>
              <a:ext uri="{FF2B5EF4-FFF2-40B4-BE49-F238E27FC236}">
                <a16:creationId xmlns:a16="http://schemas.microsoft.com/office/drawing/2014/main" id="{CAB4353F-2309-0B49-BBA4-0E7240127AAF}"/>
              </a:ext>
            </a:extLst>
          </p:cNvPr>
          <p:cNvSpPr txBox="1">
            <a:spLocks/>
          </p:cNvSpPr>
          <p:nvPr/>
        </p:nvSpPr>
        <p:spPr>
          <a:xfrm>
            <a:off x="7840382" y="2286000"/>
            <a:ext cx="3208618" cy="254428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en-US"/>
              <a:t>dal, d’ád’a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en-US"/>
              <a:t>dólgo, d’óševo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en-US"/>
              <a:t>dúmat’, d’úžyna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en-US"/>
              <a:t>dym, d’iván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en-US"/>
              <a:t>de, d’évo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82FC4C-63DA-E14D-86B6-E48B161C7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794" y="1971215"/>
            <a:ext cx="2817568" cy="291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78330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6021B004-4481-6944-A18D-282CEDA24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698268"/>
            <a:ext cx="7437074" cy="1325563"/>
          </a:xfrm>
        </p:spPr>
        <p:txBody>
          <a:bodyPr>
            <a:normAutofit/>
          </a:bodyPr>
          <a:lstStyle/>
          <a:p>
            <a:r>
              <a:rPr lang="en-US" sz="3600"/>
              <a:t>Consonants That Are Always Hard or Always Soft</a:t>
            </a:r>
            <a:endParaRPr lang="en-US" sz="34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B5557A-E295-0B46-8F3C-7F02FEA1445D}"/>
              </a:ext>
            </a:extLst>
          </p:cNvPr>
          <p:cNvSpPr txBox="1"/>
          <p:nvPr/>
        </p:nvSpPr>
        <p:spPr>
          <a:xfrm rot="5400000">
            <a:off x="5118100" y="3743252"/>
            <a:ext cx="721755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Calibri" charset="0"/>
                <a:ea typeface="Calibri" charset="0"/>
                <a:cs typeface="Calibri" charset="0"/>
                <a:sym typeface="Wingdings"/>
              </a:rPr>
              <a:t>  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75E2DAD-58D3-7344-91C5-018B2F424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5481" y="2237628"/>
            <a:ext cx="2491564" cy="2405787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ru-RU" sz="2600"/>
              <a:t>ча́с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600"/>
              <a:t>маши́на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600"/>
              <a:t>живу́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600"/>
              <a:t>це́нтр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600"/>
              <a:t>ешь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CE71441-1C40-2B4A-8DFE-616C59C8CD82}"/>
              </a:ext>
            </a:extLst>
          </p:cNvPr>
          <p:cNvSpPr txBox="1">
            <a:spLocks/>
          </p:cNvSpPr>
          <p:nvPr/>
        </p:nvSpPr>
        <p:spPr>
          <a:xfrm>
            <a:off x="7529175" y="2216363"/>
            <a:ext cx="2491564" cy="2405787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/>
              <a:t>č’ás</a:t>
            </a:r>
          </a:p>
          <a:p>
            <a:pPr marL="0" indent="0">
              <a:buNone/>
            </a:pPr>
            <a:r>
              <a:rPr lang="en-US" sz="2600"/>
              <a:t>mašýna</a:t>
            </a:r>
          </a:p>
          <a:p>
            <a:pPr marL="0" indent="0">
              <a:buNone/>
            </a:pPr>
            <a:r>
              <a:rPr lang="en-US" sz="2600"/>
              <a:t>žyvú</a:t>
            </a:r>
          </a:p>
          <a:p>
            <a:pPr marL="0" indent="0">
              <a:buNone/>
            </a:pPr>
            <a:r>
              <a:rPr lang="en-US" sz="2600"/>
              <a:t>centr</a:t>
            </a:r>
          </a:p>
          <a:p>
            <a:pPr marL="0" indent="0">
              <a:buNone/>
            </a:pPr>
            <a:r>
              <a:rPr lang="en-US" sz="2600"/>
              <a:t>ješ </a:t>
            </a:r>
          </a:p>
        </p:txBody>
      </p:sp>
    </p:spTree>
    <p:extLst>
      <p:ext uri="{BB962C8B-B14F-4D97-AF65-F5344CB8AC3E}">
        <p14:creationId xmlns:p14="http://schemas.microsoft.com/office/powerpoint/2010/main" val="344027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7876-F236-DA41-AE16-863C28610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7313" y="359754"/>
            <a:ext cx="7158318" cy="1325563"/>
          </a:xfrm>
        </p:spPr>
        <p:txBody>
          <a:bodyPr anchor="ctr" anchorCtr="0"/>
          <a:lstStyle/>
          <a:p>
            <a:r>
              <a:rPr lang="en-US"/>
              <a:t>Where are we?</a:t>
            </a:r>
          </a:p>
        </p:txBody>
      </p:sp>
      <p:sp>
        <p:nvSpPr>
          <p:cNvPr id="7" name="Left Bracket 6">
            <a:extLst>
              <a:ext uri="{FF2B5EF4-FFF2-40B4-BE49-F238E27FC236}">
                <a16:creationId xmlns:a16="http://schemas.microsoft.com/office/drawing/2014/main" id="{DD0E2D0B-4CC7-434C-AF9A-0541BA4B5E70}"/>
              </a:ext>
            </a:extLst>
          </p:cNvPr>
          <p:cNvSpPr/>
          <p:nvPr/>
        </p:nvSpPr>
        <p:spPr>
          <a:xfrm>
            <a:off x="4657045" y="1585604"/>
            <a:ext cx="154984" cy="2013438"/>
          </a:xfrm>
          <a:prstGeom prst="lef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1C87C9A-3F7A-EF41-AC5F-BED31AD20E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966"/>
          <a:stretch/>
        </p:blipFill>
        <p:spPr>
          <a:xfrm>
            <a:off x="4848036" y="1371600"/>
            <a:ext cx="5878908" cy="502871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2AC0C9D-7667-AD41-AF0D-F8B546661927}"/>
              </a:ext>
            </a:extLst>
          </p:cNvPr>
          <p:cNvSpPr/>
          <p:nvPr/>
        </p:nvSpPr>
        <p:spPr>
          <a:xfrm>
            <a:off x="3974818" y="2213462"/>
            <a:ext cx="5229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0070C0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☐</a:t>
            </a:r>
          </a:p>
        </p:txBody>
      </p:sp>
    </p:spTree>
    <p:extLst>
      <p:ext uri="{BB962C8B-B14F-4D97-AF65-F5344CB8AC3E}">
        <p14:creationId xmlns:p14="http://schemas.microsoft.com/office/powerpoint/2010/main" val="315892579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C3C054-162E-A34A-BCCC-D2DEB33B9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5783" y="1167604"/>
            <a:ext cx="4161099" cy="416109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0A1AEF4-A22D-A945-B778-8B086EB99965}"/>
              </a:ext>
            </a:extLst>
          </p:cNvPr>
          <p:cNvSpPr txBox="1">
            <a:spLocks/>
          </p:cNvSpPr>
          <p:nvPr/>
        </p:nvSpPr>
        <p:spPr>
          <a:xfrm>
            <a:off x="4216454" y="5489341"/>
            <a:ext cx="7659756" cy="6144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dirty="0">
                <a:sym typeface="Wingdings"/>
              </a:rPr>
              <a:t>2 </a:t>
            </a:r>
            <a:r>
              <a:rPr lang="ru-RU" sz="4400" dirty="0">
                <a:sym typeface="Wingdings"/>
              </a:rPr>
              <a:t>вопроса!</a:t>
            </a:r>
          </a:p>
        </p:txBody>
      </p:sp>
    </p:spTree>
    <p:extLst>
      <p:ext uri="{BB962C8B-B14F-4D97-AF65-F5344CB8AC3E}">
        <p14:creationId xmlns:p14="http://schemas.microsoft.com/office/powerpoint/2010/main" val="276515183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95BE0A0-D099-734D-8230-8988657299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/>
              <a:t>Day 3</a:t>
            </a:r>
          </a:p>
        </p:txBody>
      </p:sp>
    </p:spTree>
    <p:extLst>
      <p:ext uri="{BB962C8B-B14F-4D97-AF65-F5344CB8AC3E}">
        <p14:creationId xmlns:p14="http://schemas.microsoft.com/office/powerpoint/2010/main" val="56688879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E7E4C-414C-6840-9E50-F33FD9D04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1" y="1121410"/>
            <a:ext cx="7437074" cy="1325563"/>
          </a:xfrm>
        </p:spPr>
        <p:txBody>
          <a:bodyPr/>
          <a:lstStyle/>
          <a:p>
            <a:r>
              <a:rPr lang="en-US" sz="3800">
                <a:solidFill>
                  <a:prstClr val="black"/>
                </a:solidFill>
              </a:rPr>
              <a:t>Type I Reduction o/a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18501D-BF5D-0247-977C-F02A0B2F3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3802" y="2754997"/>
            <a:ext cx="6100431" cy="1806648"/>
          </a:xfrm>
        </p:spPr>
        <p:txBody>
          <a:bodyPr/>
          <a:lstStyle/>
          <a:p>
            <a:pPr marL="923925" indent="-457200">
              <a:buFont typeface="+mj-lt"/>
              <a:buAutoNum type="arabicPeriod"/>
            </a:pPr>
            <a:endParaRPr lang="en-US" sz="1200" dirty="0"/>
          </a:p>
          <a:p>
            <a:pPr marL="923925" indent="-457200">
              <a:buFont typeface="+mj-lt"/>
              <a:buAutoNum type="arabicPeriod"/>
            </a:pPr>
            <a:r>
              <a:rPr lang="en-US" dirty="0"/>
              <a:t>TONIC</a:t>
            </a:r>
            <a:r>
              <a:rPr lang="ru-RU" dirty="0"/>
              <a:t>: </a:t>
            </a:r>
            <a:r>
              <a:rPr lang="en-US" b="1" dirty="0"/>
              <a:t>full value</a:t>
            </a:r>
          </a:p>
          <a:p>
            <a:pPr marL="923925" indent="-457200">
              <a:buFont typeface="+mj-lt"/>
              <a:buAutoNum type="arabicPeriod"/>
            </a:pPr>
            <a:r>
              <a:rPr lang="en-US" dirty="0">
                <a:solidFill>
                  <a:srgbClr val="7030A0"/>
                </a:solidFill>
              </a:rPr>
              <a:t>first pre-tonic and word-initial: </a:t>
            </a:r>
            <a:r>
              <a:rPr lang="en-US" b="1" dirty="0">
                <a:solidFill>
                  <a:srgbClr val="7030A0"/>
                </a:solidFill>
                <a:latin typeface="Palatino" charset="0"/>
                <a:ea typeface="Palatino" charset="0"/>
                <a:cs typeface="Palatino" charset="0"/>
              </a:rPr>
              <a:t>∧</a:t>
            </a:r>
            <a:r>
              <a:rPr lang="en-US" dirty="0"/>
              <a:t> </a:t>
            </a:r>
            <a:endParaRPr lang="en-US" dirty="0">
              <a:solidFill>
                <a:srgbClr val="7030A0"/>
              </a:solidFill>
            </a:endParaRPr>
          </a:p>
          <a:p>
            <a:pPr marL="923925" indent="-457200">
              <a:buFont typeface="+mj-lt"/>
              <a:buAutoNum type="arabicPeriod"/>
            </a:pPr>
            <a:r>
              <a:rPr lang="en-US" dirty="0">
                <a:solidFill>
                  <a:srgbClr val="00B050"/>
                </a:solidFill>
              </a:rPr>
              <a:t>all other positions: </a:t>
            </a:r>
            <a:r>
              <a:rPr lang="ru-RU" b="1" dirty="0">
                <a:solidFill>
                  <a:srgbClr val="00B050"/>
                </a:solidFill>
              </a:rPr>
              <a:t>ъ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78985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0038CFC-9E47-5A4E-8DF1-2482E23ADA5C}"/>
              </a:ext>
            </a:extLst>
          </p:cNvPr>
          <p:cNvSpPr txBox="1">
            <a:spLocks/>
          </p:cNvSpPr>
          <p:nvPr/>
        </p:nvSpPr>
        <p:spPr>
          <a:xfrm>
            <a:off x="4195482" y="859375"/>
            <a:ext cx="7531080" cy="108743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4000"/>
              <a:t>Target Practice: </a:t>
            </a:r>
          </a:p>
          <a:p>
            <a:r>
              <a:rPr lang="en-US" sz="4000"/>
              <a:t>Type I Reduction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B2C666-C2C3-5F40-8602-3491F00E7220}"/>
              </a:ext>
            </a:extLst>
          </p:cNvPr>
          <p:cNvSpPr/>
          <p:nvPr/>
        </p:nvSpPr>
        <p:spPr>
          <a:xfrm>
            <a:off x="4762740" y="227330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  <a:latin typeface="Palatino" charset="0"/>
                <a:ea typeface="Palatino" charset="0"/>
                <a:cs typeface="Palatino" charset="0"/>
              </a:rPr>
              <a:t>∧</a:t>
            </a:r>
            <a:endParaRPr lang="en-US" dirty="0" err="1">
              <a:solidFill>
                <a:srgbClr val="7030A0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54C1CD9-F42C-F34C-A356-DBDDD9686601}"/>
              </a:ext>
            </a:extLst>
          </p:cNvPr>
          <p:cNvSpPr/>
          <p:nvPr/>
        </p:nvSpPr>
        <p:spPr>
          <a:xfrm>
            <a:off x="4757632" y="3555192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  <a:latin typeface="Palatino" charset="0"/>
                <a:ea typeface="Palatino" charset="0"/>
                <a:cs typeface="Palatino" charset="0"/>
              </a:rPr>
              <a:t>∧</a:t>
            </a:r>
            <a:endParaRPr lang="en-US" dirty="0" err="1">
              <a:solidFill>
                <a:srgbClr val="7030A0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AA06B2B-DCFE-CF45-83F6-45527FD99E63}"/>
              </a:ext>
            </a:extLst>
          </p:cNvPr>
          <p:cNvSpPr/>
          <p:nvPr/>
        </p:nvSpPr>
        <p:spPr>
          <a:xfrm>
            <a:off x="5071443" y="4789777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  <a:latin typeface="Palatino" charset="0"/>
                <a:ea typeface="Palatino" charset="0"/>
                <a:cs typeface="Palatino" charset="0"/>
              </a:rPr>
              <a:t>∧</a:t>
            </a:r>
            <a:endParaRPr lang="en-US" dirty="0" err="1">
              <a:solidFill>
                <a:srgbClr val="7030A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1EDA02D-A4F2-B34D-A05B-7FD34C3C52BC}"/>
              </a:ext>
            </a:extLst>
          </p:cNvPr>
          <p:cNvSpPr txBox="1"/>
          <p:nvPr/>
        </p:nvSpPr>
        <p:spPr>
          <a:xfrm>
            <a:off x="5405325" y="3529999"/>
            <a:ext cx="399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1B14F"/>
                </a:solidFill>
              </a:rPr>
              <a:t>ъ</a:t>
            </a:r>
            <a:endParaRPr lang="en-US" dirty="0">
              <a:solidFill>
                <a:srgbClr val="01B14F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42902EA-5557-4344-BC25-2FD6A7F1B5C1}"/>
              </a:ext>
            </a:extLst>
          </p:cNvPr>
          <p:cNvSpPr txBox="1"/>
          <p:nvPr/>
        </p:nvSpPr>
        <p:spPr>
          <a:xfrm>
            <a:off x="5085428" y="4158737"/>
            <a:ext cx="399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1B14F"/>
                </a:solidFill>
              </a:rPr>
              <a:t>ъ</a:t>
            </a:r>
            <a:endParaRPr lang="en-US" dirty="0">
              <a:solidFill>
                <a:srgbClr val="01B14F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8E114A4-6110-DA40-9A88-680B30BEE111}"/>
              </a:ext>
            </a:extLst>
          </p:cNvPr>
          <p:cNvSpPr txBox="1"/>
          <p:nvPr/>
        </p:nvSpPr>
        <p:spPr>
          <a:xfrm>
            <a:off x="5400791" y="4158737"/>
            <a:ext cx="399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1B14F"/>
                </a:solidFill>
              </a:rPr>
              <a:t>ъ</a:t>
            </a:r>
            <a:endParaRPr lang="en-US" dirty="0">
              <a:solidFill>
                <a:srgbClr val="01B14F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5E97DD8-DD16-A649-BFBB-1FE9AA74F37A}"/>
              </a:ext>
            </a:extLst>
          </p:cNvPr>
          <p:cNvSpPr txBox="1"/>
          <p:nvPr/>
        </p:nvSpPr>
        <p:spPr>
          <a:xfrm>
            <a:off x="4747314" y="4779316"/>
            <a:ext cx="399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1B14F"/>
                </a:solidFill>
              </a:rPr>
              <a:t>ъ</a:t>
            </a:r>
            <a:endParaRPr lang="en-US" dirty="0">
              <a:solidFill>
                <a:srgbClr val="01B14F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FE88230-6D38-EF48-9868-24B36F2492A3}"/>
              </a:ext>
            </a:extLst>
          </p:cNvPr>
          <p:cNvSpPr txBox="1"/>
          <p:nvPr/>
        </p:nvSpPr>
        <p:spPr>
          <a:xfrm>
            <a:off x="5084088" y="2899856"/>
            <a:ext cx="399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1B14F"/>
                </a:solidFill>
              </a:rPr>
              <a:t>ъ</a:t>
            </a:r>
            <a:endParaRPr lang="en-US" dirty="0">
              <a:solidFill>
                <a:srgbClr val="01B14F"/>
              </a:solidFill>
            </a:endParaRPr>
          </a:p>
        </p:txBody>
      </p:sp>
      <p:sp>
        <p:nvSpPr>
          <p:cNvPr id="57" name="Content Placeholder 3">
            <a:extLst>
              <a:ext uri="{FF2B5EF4-FFF2-40B4-BE49-F238E27FC236}">
                <a16:creationId xmlns:a16="http://schemas.microsoft.com/office/drawing/2014/main" id="{E213E06D-8991-6744-8C58-E1719DF9E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5482" y="2286000"/>
            <a:ext cx="7158318" cy="3577390"/>
          </a:xfrm>
        </p:spPr>
        <p:txBody>
          <a:bodyPr/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ru-RU" sz="2200"/>
              <a:t>та-та́  |  дома́, тома́, вода́, гора́</a:t>
            </a:r>
            <a:endParaRPr lang="en-US" sz="220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ru-RU" sz="2200"/>
              <a:t>та́-та  |  па́па, ма́ма, го́род, за́пад </a:t>
            </a:r>
            <a:endParaRPr lang="en-US" sz="220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ru-RU" sz="2200"/>
              <a:t>та-та́-та  |  пого́да, доро́га, коро́ва, рабо́та</a:t>
            </a:r>
            <a:endParaRPr lang="en-US" sz="220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ru-RU" sz="2200"/>
              <a:t>та́-та-та  |  го́рода, до́рого, мо́лодо, о́коло</a:t>
            </a:r>
            <a:endParaRPr lang="en-US" sz="220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ru-RU" sz="2200"/>
              <a:t>та-та-та́  |  города́, голова́, молоко́, хорошо́</a:t>
            </a:r>
            <a:endParaRPr lang="en-US" sz="2200"/>
          </a:p>
          <a:p>
            <a:pPr marL="0" indent="0">
              <a:buNone/>
            </a:pP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394149690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E7E4C-414C-6840-9E50-F33FD9D04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822960"/>
            <a:ext cx="7526618" cy="1325563"/>
          </a:xfrm>
        </p:spPr>
        <p:txBody>
          <a:bodyPr>
            <a:normAutofit/>
          </a:bodyPr>
          <a:lstStyle/>
          <a:p>
            <a:pPr algn="ctr"/>
            <a:r>
              <a:rPr lang="en-US" sz="3600">
                <a:solidFill>
                  <a:prstClr val="black"/>
                </a:solidFill>
              </a:rPr>
              <a:t>Type I Reduction: Double Wedge</a:t>
            </a:r>
            <a:endParaRPr lang="en-US" sz="3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18501D-BF5D-0247-977C-F02A0B2F3E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600" dirty="0"/>
          </a:p>
          <a:p>
            <a:pPr marL="3151188" indent="-450850">
              <a:buFont typeface="+mj-lt"/>
              <a:buAutoNum type="arabicPeriod"/>
            </a:pPr>
            <a:r>
              <a:rPr lang="en-US" dirty="0"/>
              <a:t>-</a:t>
            </a:r>
            <a:r>
              <a:rPr lang="ru-RU" dirty="0" err="1"/>
              <a:t>оо</a:t>
            </a:r>
            <a:r>
              <a:rPr lang="en-US" dirty="0"/>
              <a:t>-: </a:t>
            </a:r>
            <a:r>
              <a:rPr lang="en-US" dirty="0">
                <a:latin typeface="Palatino" charset="0"/>
                <a:ea typeface="Palatino" charset="0"/>
                <a:cs typeface="Palatino" charset="0"/>
              </a:rPr>
              <a:t>∧∧</a:t>
            </a:r>
            <a:r>
              <a:rPr lang="en-US" dirty="0"/>
              <a:t> </a:t>
            </a:r>
          </a:p>
          <a:p>
            <a:pPr marL="3151188" indent="-450850">
              <a:buFont typeface="+mj-lt"/>
              <a:buAutoNum type="arabicPeriod"/>
            </a:pPr>
            <a:r>
              <a:rPr lang="en-US" dirty="0"/>
              <a:t>-</a:t>
            </a:r>
            <a:r>
              <a:rPr lang="ru-RU" dirty="0" err="1"/>
              <a:t>оа</a:t>
            </a:r>
            <a:r>
              <a:rPr lang="en-US" dirty="0"/>
              <a:t>-: </a:t>
            </a:r>
            <a:r>
              <a:rPr lang="en-US" dirty="0">
                <a:latin typeface="Palatino" charset="0"/>
                <a:ea typeface="Palatino" charset="0"/>
                <a:cs typeface="Palatino" charset="0"/>
              </a:rPr>
              <a:t>∧∧ </a:t>
            </a:r>
          </a:p>
          <a:p>
            <a:pPr marL="3151188" indent="-450850">
              <a:buFont typeface="+mj-lt"/>
              <a:buAutoNum type="arabicPeriod"/>
            </a:pPr>
            <a:r>
              <a:rPr lang="en-US" dirty="0"/>
              <a:t>-</a:t>
            </a:r>
            <a:r>
              <a:rPr lang="ru-RU" dirty="0" err="1"/>
              <a:t>ао</a:t>
            </a:r>
            <a:r>
              <a:rPr lang="en-US" dirty="0"/>
              <a:t>-: </a:t>
            </a:r>
            <a:r>
              <a:rPr lang="en-US" dirty="0">
                <a:latin typeface="Palatino" charset="0"/>
                <a:ea typeface="Palatino" charset="0"/>
                <a:cs typeface="Palatino" charset="0"/>
              </a:rPr>
              <a:t>∧∧</a:t>
            </a:r>
            <a:endParaRPr lang="en-US" dirty="0"/>
          </a:p>
          <a:p>
            <a:pPr marL="3151188" indent="-450850">
              <a:buFont typeface="+mj-lt"/>
              <a:buAutoNum type="arabicPeriod"/>
            </a:pPr>
            <a:r>
              <a:rPr lang="en-US" dirty="0"/>
              <a:t>-</a:t>
            </a:r>
            <a:r>
              <a:rPr lang="ru-RU" dirty="0" err="1"/>
              <a:t>аа</a:t>
            </a:r>
            <a:r>
              <a:rPr lang="en-US" dirty="0"/>
              <a:t>-: </a:t>
            </a:r>
            <a:r>
              <a:rPr lang="en-US" dirty="0">
                <a:latin typeface="Palatino" charset="0"/>
                <a:ea typeface="Palatino" charset="0"/>
                <a:cs typeface="Palatino" charset="0"/>
              </a:rPr>
              <a:t>∧∧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52218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D85B33A-F633-B94A-8092-EE66A8572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5480" y="716496"/>
            <a:ext cx="7437073" cy="604781"/>
          </a:xfrm>
        </p:spPr>
        <p:txBody>
          <a:bodyPr anchor="ctr"/>
          <a:lstStyle/>
          <a:p>
            <a:pPr marL="15875" indent="0" algn="ctr">
              <a:buNone/>
            </a:pPr>
            <a:r>
              <a:rPr lang="en-US" sz="3600" b="1" dirty="0"/>
              <a:t>Target Practice: Double Wedge (</a:t>
            </a:r>
            <a:r>
              <a:rPr lang="en-US" sz="3600" b="1" dirty="0">
                <a:latin typeface="Palatino" charset="0"/>
                <a:ea typeface="Palatino" charset="0"/>
                <a:cs typeface="Palatino" charset="0"/>
              </a:rPr>
              <a:t>∧∧</a:t>
            </a:r>
            <a:r>
              <a:rPr lang="en-US" sz="3600" b="1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D670A3-DDCA-4B46-BE93-B3DD2F44AC8D}"/>
              </a:ext>
            </a:extLst>
          </p:cNvPr>
          <p:cNvSpPr txBox="1"/>
          <p:nvPr/>
        </p:nvSpPr>
        <p:spPr>
          <a:xfrm>
            <a:off x="6132846" y="1235446"/>
            <a:ext cx="356233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000" dirty="0" err="1"/>
          </a:p>
          <a:p>
            <a:pPr algn="ctr"/>
            <a:r>
              <a:rPr lang="ru-RU" sz="3000" dirty="0" err="1"/>
              <a:t>зоопа́рк</a:t>
            </a:r>
            <a:endParaRPr lang="en-US" sz="3000" dirty="0" err="1"/>
          </a:p>
          <a:p>
            <a:pPr algn="ctr"/>
            <a:r>
              <a:rPr lang="en-US" sz="3000" dirty="0"/>
              <a:t> </a:t>
            </a:r>
            <a:endParaRPr lang="ru-RU" sz="3000" dirty="0">
              <a:sym typeface="Wingdings"/>
            </a:endParaRPr>
          </a:p>
          <a:p>
            <a:pPr algn="ctr"/>
            <a:r>
              <a:rPr lang="ru-RU" sz="3000" dirty="0" err="1">
                <a:sym typeface="Wingdings"/>
              </a:rPr>
              <a:t>наоборо́т</a:t>
            </a:r>
            <a:endParaRPr lang="en-US" sz="3000" dirty="0" err="1">
              <a:sym typeface="Wingdings"/>
            </a:endParaRPr>
          </a:p>
          <a:p>
            <a:pPr algn="ctr"/>
            <a:endParaRPr lang="en-US" sz="3000" dirty="0" err="1">
              <a:sym typeface="Wingdings"/>
            </a:endParaRPr>
          </a:p>
          <a:p>
            <a:pPr algn="ctr"/>
            <a:r>
              <a:rPr lang="ru-RU" sz="3000" dirty="0">
                <a:sym typeface="Wingdings"/>
              </a:rPr>
              <a:t>пи́сьма Андре́ю</a:t>
            </a:r>
            <a:endParaRPr lang="en-US" sz="3000" dirty="0">
              <a:sym typeface="Wingdings"/>
            </a:endParaRPr>
          </a:p>
          <a:p>
            <a:pPr algn="ctr"/>
            <a:endParaRPr lang="en-US" sz="3000" dirty="0">
              <a:sym typeface="Wingdings"/>
            </a:endParaRPr>
          </a:p>
          <a:p>
            <a:pPr algn="ctr"/>
            <a:r>
              <a:rPr lang="ru-RU" sz="3000" dirty="0">
                <a:sym typeface="Wingdings"/>
              </a:rPr>
              <a:t>вообража́ть </a:t>
            </a:r>
            <a:endParaRPr lang="en-US" sz="3000" dirty="0">
              <a:sym typeface="Wingdings"/>
            </a:endParaRPr>
          </a:p>
          <a:p>
            <a:pPr algn="ctr"/>
            <a:endParaRPr lang="en-US" sz="3000" dirty="0">
              <a:sym typeface="Wingdings"/>
            </a:endParaRPr>
          </a:p>
          <a:p>
            <a:pPr algn="ctr"/>
            <a:r>
              <a:rPr lang="ru-RU" sz="3000" dirty="0">
                <a:sym typeface="Wingdings"/>
              </a:rPr>
              <a:t>зна́ла Анто́на  </a:t>
            </a:r>
            <a:r>
              <a:rPr lang="en-US" sz="3000" dirty="0">
                <a:sym typeface="Wingdings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9A1F25-1A97-0F49-BB65-070CE91482FC}"/>
              </a:ext>
            </a:extLst>
          </p:cNvPr>
          <p:cNvSpPr/>
          <p:nvPr/>
        </p:nvSpPr>
        <p:spPr>
          <a:xfrm>
            <a:off x="7348130" y="1451346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Palatino" charset="0"/>
                <a:ea typeface="Palatino" charset="0"/>
                <a:cs typeface="Palatino" charset="0"/>
              </a:rPr>
              <a:t>∧∧</a:t>
            </a:r>
            <a:endParaRPr lang="en-US" sz="2800" dirty="0" err="1">
              <a:solidFill>
                <a:srgbClr val="7030A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A2C0BE-3708-8B43-9B3E-05423F31A2C6}"/>
              </a:ext>
            </a:extLst>
          </p:cNvPr>
          <p:cNvSpPr/>
          <p:nvPr/>
        </p:nvSpPr>
        <p:spPr>
          <a:xfrm>
            <a:off x="7259230" y="2378446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Palatino" charset="0"/>
                <a:ea typeface="Palatino" charset="0"/>
                <a:cs typeface="Palatino" charset="0"/>
              </a:rPr>
              <a:t>∧∧</a:t>
            </a:r>
            <a:endParaRPr lang="en-US" sz="2800" dirty="0" err="1">
              <a:solidFill>
                <a:srgbClr val="7030A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F35F62-B1C6-3143-AA5F-7A0863396213}"/>
              </a:ext>
            </a:extLst>
          </p:cNvPr>
          <p:cNvSpPr/>
          <p:nvPr/>
        </p:nvSpPr>
        <p:spPr>
          <a:xfrm>
            <a:off x="7589430" y="3267446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Palatino" charset="0"/>
                <a:ea typeface="Palatino" charset="0"/>
                <a:cs typeface="Palatino" charset="0"/>
              </a:rPr>
              <a:t>∧∧</a:t>
            </a:r>
            <a:endParaRPr lang="en-US" sz="2800" dirty="0" err="1">
              <a:solidFill>
                <a:srgbClr val="7030A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F1606F-D713-D049-A705-EB9E353348A6}"/>
              </a:ext>
            </a:extLst>
          </p:cNvPr>
          <p:cNvSpPr/>
          <p:nvPr/>
        </p:nvSpPr>
        <p:spPr>
          <a:xfrm>
            <a:off x="7056030" y="4194546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Palatino" charset="0"/>
                <a:ea typeface="Palatino" charset="0"/>
                <a:cs typeface="Palatino" charset="0"/>
              </a:rPr>
              <a:t>∧∧</a:t>
            </a:r>
            <a:endParaRPr lang="en-US" sz="2800" dirty="0" err="1">
              <a:solidFill>
                <a:srgbClr val="7030A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7D57AB-6A7B-9142-882F-B6D6A420862E}"/>
              </a:ext>
            </a:extLst>
          </p:cNvPr>
          <p:cNvSpPr/>
          <p:nvPr/>
        </p:nvSpPr>
        <p:spPr>
          <a:xfrm>
            <a:off x="7538630" y="5108946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Palatino" charset="0"/>
                <a:ea typeface="Palatino" charset="0"/>
                <a:cs typeface="Palatino" charset="0"/>
              </a:rPr>
              <a:t>∧∧</a:t>
            </a:r>
            <a:endParaRPr lang="en-US" sz="2800" dirty="0" err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48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E7E4C-414C-6840-9E50-F33FD9D04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1" y="1121410"/>
            <a:ext cx="7437074" cy="1325563"/>
          </a:xfrm>
        </p:spPr>
        <p:txBody>
          <a:bodyPr/>
          <a:lstStyle/>
          <a:p>
            <a:r>
              <a:rPr lang="en-US" sz="3800">
                <a:solidFill>
                  <a:prstClr val="black"/>
                </a:solidFill>
              </a:rPr>
              <a:t>Type II Reduction </a:t>
            </a:r>
            <a:r>
              <a:rPr lang="ru-RU" sz="3800">
                <a:solidFill>
                  <a:prstClr val="black"/>
                </a:solidFill>
              </a:rPr>
              <a:t>е</a:t>
            </a:r>
            <a:r>
              <a:rPr lang="en-US" sz="3800">
                <a:solidFill>
                  <a:prstClr val="black"/>
                </a:solidFill>
              </a:rPr>
              <a:t>/</a:t>
            </a:r>
            <a:r>
              <a:rPr lang="ru-RU" sz="3800">
                <a:solidFill>
                  <a:prstClr val="black"/>
                </a:solidFill>
              </a:rPr>
              <a:t>я/ча/ща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18501D-BF5D-0247-977C-F02A0B2F3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3100" y="2754997"/>
            <a:ext cx="5211133" cy="1290610"/>
          </a:xfrm>
        </p:spPr>
        <p:txBody>
          <a:bodyPr/>
          <a:lstStyle/>
          <a:p>
            <a:pPr marL="923925" indent="-457200">
              <a:buFont typeface="+mj-lt"/>
              <a:buAutoNum type="arabicPeriod"/>
            </a:pPr>
            <a:endParaRPr lang="en-US" sz="1200" dirty="0"/>
          </a:p>
          <a:p>
            <a:pPr marL="923925" indent="-457200">
              <a:buFont typeface="+mj-lt"/>
              <a:buAutoNum type="arabicPeriod"/>
            </a:pPr>
            <a:r>
              <a:rPr lang="en-US" dirty="0"/>
              <a:t>TONIC</a:t>
            </a:r>
            <a:r>
              <a:rPr lang="ru-RU" dirty="0"/>
              <a:t>: </a:t>
            </a:r>
            <a:r>
              <a:rPr lang="en-US" b="1" dirty="0"/>
              <a:t>full value</a:t>
            </a:r>
          </a:p>
          <a:p>
            <a:pPr marL="923925" indent="-457200">
              <a:buFont typeface="+mj-lt"/>
              <a:buAutoNum type="arabicPeriod"/>
            </a:pPr>
            <a:r>
              <a:rPr lang="en-US" dirty="0">
                <a:solidFill>
                  <a:srgbClr val="4372C4"/>
                </a:solidFill>
              </a:rPr>
              <a:t>all other positions: </a:t>
            </a:r>
            <a:r>
              <a:rPr lang="en-US" b="1" dirty="0">
                <a:solidFill>
                  <a:srgbClr val="4372C4"/>
                </a:soli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423517823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0038CFC-9E47-5A4E-8DF1-2482E23ADA5C}"/>
              </a:ext>
            </a:extLst>
          </p:cNvPr>
          <p:cNvSpPr txBox="1">
            <a:spLocks/>
          </p:cNvSpPr>
          <p:nvPr/>
        </p:nvSpPr>
        <p:spPr>
          <a:xfrm>
            <a:off x="4195482" y="1012169"/>
            <a:ext cx="7531080" cy="108743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3600" dirty="0"/>
              <a:t>Target Practice: </a:t>
            </a:r>
          </a:p>
          <a:p>
            <a:r>
              <a:rPr lang="en-US" sz="3600"/>
              <a:t>Type II Reduction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0F9A92-A02D-AF41-8248-FCB70AE7C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970" y="2086633"/>
            <a:ext cx="2857500" cy="259080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86691E3-6AED-A946-97CC-B4F04FF58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5482" y="2500320"/>
            <a:ext cx="7158318" cy="212878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ru-RU" sz="2200"/>
              <a:t>та</a:t>
            </a:r>
            <a:r>
              <a:rPr lang="en-US" sz="2200"/>
              <a:t>-</a:t>
            </a:r>
            <a:r>
              <a:rPr lang="ru-RU" sz="2200"/>
              <a:t>та</a:t>
            </a:r>
            <a:r>
              <a:rPr lang="en-US" sz="2200"/>
              <a:t>́  |  </a:t>
            </a:r>
            <a:r>
              <a:rPr lang="ru-RU" sz="2200"/>
              <a:t>земля</a:t>
            </a:r>
            <a:r>
              <a:rPr lang="en-US" sz="2200"/>
              <a:t>́, </a:t>
            </a:r>
            <a:r>
              <a:rPr lang="ru-RU" sz="2200"/>
              <a:t>снега</a:t>
            </a:r>
            <a:r>
              <a:rPr lang="en-US" sz="2200"/>
              <a:t>́, </a:t>
            </a:r>
            <a:r>
              <a:rPr lang="ru-RU" sz="2200"/>
              <a:t>к нему́, к чему́, в лесу́, в земле́</a:t>
            </a:r>
            <a:endParaRPr lang="en-US" sz="2200"/>
          </a:p>
          <a:p>
            <a:pPr marL="514350" indent="-514350">
              <a:buFont typeface="+mj-lt"/>
              <a:buAutoNum type="arabicPeriod"/>
            </a:pPr>
            <a:r>
              <a:rPr lang="ru-RU" sz="2200"/>
              <a:t>та́-та  |  бе́рег, ве́чер, ве́тер, ви́ден, за́нят</a:t>
            </a:r>
            <a:r>
              <a:rPr lang="en-US" sz="2200"/>
              <a:t>, </a:t>
            </a:r>
            <a:r>
              <a:rPr lang="ru-RU" sz="2200"/>
              <a:t>ме́сяц</a:t>
            </a:r>
            <a:endParaRPr lang="en-US" sz="2200"/>
          </a:p>
          <a:p>
            <a:pPr marL="514350" indent="-514350">
              <a:buFont typeface="+mj-lt"/>
              <a:buAutoNum type="arabicPeriod"/>
            </a:pPr>
            <a:r>
              <a:rPr lang="ru-RU" sz="2200"/>
              <a:t>та-та́-та  |  ряби́на, непра́вда, Еле́на, деся́ток</a:t>
            </a:r>
            <a:endParaRPr lang="en-US" sz="2200"/>
          </a:p>
          <a:p>
            <a:pPr marL="514350" indent="-514350">
              <a:buFont typeface="+mj-lt"/>
              <a:buAutoNum type="arabicPeriod"/>
            </a:pPr>
            <a:r>
              <a:rPr lang="ru-RU" sz="2200"/>
              <a:t>та́-та-та  |  зри́тели, ме́дленно, к ве́черу, к бе́регу</a:t>
            </a:r>
            <a:endParaRPr lang="en-US" sz="2200"/>
          </a:p>
          <a:p>
            <a:pPr marL="514350" indent="-514350">
              <a:buFont typeface="+mj-lt"/>
              <a:buAutoNum type="arabicPeriod"/>
            </a:pPr>
            <a:r>
              <a:rPr lang="ru-RU" sz="2200"/>
              <a:t>та-та-та́  |  челове́к, на земле́, в октябре́, в сентябре́</a:t>
            </a: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140176875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0038CFC-9E47-5A4E-8DF1-2482E23ADA5C}"/>
              </a:ext>
            </a:extLst>
          </p:cNvPr>
          <p:cNvSpPr txBox="1">
            <a:spLocks/>
          </p:cNvSpPr>
          <p:nvPr/>
        </p:nvSpPr>
        <p:spPr>
          <a:xfrm>
            <a:off x="4195482" y="958849"/>
            <a:ext cx="7531080" cy="108743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3600" dirty="0"/>
              <a:t>Target Practice: </a:t>
            </a:r>
            <a:endParaRPr lang="ru-RU" sz="3600" dirty="0"/>
          </a:p>
          <a:p>
            <a:r>
              <a:rPr lang="en-US" sz="3600"/>
              <a:t>Type II Reduction – </a:t>
            </a:r>
            <a:r>
              <a:rPr lang="ru-RU" sz="3600"/>
              <a:t>ща, ча</a:t>
            </a:r>
            <a:endParaRPr lang="en-US" sz="36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E34E52-4EAA-C541-B8A8-5ABDEC38D30E}"/>
              </a:ext>
            </a:extLst>
          </p:cNvPr>
          <p:cNvSpPr txBox="1"/>
          <p:nvPr/>
        </p:nvSpPr>
        <p:spPr>
          <a:xfrm>
            <a:off x="4236372" y="2673171"/>
            <a:ext cx="53128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/>
              <a:t>часы</a:t>
            </a:r>
            <a:r>
              <a:rPr lang="en-US" sz="2200"/>
              <a:t>́</a:t>
            </a:r>
            <a:endParaRPr lang="ru-RU" sz="2200"/>
          </a:p>
          <a:p>
            <a:pPr marL="342900" indent="-342900">
              <a:buAutoNum type="arabicPlain"/>
            </a:pPr>
            <a:endParaRPr lang="ru-RU" sz="2200"/>
          </a:p>
          <a:p>
            <a:r>
              <a:rPr lang="ru-RU" sz="2200"/>
              <a:t>2 часа́, 3 часа́, 4 часа́</a:t>
            </a:r>
          </a:p>
          <a:p>
            <a:pPr marL="342900" indent="-342900">
              <a:buFontTx/>
              <a:buAutoNum type="arabicPlain"/>
            </a:pPr>
            <a:endParaRPr lang="ru-RU" sz="2200"/>
          </a:p>
          <a:p>
            <a:r>
              <a:rPr lang="ru-RU" sz="2200"/>
              <a:t>5 часо́в, 6 часо́в, 7 часо́в, 8 часо́в, 9 часо́в</a:t>
            </a:r>
            <a:endParaRPr lang="en-US" sz="2200"/>
          </a:p>
          <a:p>
            <a:r>
              <a:rPr lang="ru-RU"/>
              <a:t>	</a:t>
            </a:r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19E94BB-2796-1743-AB54-6A1E4761B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970" y="2086633"/>
            <a:ext cx="2857500" cy="25908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FD7E2C2-6DDB-E744-B747-8BB3A2C3633C}"/>
              </a:ext>
            </a:extLst>
          </p:cNvPr>
          <p:cNvSpPr txBox="1"/>
          <p:nvPr/>
        </p:nvSpPr>
        <p:spPr>
          <a:xfrm>
            <a:off x="9824368" y="2711271"/>
            <a:ext cx="47001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/>
              <a:t>2</a:t>
            </a:r>
          </a:p>
          <a:p>
            <a:r>
              <a:rPr lang="ru-RU"/>
              <a:t>3</a:t>
            </a:r>
          </a:p>
          <a:p>
            <a:r>
              <a:rPr lang="ru-RU"/>
              <a:t>4</a:t>
            </a:r>
          </a:p>
          <a:p>
            <a:r>
              <a:rPr lang="ru-RU"/>
              <a:t>5</a:t>
            </a:r>
          </a:p>
          <a:p>
            <a:r>
              <a:rPr lang="ru-RU"/>
              <a:t>6</a:t>
            </a:r>
          </a:p>
          <a:p>
            <a:r>
              <a:rPr lang="ru-RU"/>
              <a:t>7</a:t>
            </a:r>
          </a:p>
          <a:p>
            <a:r>
              <a:rPr lang="ru-RU"/>
              <a:t>8</a:t>
            </a:r>
          </a:p>
          <a:p>
            <a:r>
              <a:rPr lang="ru-RU"/>
              <a:t>9</a:t>
            </a:r>
          </a:p>
          <a:p>
            <a:r>
              <a:rPr lang="ru-RU"/>
              <a:t>10</a:t>
            </a:r>
          </a:p>
          <a:p>
            <a:r>
              <a:rPr lang="ru-RU"/>
              <a:t>11</a:t>
            </a:r>
          </a:p>
          <a:p>
            <a:r>
              <a:rPr lang="ru-RU"/>
              <a:t>12</a:t>
            </a:r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130BE4-60B6-FF42-8955-2453F7FE34ED}"/>
              </a:ext>
            </a:extLst>
          </p:cNvPr>
          <p:cNvSpPr txBox="1"/>
          <p:nvPr/>
        </p:nvSpPr>
        <p:spPr>
          <a:xfrm>
            <a:off x="10912425" y="2714818"/>
            <a:ext cx="47001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/>
              <a:t>2</a:t>
            </a:r>
          </a:p>
          <a:p>
            <a:r>
              <a:rPr lang="ru-RU"/>
              <a:t>5</a:t>
            </a:r>
          </a:p>
          <a:p>
            <a:r>
              <a:rPr lang="ru-RU"/>
              <a:t>6</a:t>
            </a:r>
          </a:p>
          <a:p>
            <a:r>
              <a:rPr lang="ru-RU"/>
              <a:t>3</a:t>
            </a:r>
          </a:p>
          <a:p>
            <a:r>
              <a:rPr lang="ru-RU"/>
              <a:t>7</a:t>
            </a:r>
          </a:p>
          <a:p>
            <a:r>
              <a:rPr lang="ru-RU"/>
              <a:t>2</a:t>
            </a:r>
          </a:p>
          <a:p>
            <a:r>
              <a:rPr lang="ru-RU"/>
              <a:t>4</a:t>
            </a:r>
          </a:p>
          <a:p>
            <a:r>
              <a:rPr lang="ru-RU"/>
              <a:t>10</a:t>
            </a:r>
          </a:p>
          <a:p>
            <a:r>
              <a:rPr lang="ru-RU"/>
              <a:t>11</a:t>
            </a:r>
          </a:p>
          <a:p>
            <a:r>
              <a:rPr lang="ru-RU"/>
              <a:t>12</a:t>
            </a:r>
          </a:p>
          <a:p>
            <a:r>
              <a:rPr lang="ru-RU"/>
              <a:t>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18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  <p:bldP spid="21" grpId="0" build="p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1516D-D4A5-E74C-9A85-DB6212999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822960"/>
            <a:ext cx="7552018" cy="1325563"/>
          </a:xfrm>
        </p:spPr>
        <p:txBody>
          <a:bodyPr>
            <a:normAutofit/>
          </a:bodyPr>
          <a:lstStyle/>
          <a:p>
            <a:pPr algn="ctr"/>
            <a:r>
              <a:rPr lang="en-US" sz="3200"/>
              <a:t>Grammatical Endings </a:t>
            </a:r>
            <a:r>
              <a:rPr lang="en-US" sz="3200">
                <a:sym typeface="Wingdings" pitchFamily="2" charset="2"/>
              </a:rPr>
              <a:t> ‘</a:t>
            </a:r>
            <a:r>
              <a:rPr lang="ru-RU" sz="3200">
                <a:sym typeface="Wingdings" pitchFamily="2" charset="2"/>
              </a:rPr>
              <a:t>ъ</a:t>
            </a:r>
            <a:r>
              <a:rPr lang="en-US" sz="3200">
                <a:sym typeface="Wingdings" pitchFamily="2" charset="2"/>
              </a:rPr>
              <a:t>, j</a:t>
            </a:r>
            <a:r>
              <a:rPr lang="ru-RU" sz="3200">
                <a:sym typeface="Wingdings" pitchFamily="2" charset="2"/>
              </a:rPr>
              <a:t>ъ, ъ</a:t>
            </a:r>
            <a:r>
              <a:rPr lang="en-US" sz="3200">
                <a:sym typeface="Wingdings" pitchFamily="2" charset="2"/>
              </a:rPr>
              <a:t>j</a:t>
            </a:r>
            <a:r>
              <a:rPr lang="ru-RU" sz="3200">
                <a:sym typeface="Wingdings" pitchFamily="2" charset="2"/>
              </a:rPr>
              <a:t>ъ</a:t>
            </a:r>
            <a:endParaRPr lang="en-US" sz="32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6DCF5B-3606-C645-ADEA-4D399B8BD21B}"/>
              </a:ext>
            </a:extLst>
          </p:cNvPr>
          <p:cNvSpPr txBox="1"/>
          <p:nvPr/>
        </p:nvSpPr>
        <p:spPr>
          <a:xfrm>
            <a:off x="5223043" y="2148523"/>
            <a:ext cx="265209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 err="1"/>
          </a:p>
          <a:p>
            <a:pPr algn="ctr"/>
            <a:r>
              <a:rPr lang="ru-RU" sz="2800" dirty="0" err="1"/>
              <a:t>больш</a:t>
            </a:r>
            <a:r>
              <a:rPr lang="en-US" sz="2800" u="sng" dirty="0" err="1"/>
              <a:t>о</a:t>
            </a:r>
            <a:r>
              <a:rPr lang="en-US" sz="2800" u="sng" dirty="0"/>
              <a:t>́</a:t>
            </a:r>
            <a:r>
              <a:rPr lang="ru-RU" sz="2800" u="sng" dirty="0"/>
              <a:t>е</a:t>
            </a:r>
            <a:endParaRPr lang="ru-RU" sz="2800" dirty="0">
              <a:sym typeface="Wingdings"/>
            </a:endParaRPr>
          </a:p>
          <a:p>
            <a:pPr algn="ctr"/>
            <a:endParaRPr lang="en-US" sz="2800" dirty="0" err="1">
              <a:sym typeface="Wingdings"/>
            </a:endParaRPr>
          </a:p>
          <a:p>
            <a:pPr algn="ctr"/>
            <a:r>
              <a:rPr lang="ru-RU" sz="2800" dirty="0" err="1">
                <a:sym typeface="Wingdings"/>
              </a:rPr>
              <a:t>чита́</a:t>
            </a:r>
            <a:r>
              <a:rPr lang="ru-RU" sz="2800" u="sng" dirty="0" err="1">
                <a:sym typeface="Wingdings"/>
              </a:rPr>
              <a:t>ет</a:t>
            </a:r>
            <a:endParaRPr lang="en-US" sz="2800" dirty="0">
              <a:sym typeface="Wingdings"/>
            </a:endParaRPr>
          </a:p>
          <a:p>
            <a:pPr algn="ctr"/>
            <a:endParaRPr lang="en-US" sz="2800" dirty="0" err="1">
              <a:sym typeface="Wingdings"/>
            </a:endParaRPr>
          </a:p>
          <a:p>
            <a:pPr algn="ctr"/>
            <a:r>
              <a:rPr lang="ru-RU" sz="2800" dirty="0" err="1">
                <a:sym typeface="Wingdings"/>
              </a:rPr>
              <a:t>больн</a:t>
            </a:r>
            <a:r>
              <a:rPr lang="ru-RU" sz="2800" u="sng" dirty="0" err="1">
                <a:sym typeface="Wingdings"/>
              </a:rPr>
              <a:t>а́я</a:t>
            </a:r>
            <a:endParaRPr lang="en-US" sz="2800" dirty="0">
              <a:sym typeface="Wingdings"/>
            </a:endParaRPr>
          </a:p>
          <a:p>
            <a:pPr algn="ctr"/>
            <a:endParaRPr lang="en-US" sz="2800" dirty="0" err="1">
              <a:sym typeface="Wingdings"/>
            </a:endParaRPr>
          </a:p>
          <a:p>
            <a:pPr algn="ctr"/>
            <a:r>
              <a:rPr lang="ru-RU" sz="2800" dirty="0" err="1">
                <a:sym typeface="Wingdings"/>
              </a:rPr>
              <a:t>хо́ч</a:t>
            </a:r>
            <a:r>
              <a:rPr lang="ru-RU" sz="2800" u="sng" dirty="0" err="1">
                <a:sym typeface="Wingdings"/>
              </a:rPr>
              <a:t>ет</a:t>
            </a:r>
            <a:endParaRPr lang="en-US" sz="2800" u="sng" dirty="0" err="1">
              <a:sym typeface="Wingding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0F363A-F3EA-D240-A503-77F24F1BB923}"/>
              </a:ext>
            </a:extLst>
          </p:cNvPr>
          <p:cNvSpPr txBox="1"/>
          <p:nvPr/>
        </p:nvSpPr>
        <p:spPr>
          <a:xfrm>
            <a:off x="8144042" y="2150746"/>
            <a:ext cx="265209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sym typeface="Wingdings"/>
            </a:endParaRPr>
          </a:p>
          <a:p>
            <a:pPr algn="ctr"/>
            <a:r>
              <a:rPr lang="ru-RU" sz="2800" dirty="0">
                <a:sym typeface="Wingdings"/>
              </a:rPr>
              <a:t>ро́зов</a:t>
            </a:r>
            <a:r>
              <a:rPr lang="ru-RU" sz="2800" u="sng" dirty="0">
                <a:sym typeface="Wingdings"/>
              </a:rPr>
              <a:t>ое</a:t>
            </a:r>
            <a:r>
              <a:rPr lang="ru-RU" sz="2800" dirty="0">
                <a:sym typeface="Wingdings"/>
              </a:rPr>
              <a:t> </a:t>
            </a:r>
            <a:endParaRPr lang="en-US" sz="2800" dirty="0">
              <a:sym typeface="Wingdings"/>
            </a:endParaRPr>
          </a:p>
          <a:p>
            <a:pPr algn="ctr"/>
            <a:endParaRPr lang="en-US" sz="2800" u="sng" dirty="0">
              <a:sym typeface="Wingdings"/>
            </a:endParaRPr>
          </a:p>
          <a:p>
            <a:pPr algn="ctr"/>
            <a:r>
              <a:rPr lang="ru-RU" sz="2800" dirty="0">
                <a:sym typeface="Wingdings"/>
              </a:rPr>
              <a:t>прекра́сн</a:t>
            </a:r>
            <a:r>
              <a:rPr lang="ru-RU" sz="2800" u="sng" dirty="0">
                <a:sym typeface="Wingdings"/>
              </a:rPr>
              <a:t>ая</a:t>
            </a:r>
            <a:r>
              <a:rPr lang="ru-RU" sz="2800" dirty="0">
                <a:sym typeface="Wingdings"/>
              </a:rPr>
              <a:t> </a:t>
            </a:r>
            <a:endParaRPr lang="en-US" sz="2800" dirty="0">
              <a:sym typeface="Wingdings"/>
            </a:endParaRPr>
          </a:p>
          <a:p>
            <a:pPr algn="ctr"/>
            <a:endParaRPr lang="en-US" sz="2800" dirty="0">
              <a:sym typeface="Wingdings"/>
            </a:endParaRPr>
          </a:p>
          <a:p>
            <a:pPr algn="ctr"/>
            <a:r>
              <a:rPr lang="ru-RU" sz="2800" dirty="0" err="1">
                <a:sym typeface="Wingdings"/>
              </a:rPr>
              <a:t>хо́ч</a:t>
            </a:r>
            <a:r>
              <a:rPr lang="ru-RU" sz="2800" u="sng" dirty="0" err="1">
                <a:sym typeface="Wingdings"/>
              </a:rPr>
              <a:t>ешь</a:t>
            </a:r>
            <a:endParaRPr lang="en-US" sz="2800" u="sng" dirty="0" err="1">
              <a:sym typeface="Wingdings"/>
            </a:endParaRPr>
          </a:p>
          <a:p>
            <a:pPr algn="ctr"/>
            <a:endParaRPr lang="en-US" sz="2800" dirty="0">
              <a:sym typeface="Wingdings"/>
            </a:endParaRPr>
          </a:p>
          <a:p>
            <a:pPr algn="ctr"/>
            <a:r>
              <a:rPr lang="ru-RU" sz="2800" dirty="0">
                <a:sym typeface="Wingdings"/>
              </a:rPr>
              <a:t>чте́ни</a:t>
            </a:r>
            <a:r>
              <a:rPr lang="ru-RU" sz="2800" u="sng" dirty="0">
                <a:sym typeface="Wingdings"/>
              </a:rPr>
              <a:t>е</a:t>
            </a:r>
            <a:r>
              <a:rPr lang="ru-RU" sz="2800" dirty="0">
                <a:sym typeface="Wingdings"/>
              </a:rPr>
              <a:t> </a:t>
            </a:r>
            <a:endParaRPr lang="en-US" sz="2800" dirty="0">
              <a:sym typeface="Wingding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9A1BC3-7155-A242-B762-98CB1BA02D13}"/>
              </a:ext>
            </a:extLst>
          </p:cNvPr>
          <p:cNvSpPr/>
          <p:nvPr/>
        </p:nvSpPr>
        <p:spPr>
          <a:xfrm>
            <a:off x="5977398" y="2327646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Palatino" charset="0"/>
                <a:ea typeface="Palatino" charset="0"/>
                <a:cs typeface="Palatino" charset="0"/>
              </a:rPr>
              <a:t>∧</a:t>
            </a:r>
            <a:endParaRPr lang="en-US" sz="2800" dirty="0" err="1">
              <a:solidFill>
                <a:srgbClr val="7030A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0B9A65-F149-8E40-9044-AEDDB75DCCBC}"/>
              </a:ext>
            </a:extLst>
          </p:cNvPr>
          <p:cNvSpPr txBox="1"/>
          <p:nvPr/>
        </p:nvSpPr>
        <p:spPr>
          <a:xfrm>
            <a:off x="6935951" y="2307167"/>
            <a:ext cx="707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1B14F"/>
                </a:solidFill>
              </a:rPr>
              <a:t>j</a:t>
            </a:r>
            <a:r>
              <a:rPr lang="ru-RU" sz="2800" dirty="0">
                <a:solidFill>
                  <a:srgbClr val="01B14F"/>
                </a:solidFill>
              </a:rPr>
              <a:t>ъ</a:t>
            </a:r>
            <a:endParaRPr lang="en-US" sz="2800" dirty="0">
              <a:solidFill>
                <a:srgbClr val="01B14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741EE1-0DC6-134E-A7BC-AFAD93BA4286}"/>
              </a:ext>
            </a:extLst>
          </p:cNvPr>
          <p:cNvSpPr txBox="1"/>
          <p:nvPr/>
        </p:nvSpPr>
        <p:spPr>
          <a:xfrm>
            <a:off x="6620261" y="3158067"/>
            <a:ext cx="593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1B14F"/>
                </a:solidFill>
              </a:rPr>
              <a:t>j</a:t>
            </a:r>
            <a:r>
              <a:rPr lang="ru-RU" sz="2800" dirty="0">
                <a:solidFill>
                  <a:srgbClr val="01B14F"/>
                </a:solidFill>
              </a:rPr>
              <a:t>ъ</a:t>
            </a:r>
            <a:endParaRPr lang="en-US" sz="2800" dirty="0">
              <a:solidFill>
                <a:srgbClr val="01B14F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E8F9A8-2F96-064D-B0DB-FE4950DC837B}"/>
              </a:ext>
            </a:extLst>
          </p:cNvPr>
          <p:cNvSpPr txBox="1"/>
          <p:nvPr/>
        </p:nvSpPr>
        <p:spPr>
          <a:xfrm>
            <a:off x="6894222" y="4008967"/>
            <a:ext cx="707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1B14F"/>
                </a:solidFill>
              </a:rPr>
              <a:t>j</a:t>
            </a:r>
            <a:r>
              <a:rPr lang="ru-RU" sz="2800" dirty="0">
                <a:solidFill>
                  <a:srgbClr val="01B14F"/>
                </a:solidFill>
              </a:rPr>
              <a:t>ъ</a:t>
            </a:r>
            <a:endParaRPr lang="en-US" sz="2800" dirty="0">
              <a:solidFill>
                <a:srgbClr val="01B14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59861B-C516-0042-A197-7B2DA5C775F9}"/>
              </a:ext>
            </a:extLst>
          </p:cNvPr>
          <p:cNvSpPr txBox="1"/>
          <p:nvPr/>
        </p:nvSpPr>
        <p:spPr>
          <a:xfrm>
            <a:off x="6496893" y="4859867"/>
            <a:ext cx="834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1B14F"/>
                </a:solidFill>
              </a:rPr>
              <a:t>’</a:t>
            </a:r>
            <a:r>
              <a:rPr lang="ru-RU" sz="2800" dirty="0">
                <a:solidFill>
                  <a:srgbClr val="01B14F"/>
                </a:solidFill>
              </a:rPr>
              <a:t>ъ</a:t>
            </a:r>
            <a:endParaRPr lang="en-US" sz="2800" dirty="0">
              <a:solidFill>
                <a:srgbClr val="01B14F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3839C3-9D08-8D45-B156-7EC59CFD1090}"/>
              </a:ext>
            </a:extLst>
          </p:cNvPr>
          <p:cNvSpPr/>
          <p:nvPr/>
        </p:nvSpPr>
        <p:spPr>
          <a:xfrm>
            <a:off x="6028198" y="4029446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Palatino" charset="0"/>
                <a:ea typeface="Palatino" charset="0"/>
                <a:cs typeface="Palatino" charset="0"/>
              </a:rPr>
              <a:t>∧</a:t>
            </a:r>
            <a:endParaRPr lang="en-US" sz="2800" dirty="0" err="1">
              <a:solidFill>
                <a:srgbClr val="7030A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87E2A6-39E0-6A47-B3D8-D95B0CF87531}"/>
              </a:ext>
            </a:extLst>
          </p:cNvPr>
          <p:cNvSpPr txBox="1"/>
          <p:nvPr/>
        </p:nvSpPr>
        <p:spPr>
          <a:xfrm>
            <a:off x="9617461" y="2307167"/>
            <a:ext cx="707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1B14F"/>
                </a:solidFill>
              </a:rPr>
              <a:t>ъ</a:t>
            </a:r>
            <a:r>
              <a:rPr lang="en-US" sz="2800" dirty="0">
                <a:solidFill>
                  <a:srgbClr val="01B14F"/>
                </a:solidFill>
              </a:rPr>
              <a:t>j</a:t>
            </a:r>
            <a:r>
              <a:rPr lang="ru-RU" sz="2800" dirty="0">
                <a:solidFill>
                  <a:srgbClr val="01B14F"/>
                </a:solidFill>
              </a:rPr>
              <a:t>ъ</a:t>
            </a:r>
            <a:endParaRPr lang="en-US" sz="2800" dirty="0">
              <a:solidFill>
                <a:srgbClr val="01B14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6F1BDD-9EF8-484C-8F9D-5FA25E156773}"/>
              </a:ext>
            </a:extLst>
          </p:cNvPr>
          <p:cNvSpPr txBox="1"/>
          <p:nvPr/>
        </p:nvSpPr>
        <p:spPr>
          <a:xfrm>
            <a:off x="9261861" y="2307167"/>
            <a:ext cx="399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1B14F"/>
                </a:solidFill>
              </a:rPr>
              <a:t>ъ</a:t>
            </a:r>
            <a:endParaRPr lang="en-US" sz="2800" dirty="0">
              <a:solidFill>
                <a:srgbClr val="01B14F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0EAE91-5CCA-FE4E-83CF-33070282439A}"/>
              </a:ext>
            </a:extLst>
          </p:cNvPr>
          <p:cNvSpPr/>
          <p:nvPr/>
        </p:nvSpPr>
        <p:spPr>
          <a:xfrm>
            <a:off x="8928831" y="3154932"/>
            <a:ext cx="2664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4372C4"/>
                </a:solidFill>
              </a:rPr>
              <a:t>i</a:t>
            </a:r>
            <a:endParaRPr lang="en-US" sz="28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AC2F5B-332F-5C48-8E22-B8B881FF3F79}"/>
              </a:ext>
            </a:extLst>
          </p:cNvPr>
          <p:cNvSpPr txBox="1"/>
          <p:nvPr/>
        </p:nvSpPr>
        <p:spPr>
          <a:xfrm>
            <a:off x="9884161" y="3158067"/>
            <a:ext cx="707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1B14F"/>
                </a:solidFill>
              </a:rPr>
              <a:t>ъ</a:t>
            </a:r>
            <a:r>
              <a:rPr lang="en-US" sz="2800" dirty="0">
                <a:solidFill>
                  <a:srgbClr val="01B14F"/>
                </a:solidFill>
              </a:rPr>
              <a:t>j</a:t>
            </a:r>
            <a:r>
              <a:rPr lang="ru-RU" sz="2800" dirty="0">
                <a:solidFill>
                  <a:srgbClr val="01B14F"/>
                </a:solidFill>
              </a:rPr>
              <a:t>ъ</a:t>
            </a:r>
            <a:endParaRPr lang="en-US" sz="2800" dirty="0">
              <a:solidFill>
                <a:srgbClr val="01B14F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8D43DA6-F842-644A-96C7-6963C0816BB8}"/>
              </a:ext>
            </a:extLst>
          </p:cNvPr>
          <p:cNvSpPr txBox="1"/>
          <p:nvPr/>
        </p:nvSpPr>
        <p:spPr>
          <a:xfrm>
            <a:off x="9274559" y="4008967"/>
            <a:ext cx="834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1B14F"/>
                </a:solidFill>
              </a:rPr>
              <a:t>’</a:t>
            </a:r>
            <a:r>
              <a:rPr lang="ru-RU" sz="2800" dirty="0">
                <a:solidFill>
                  <a:srgbClr val="01B14F"/>
                </a:solidFill>
              </a:rPr>
              <a:t>ъ</a:t>
            </a:r>
            <a:endParaRPr lang="en-US" sz="2800" dirty="0">
              <a:solidFill>
                <a:srgbClr val="01B14F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A5BC07-0CA7-8D48-B3D2-F05A14A547D1}"/>
              </a:ext>
            </a:extLst>
          </p:cNvPr>
          <p:cNvSpPr txBox="1"/>
          <p:nvPr/>
        </p:nvSpPr>
        <p:spPr>
          <a:xfrm>
            <a:off x="9719061" y="4859867"/>
            <a:ext cx="707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1B14F"/>
                </a:solidFill>
              </a:rPr>
              <a:t>j</a:t>
            </a:r>
            <a:r>
              <a:rPr lang="ru-RU" sz="2800" dirty="0">
                <a:solidFill>
                  <a:srgbClr val="01B14F"/>
                </a:solidFill>
              </a:rPr>
              <a:t>ъ</a:t>
            </a:r>
            <a:endParaRPr lang="en-US" sz="2800" dirty="0">
              <a:solidFill>
                <a:srgbClr val="01B1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99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7876-F236-DA41-AE16-863C28610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822960"/>
            <a:ext cx="7158318" cy="1325563"/>
          </a:xfrm>
        </p:spPr>
        <p:txBody>
          <a:bodyPr anchor="ctr" anchorCtr="0"/>
          <a:lstStyle/>
          <a:p>
            <a:r>
              <a:rPr lang="en-US"/>
              <a:t>Today...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994F9-58F6-1049-8F1F-3336585D8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5482" y="2111832"/>
            <a:ext cx="7158318" cy="2544286"/>
          </a:xfrm>
        </p:spPr>
        <p:txBody>
          <a:bodyPr/>
          <a:lstStyle/>
          <a:p>
            <a:pPr marL="400050" indent="-400050">
              <a:buFont typeface="Wingdings" pitchFamily="2" charset="2"/>
              <a:buChar char="ü"/>
            </a:pPr>
            <a:r>
              <a:rPr lang="en-US"/>
              <a:t>Leetle Convo</a:t>
            </a:r>
          </a:p>
          <a:p>
            <a:pPr marL="400050" indent="-400050">
              <a:buFont typeface="Wingdings" pitchFamily="2" charset="2"/>
              <a:buChar char="ü"/>
            </a:pPr>
            <a:r>
              <a:rPr lang="en-US"/>
              <a:t>Leetle Game</a:t>
            </a:r>
          </a:p>
          <a:p>
            <a:pPr marL="400050" indent="-400050">
              <a:buFont typeface="Wingdings" pitchFamily="2" charset="2"/>
              <a:buChar char="ü"/>
            </a:pPr>
            <a:r>
              <a:rPr lang="en-US"/>
              <a:t>Phonetics Topics</a:t>
            </a:r>
          </a:p>
          <a:p>
            <a:pPr marL="400050" indent="-400050">
              <a:buFont typeface="Wingdings" pitchFamily="2" charset="2"/>
              <a:buChar char="ü"/>
            </a:pPr>
            <a:r>
              <a:rPr lang="en-US"/>
              <a:t>Treep Down Memory Lane</a:t>
            </a:r>
          </a:p>
          <a:p>
            <a:pPr marL="400050" indent="-400050">
              <a:buFont typeface="Wingdings" pitchFamily="2" charset="2"/>
              <a:buChar char="ü"/>
            </a:pPr>
            <a:r>
              <a:rPr lang="en-US"/>
              <a:t>A Final Vort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DF3395-FEF5-6E45-B41E-C18CD07C64A9}"/>
              </a:ext>
            </a:extLst>
          </p:cNvPr>
          <p:cNvSpPr/>
          <p:nvPr/>
        </p:nvSpPr>
        <p:spPr>
          <a:xfrm>
            <a:off x="7467600" y="5135305"/>
            <a:ext cx="4070193" cy="92333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>
                <a:ln w="0"/>
                <a:solidFill>
                  <a:srgbClr val="5EA30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8:</a:t>
            </a:r>
            <a:r>
              <a:rPr lang="en-US" sz="5400" b="0" cap="none" spc="0">
                <a:ln w="0"/>
                <a:solidFill>
                  <a:srgbClr val="5EA30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r>
              <a:rPr lang="en-US" sz="5400">
                <a:ln w="0"/>
                <a:solidFill>
                  <a:srgbClr val="5EA30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0</a:t>
            </a:r>
            <a:r>
              <a:rPr lang="ru-RU" sz="5400" b="0" cap="none" spc="0">
                <a:ln w="0"/>
                <a:solidFill>
                  <a:srgbClr val="5EA30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b="0" cap="none" spc="0">
                <a:ln w="0"/>
                <a:solidFill>
                  <a:srgbClr val="5EA30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p.m. EST</a:t>
            </a:r>
          </a:p>
        </p:txBody>
      </p:sp>
    </p:spTree>
    <p:extLst>
      <p:ext uri="{BB962C8B-B14F-4D97-AF65-F5344CB8AC3E}">
        <p14:creationId xmlns:p14="http://schemas.microsoft.com/office/powerpoint/2010/main" val="405831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1516D-D4A5-E74C-9A85-DB6212999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1013460"/>
            <a:ext cx="7552018" cy="1325563"/>
          </a:xfrm>
        </p:spPr>
        <p:txBody>
          <a:bodyPr>
            <a:normAutofit/>
          </a:bodyPr>
          <a:lstStyle/>
          <a:p>
            <a:pPr algn="l"/>
            <a:r>
              <a:rPr lang="en-US" sz="3200"/>
              <a:t>Target Practice: </a:t>
            </a:r>
            <a:br>
              <a:rPr lang="ru-RU" sz="3200"/>
            </a:br>
            <a:r>
              <a:rPr lang="en-US" sz="3200"/>
              <a:t>Grammatical Endings </a:t>
            </a:r>
            <a:r>
              <a:rPr lang="en-US" sz="3200">
                <a:sym typeface="Wingdings" pitchFamily="2" charset="2"/>
              </a:rPr>
              <a:t> ‘</a:t>
            </a:r>
            <a:r>
              <a:rPr lang="ru-RU" sz="3200">
                <a:sym typeface="Wingdings" pitchFamily="2" charset="2"/>
              </a:rPr>
              <a:t>ъ</a:t>
            </a:r>
            <a:r>
              <a:rPr lang="en-US" sz="3200">
                <a:sym typeface="Wingdings" pitchFamily="2" charset="2"/>
              </a:rPr>
              <a:t>, j</a:t>
            </a:r>
            <a:r>
              <a:rPr lang="ru-RU" sz="3200">
                <a:sym typeface="Wingdings" pitchFamily="2" charset="2"/>
              </a:rPr>
              <a:t>ъ, ъ</a:t>
            </a:r>
            <a:r>
              <a:rPr lang="en-US" sz="3200">
                <a:sym typeface="Wingdings" pitchFamily="2" charset="2"/>
              </a:rPr>
              <a:t>j</a:t>
            </a:r>
            <a:r>
              <a:rPr lang="ru-RU" sz="3200">
                <a:sym typeface="Wingdings" pitchFamily="2" charset="2"/>
              </a:rPr>
              <a:t>ъ</a:t>
            </a:r>
            <a:endParaRPr lang="en-US" sz="32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62E19A-FFAF-4E46-8329-DCC8E1ACE7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672"/>
          <a:stretch/>
        </p:blipFill>
        <p:spPr>
          <a:xfrm>
            <a:off x="4590714" y="2655689"/>
            <a:ext cx="5322636" cy="16087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7FF04B-DCCA-7548-93A1-B92131ED088E}"/>
              </a:ext>
            </a:extLst>
          </p:cNvPr>
          <p:cNvSpPr txBox="1"/>
          <p:nvPr/>
        </p:nvSpPr>
        <p:spPr>
          <a:xfrm>
            <a:off x="4268146" y="2718706"/>
            <a:ext cx="4192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</a:t>
            </a:r>
          </a:p>
          <a:p>
            <a:r>
              <a:rPr lang="en-US"/>
              <a:t>2</a:t>
            </a:r>
          </a:p>
          <a:p>
            <a:r>
              <a:rPr lang="en-US"/>
              <a:t>3</a:t>
            </a:r>
          </a:p>
          <a:p>
            <a:r>
              <a:rPr lang="en-US"/>
              <a:t>4</a:t>
            </a:r>
          </a:p>
          <a:p>
            <a:r>
              <a:rPr lang="en-US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40071429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1516D-D4A5-E74C-9A85-DB6212999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632960"/>
            <a:ext cx="7437074" cy="1325563"/>
          </a:xfrm>
        </p:spPr>
        <p:txBody>
          <a:bodyPr>
            <a:normAutofit/>
          </a:bodyPr>
          <a:lstStyle/>
          <a:p>
            <a:r>
              <a:rPr lang="en-US" sz="4000"/>
              <a:t>Interlude: What Particles Are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F439E09-0D92-DE47-8DA2-508F47FAE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8029" y="5025596"/>
            <a:ext cx="1271238" cy="1271238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62C608B-BA83-894E-B021-5F90F88798F3}"/>
              </a:ext>
            </a:extLst>
          </p:cNvPr>
          <p:cNvSpPr txBox="1">
            <a:spLocks/>
          </p:cNvSpPr>
          <p:nvPr/>
        </p:nvSpPr>
        <p:spPr>
          <a:xfrm>
            <a:off x="4195482" y="1810338"/>
            <a:ext cx="7437074" cy="24225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dirty="0"/>
          </a:p>
          <a:p>
            <a:pPr marL="0" indent="0" algn="ctr">
              <a:buFont typeface="Arial" panose="020B0604020202020204" pitchFamily="34" charset="0"/>
              <a:buNone/>
            </a:pPr>
            <a:endParaRPr lang="ru-RU" sz="800" dirty="0"/>
          </a:p>
          <a:p>
            <a:pPr marL="622300" indent="0">
              <a:buFont typeface="Arial" panose="020B0604020202020204" pitchFamily="34" charset="0"/>
              <a:buNone/>
              <a:tabLst>
                <a:tab pos="1765300" algn="l"/>
              </a:tabLst>
            </a:pPr>
            <a:r>
              <a:rPr lang="ru-RU" sz="2600" dirty="0"/>
              <a:t>ведь	</a:t>
            </a:r>
            <a:r>
              <a:rPr lang="en-US" sz="2600" dirty="0"/>
              <a:t>“you know</a:t>
            </a:r>
            <a:r>
              <a:rPr lang="mr-IN" sz="2600" dirty="0"/>
              <a:t>…</a:t>
            </a:r>
            <a:r>
              <a:rPr lang="en-US" sz="2600" dirty="0"/>
              <a:t>”</a:t>
            </a:r>
          </a:p>
          <a:p>
            <a:pPr marL="622300" indent="0">
              <a:buFont typeface="Arial" panose="020B0604020202020204" pitchFamily="34" charset="0"/>
              <a:buNone/>
              <a:tabLst>
                <a:tab pos="1765300" algn="l"/>
              </a:tabLst>
            </a:pPr>
            <a:r>
              <a:rPr lang="ru-RU" sz="2600" dirty="0"/>
              <a:t>не	</a:t>
            </a:r>
            <a:r>
              <a:rPr lang="en-US" sz="2600" dirty="0"/>
              <a:t>“not”</a:t>
            </a:r>
            <a:endParaRPr lang="ru-RU" sz="2600" dirty="0"/>
          </a:p>
          <a:p>
            <a:pPr marL="622300" indent="0">
              <a:buFont typeface="Arial" panose="020B0604020202020204" pitchFamily="34" charset="0"/>
              <a:buNone/>
              <a:tabLst>
                <a:tab pos="1765300" algn="l"/>
              </a:tabLst>
            </a:pPr>
            <a:r>
              <a:rPr lang="ru-RU" sz="2600" dirty="0"/>
              <a:t>же	</a:t>
            </a:r>
            <a:r>
              <a:rPr lang="en-US" sz="2600" dirty="0"/>
              <a:t>“!!!”</a:t>
            </a:r>
            <a:endParaRPr lang="ru-RU" sz="2600" dirty="0"/>
          </a:p>
          <a:p>
            <a:pPr marL="622300" indent="0">
              <a:buFont typeface="Arial" panose="020B0604020202020204" pitchFamily="34" charset="0"/>
              <a:buNone/>
              <a:tabLst>
                <a:tab pos="1765300" algn="l"/>
              </a:tabLst>
            </a:pPr>
            <a:r>
              <a:rPr lang="ru-RU" sz="2600" dirty="0"/>
              <a:t>что	(</a:t>
            </a:r>
            <a:r>
              <a:rPr lang="en-US" sz="2600" dirty="0"/>
              <a:t>in phrases)</a:t>
            </a:r>
            <a:endParaRPr lang="ru-RU" sz="26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F45CFC-DD55-BF46-895D-21AE60ECF15D}"/>
              </a:ext>
            </a:extLst>
          </p:cNvPr>
          <p:cNvSpPr txBox="1">
            <a:spLocks/>
          </p:cNvSpPr>
          <p:nvPr/>
        </p:nvSpPr>
        <p:spPr>
          <a:xfrm>
            <a:off x="7954681" y="2439304"/>
            <a:ext cx="3234019" cy="496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tabLst>
                <a:tab pos="2738438" algn="l"/>
              </a:tabLst>
            </a:pPr>
            <a:r>
              <a:rPr lang="ru-RU" sz="2400" dirty="0"/>
              <a:t>Ты</a:t>
            </a:r>
            <a:r>
              <a:rPr lang="en-US" sz="2400" dirty="0"/>
              <a:t> </a:t>
            </a:r>
            <a:r>
              <a:rPr lang="ru-RU" sz="2400" dirty="0">
                <a:solidFill>
                  <a:schemeClr val="accent2"/>
                </a:solidFill>
              </a:rPr>
              <a:t>ведь</a:t>
            </a:r>
            <a:r>
              <a:rPr lang="en-US" sz="2400" dirty="0"/>
              <a:t> </a:t>
            </a:r>
            <a:r>
              <a:rPr lang="ru-RU" sz="2400" dirty="0" err="1"/>
              <a:t>лю́бишь</a:t>
            </a:r>
            <a:r>
              <a:rPr lang="ru-RU" sz="2400" dirty="0"/>
              <a:t> её.</a:t>
            </a:r>
            <a:endParaRPr lang="en-US" sz="24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509D805-8691-B346-B6C4-9E0A448C5437}"/>
              </a:ext>
            </a:extLst>
          </p:cNvPr>
          <p:cNvSpPr txBox="1">
            <a:spLocks/>
          </p:cNvSpPr>
          <p:nvPr/>
        </p:nvSpPr>
        <p:spPr>
          <a:xfrm>
            <a:off x="7954681" y="2849154"/>
            <a:ext cx="2014174" cy="496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/>
              <a:t>Я </a:t>
            </a:r>
            <a:r>
              <a:rPr lang="ru-RU" sz="2400" dirty="0">
                <a:solidFill>
                  <a:schemeClr val="accent2"/>
                </a:solidFill>
              </a:rPr>
              <a:t>не</a:t>
            </a:r>
            <a:r>
              <a:rPr lang="en-US" sz="2400" dirty="0"/>
              <a:t> </a:t>
            </a:r>
            <a:r>
              <a:rPr lang="ru-RU" sz="2400" dirty="0" err="1"/>
              <a:t>зна́ю</a:t>
            </a:r>
            <a:r>
              <a:rPr lang="ru-RU" sz="2400" dirty="0"/>
              <a:t>.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A96D061-60D8-0A42-8D0E-5A93B9B9154C}"/>
              </a:ext>
            </a:extLst>
          </p:cNvPr>
          <p:cNvSpPr txBox="1">
            <a:spLocks/>
          </p:cNvSpPr>
          <p:nvPr/>
        </p:nvSpPr>
        <p:spPr>
          <a:xfrm>
            <a:off x="7954681" y="3264516"/>
            <a:ext cx="3234019" cy="4968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tabLst>
                <a:tab pos="2738438" algn="l"/>
              </a:tabLst>
            </a:pPr>
            <a:r>
              <a:rPr lang="ru-RU" sz="2400" dirty="0">
                <a:solidFill>
                  <a:prstClr val="black"/>
                </a:solidFill>
                <a:latin typeface="Calibri" panose="020F0502020204030204"/>
                <a:cs typeface="+mn-cs"/>
              </a:rPr>
              <a:t>Я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  <a:cs typeface="+mn-cs"/>
              </a:rPr>
              <a:t> </a:t>
            </a:r>
            <a:r>
              <a:rPr lang="ru-RU" sz="2400" dirty="0">
                <a:solidFill>
                  <a:schemeClr val="accent2"/>
                </a:solidFill>
                <a:latin typeface="Calibri" panose="020F0502020204030204"/>
                <a:cs typeface="+mn-cs"/>
              </a:rPr>
              <a:t>же</a:t>
            </a:r>
            <a:r>
              <a:rPr lang="ru-RU" sz="2400" dirty="0">
                <a:solidFill>
                  <a:prstClr val="black"/>
                </a:solidFill>
                <a:latin typeface="Calibri" panose="020F0502020204030204"/>
                <a:cs typeface="+mn-cs"/>
              </a:rPr>
              <a:t> знал об </a:t>
            </a:r>
            <a:r>
              <a:rPr lang="ru-RU" sz="240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э́том</a:t>
            </a:r>
            <a:r>
              <a:rPr lang="ru-RU" sz="2400" dirty="0">
                <a:solidFill>
                  <a:prstClr val="black"/>
                </a:solidFill>
                <a:latin typeface="Calibri" panose="020F0502020204030204"/>
                <a:cs typeface="+mn-cs"/>
              </a:rPr>
              <a:t>.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22EA154-B09D-7647-B3A0-93FEB1A5C260}"/>
              </a:ext>
            </a:extLst>
          </p:cNvPr>
          <p:cNvSpPr txBox="1">
            <a:spLocks/>
          </p:cNvSpPr>
          <p:nvPr/>
        </p:nvSpPr>
        <p:spPr>
          <a:xfrm>
            <a:off x="7954681" y="3718687"/>
            <a:ext cx="3602319" cy="7263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2400" dirty="0"/>
              <a:t>Потому́</a:t>
            </a:r>
            <a:r>
              <a:rPr lang="en-US" sz="2400" dirty="0"/>
              <a:t> </a:t>
            </a:r>
            <a:r>
              <a:rPr lang="ru-RU" sz="2400" dirty="0">
                <a:solidFill>
                  <a:schemeClr val="accent2"/>
                </a:solidFill>
              </a:rPr>
              <a:t>что</a:t>
            </a:r>
            <a:r>
              <a:rPr lang="ru-RU" sz="2400" dirty="0"/>
              <a:t> мы все здесь.</a:t>
            </a:r>
            <a:endParaRPr lang="en-US" sz="2400" dirty="0"/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/>
              <a:t>Не́</a:t>
            </a:r>
            <a:r>
              <a:rPr lang="en-US" sz="2400" dirty="0"/>
              <a:t> </a:t>
            </a:r>
            <a:r>
              <a:rPr lang="ru-RU" sz="2400" dirty="0"/>
              <a:t>за</a:t>
            </a:r>
            <a:r>
              <a:rPr lang="en-US" sz="2400" dirty="0"/>
              <a:t> </a:t>
            </a:r>
            <a:r>
              <a:rPr lang="ru-RU" sz="2400" dirty="0">
                <a:solidFill>
                  <a:schemeClr val="accent2"/>
                </a:solidFill>
              </a:rPr>
              <a:t>что</a:t>
            </a:r>
            <a:r>
              <a:rPr lang="ru-RU" sz="2400" dirty="0"/>
              <a:t>!</a:t>
            </a:r>
          </a:p>
        </p:txBody>
      </p:sp>
      <p:sp>
        <p:nvSpPr>
          <p:cNvPr id="18" name="Left Bracket 17">
            <a:extLst>
              <a:ext uri="{FF2B5EF4-FFF2-40B4-BE49-F238E27FC236}">
                <a16:creationId xmlns:a16="http://schemas.microsoft.com/office/drawing/2014/main" id="{188C423C-DCFF-BE43-95FA-4F53653D38CA}"/>
              </a:ext>
            </a:extLst>
          </p:cNvPr>
          <p:cNvSpPr/>
          <p:nvPr/>
        </p:nvSpPr>
        <p:spPr>
          <a:xfrm>
            <a:off x="4587223" y="2579254"/>
            <a:ext cx="178130" cy="535859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eft Bracket 18">
            <a:extLst>
              <a:ext uri="{FF2B5EF4-FFF2-40B4-BE49-F238E27FC236}">
                <a16:creationId xmlns:a16="http://schemas.microsoft.com/office/drawing/2014/main" id="{737E288A-189E-154B-B485-97D771DB1D04}"/>
              </a:ext>
            </a:extLst>
          </p:cNvPr>
          <p:cNvSpPr/>
          <p:nvPr/>
        </p:nvSpPr>
        <p:spPr>
          <a:xfrm>
            <a:off x="4587223" y="3421914"/>
            <a:ext cx="178130" cy="535859"/>
          </a:xfrm>
          <a:prstGeom prst="leftBracket">
            <a:avLst/>
          </a:prstGeom>
          <a:ln w="38100">
            <a:solidFill>
              <a:srgbClr val="00B1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DFDB60C7-5D35-4344-B621-242579DBF39D}"/>
              </a:ext>
            </a:extLst>
          </p:cNvPr>
          <p:cNvSpPr txBox="1">
            <a:spLocks/>
          </p:cNvSpPr>
          <p:nvPr/>
        </p:nvSpPr>
        <p:spPr>
          <a:xfrm>
            <a:off x="3912758" y="2604905"/>
            <a:ext cx="565448" cy="48455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4372C4"/>
                </a:solidFill>
              </a:rPr>
              <a:t>i</a:t>
            </a:r>
            <a:endParaRPr lang="ru-RU" b="1" dirty="0">
              <a:solidFill>
                <a:srgbClr val="4372C4"/>
              </a:solidFill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80B5E3A6-530F-4D47-A67C-893706743B9A}"/>
              </a:ext>
            </a:extLst>
          </p:cNvPr>
          <p:cNvSpPr txBox="1">
            <a:spLocks/>
          </p:cNvSpPr>
          <p:nvPr/>
        </p:nvSpPr>
        <p:spPr>
          <a:xfrm>
            <a:off x="3912758" y="3447223"/>
            <a:ext cx="565448" cy="48455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b="1" dirty="0">
                <a:solidFill>
                  <a:srgbClr val="5EA305"/>
                </a:solidFill>
              </a:rPr>
              <a:t>ъ</a:t>
            </a:r>
          </a:p>
        </p:txBody>
      </p:sp>
    </p:spTree>
    <p:extLst>
      <p:ext uri="{BB962C8B-B14F-4D97-AF65-F5344CB8AC3E}">
        <p14:creationId xmlns:p14="http://schemas.microsoft.com/office/powerpoint/2010/main" val="3324033114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1516D-D4A5-E74C-9A85-DB6212999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6282" y="962856"/>
            <a:ext cx="7437074" cy="1325563"/>
          </a:xfrm>
        </p:spPr>
        <p:txBody>
          <a:bodyPr>
            <a:normAutofit/>
          </a:bodyPr>
          <a:lstStyle/>
          <a:p>
            <a:r>
              <a:rPr lang="en-US" sz="4000"/>
              <a:t>Target Practice: Particles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3EDC3E-BA87-CB44-AFB7-5587FFFC5FD4}"/>
              </a:ext>
            </a:extLst>
          </p:cNvPr>
          <p:cNvSpPr txBox="1"/>
          <p:nvPr/>
        </p:nvSpPr>
        <p:spPr>
          <a:xfrm>
            <a:off x="4246282" y="2597029"/>
            <a:ext cx="299326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ym typeface="Wingdings"/>
              </a:rPr>
              <a:t>Не </a:t>
            </a:r>
            <a:r>
              <a:rPr lang="ru-RU" sz="2800" dirty="0" err="1">
                <a:sym typeface="Wingdings"/>
              </a:rPr>
              <a:t>зна́ю</a:t>
            </a:r>
            <a:r>
              <a:rPr lang="ru-RU" sz="2800" dirty="0">
                <a:sym typeface="Wingdings"/>
              </a:rPr>
              <a:t>.</a:t>
            </a:r>
            <a:endParaRPr lang="en-US" sz="2800" dirty="0">
              <a:sym typeface="Wingdings"/>
            </a:endParaRPr>
          </a:p>
          <a:p>
            <a:r>
              <a:rPr lang="ru-RU" sz="2800" dirty="0">
                <a:sym typeface="Wingdings"/>
              </a:rPr>
              <a:t>Она</a:t>
            </a:r>
            <a:r>
              <a:rPr lang="en-US" sz="2800" dirty="0">
                <a:sym typeface="Wingdings"/>
              </a:rPr>
              <a:t>́</a:t>
            </a:r>
            <a:r>
              <a:rPr lang="ru-RU" sz="2800" dirty="0">
                <a:sym typeface="Wingdings"/>
              </a:rPr>
              <a:t> же </a:t>
            </a:r>
            <a:r>
              <a:rPr lang="ru-RU" sz="2800" dirty="0" err="1">
                <a:sym typeface="Wingdings"/>
              </a:rPr>
              <a:t>зна́ла</a:t>
            </a:r>
            <a:r>
              <a:rPr lang="ru-RU" sz="2800" dirty="0">
                <a:sym typeface="Wingdings"/>
              </a:rPr>
              <a:t>!</a:t>
            </a:r>
            <a:endParaRPr lang="en-US" sz="2800" dirty="0">
              <a:sym typeface="Wingdings"/>
            </a:endParaRPr>
          </a:p>
          <a:p>
            <a:r>
              <a:rPr lang="ru-RU" sz="2800" dirty="0">
                <a:sym typeface="Wingdings"/>
              </a:rPr>
              <a:t>Я ведь </a:t>
            </a:r>
            <a:r>
              <a:rPr lang="ru-RU" sz="2800" dirty="0" err="1">
                <a:sym typeface="Wingdings"/>
              </a:rPr>
              <a:t>зна́ла</a:t>
            </a:r>
            <a:r>
              <a:rPr lang="en-US" sz="2800" dirty="0">
                <a:sym typeface="Wingdings"/>
              </a:rPr>
              <a:t>,</a:t>
            </a:r>
          </a:p>
          <a:p>
            <a:r>
              <a:rPr lang="ru-RU" sz="2800" dirty="0">
                <a:sym typeface="Wingdings"/>
              </a:rPr>
              <a:t>потому́ что</a:t>
            </a:r>
          </a:p>
          <a:p>
            <a:r>
              <a:rPr lang="ru-RU" sz="2800" dirty="0">
                <a:sym typeface="Wingdings"/>
              </a:rPr>
              <a:t>она</a:t>
            </a:r>
            <a:r>
              <a:rPr lang="en-US" sz="2800" dirty="0">
                <a:sym typeface="Wingdings"/>
              </a:rPr>
              <a:t>́</a:t>
            </a:r>
            <a:r>
              <a:rPr lang="ru-RU" sz="2800" dirty="0">
                <a:sym typeface="Wingdings"/>
              </a:rPr>
              <a:t> </a:t>
            </a:r>
            <a:r>
              <a:rPr lang="ru-RU" sz="2800" dirty="0" err="1">
                <a:sym typeface="Wingdings"/>
              </a:rPr>
              <a:t>сказа́ла</a:t>
            </a:r>
            <a:r>
              <a:rPr lang="ru-RU" sz="2800" dirty="0">
                <a:sym typeface="Wingdings"/>
              </a:rPr>
              <a:t>! </a:t>
            </a:r>
            <a:endParaRPr lang="en-US" sz="2800" dirty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20189692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C3C054-162E-A34A-BCCC-D2DEB33B9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5783" y="1167604"/>
            <a:ext cx="4161099" cy="416109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0A1AEF4-A22D-A945-B778-8B086EB99965}"/>
              </a:ext>
            </a:extLst>
          </p:cNvPr>
          <p:cNvSpPr txBox="1">
            <a:spLocks/>
          </p:cNvSpPr>
          <p:nvPr/>
        </p:nvSpPr>
        <p:spPr>
          <a:xfrm>
            <a:off x="4216454" y="5489341"/>
            <a:ext cx="7659756" cy="6144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dirty="0">
                <a:sym typeface="Wingdings"/>
              </a:rPr>
              <a:t>2 </a:t>
            </a:r>
            <a:r>
              <a:rPr lang="ru-RU" sz="4400" dirty="0">
                <a:sym typeface="Wingdings"/>
              </a:rPr>
              <a:t>вопроса!</a:t>
            </a:r>
          </a:p>
        </p:txBody>
      </p:sp>
    </p:spTree>
    <p:extLst>
      <p:ext uri="{BB962C8B-B14F-4D97-AF65-F5344CB8AC3E}">
        <p14:creationId xmlns:p14="http://schemas.microsoft.com/office/powerpoint/2010/main" val="1457439521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95BE0A0-D099-734D-8230-8988657299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/>
              <a:t>Day 4</a:t>
            </a:r>
          </a:p>
        </p:txBody>
      </p:sp>
    </p:spTree>
    <p:extLst>
      <p:ext uri="{BB962C8B-B14F-4D97-AF65-F5344CB8AC3E}">
        <p14:creationId xmlns:p14="http://schemas.microsoft.com/office/powerpoint/2010/main" val="53920225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187E1-E8A5-6E49-8B81-1E1A485DE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788192"/>
            <a:ext cx="7437074" cy="1325563"/>
          </a:xfrm>
        </p:spPr>
        <p:txBody>
          <a:bodyPr/>
          <a:lstStyle/>
          <a:p>
            <a:pPr algn="l"/>
            <a:r>
              <a:rPr lang="en-US"/>
              <a:t>Target Practice: </a:t>
            </a:r>
            <a:br>
              <a:rPr lang="en-US"/>
            </a:br>
            <a:r>
              <a:rPr lang="en-US"/>
              <a:t>Word-Final Devoicing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FC9E7C3-B5AA-DF4B-8563-24E7B462F300}"/>
              </a:ext>
            </a:extLst>
          </p:cNvPr>
          <p:cNvGrpSpPr/>
          <p:nvPr/>
        </p:nvGrpSpPr>
        <p:grpSpPr>
          <a:xfrm>
            <a:off x="4295168" y="2356685"/>
            <a:ext cx="4736225" cy="3003596"/>
            <a:chOff x="5844568" y="2356685"/>
            <a:chExt cx="4736225" cy="300359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5E03E40-3148-2A48-8AB4-C4F978A15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37371" y="2356685"/>
              <a:ext cx="4143422" cy="300359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F78723C-9C55-784A-A295-46CFDD88D3CC}"/>
                </a:ext>
              </a:extLst>
            </p:cNvPr>
            <p:cNvSpPr txBox="1"/>
            <p:nvPr/>
          </p:nvSpPr>
          <p:spPr>
            <a:xfrm>
              <a:off x="5844568" y="2386099"/>
              <a:ext cx="419233" cy="2893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/>
                <a:t>1</a:t>
              </a:r>
            </a:p>
            <a:p>
              <a:r>
                <a:rPr lang="en-US" sz="2600"/>
                <a:t>2</a:t>
              </a:r>
            </a:p>
            <a:p>
              <a:r>
                <a:rPr lang="en-US" sz="2600"/>
                <a:t>3</a:t>
              </a:r>
            </a:p>
            <a:p>
              <a:r>
                <a:rPr lang="en-US" sz="2600"/>
                <a:t>4</a:t>
              </a:r>
            </a:p>
            <a:p>
              <a:r>
                <a:rPr lang="en-US" sz="2600"/>
                <a:t>5</a:t>
              </a:r>
            </a:p>
            <a:p>
              <a:r>
                <a:rPr lang="en-US" sz="2600"/>
                <a:t>6</a:t>
              </a:r>
            </a:p>
            <a:p>
              <a:r>
                <a:rPr lang="en-US" sz="2600"/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298326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187E1-E8A5-6E49-8B81-1E1A485DE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918216"/>
            <a:ext cx="7534556" cy="1325563"/>
          </a:xfrm>
        </p:spPr>
        <p:txBody>
          <a:bodyPr>
            <a:normAutofit/>
          </a:bodyPr>
          <a:lstStyle/>
          <a:p>
            <a:r>
              <a:rPr lang="en-US" sz="3800"/>
              <a:t>Devoicing does NOT occur if the next word starts with...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9C147741-3095-5D44-B427-7EF2214E5185}"/>
              </a:ext>
            </a:extLst>
          </p:cNvPr>
          <p:cNvGraphicFramePr>
            <a:graphicFrameLocks noGrp="1"/>
          </p:cNvGraphicFramePr>
          <p:nvPr/>
        </p:nvGraphicFramePr>
        <p:xfrm>
          <a:off x="4242857" y="3080443"/>
          <a:ext cx="3630085" cy="820190"/>
        </p:xfrm>
        <a:graphic>
          <a:graphicData uri="http://schemas.openxmlformats.org/drawingml/2006/table">
            <a:tbl>
              <a:tblPr/>
              <a:tblGrid>
                <a:gridCol w="1019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9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49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49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49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49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357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100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Voiced: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б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в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г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д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ж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з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0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Voiceless: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п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ф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к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т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ш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с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6963AD8B-998D-DE40-A538-A2A7F1504E7F}"/>
              </a:ext>
            </a:extLst>
          </p:cNvPr>
          <p:cNvGraphicFramePr>
            <a:graphicFrameLocks noGrp="1"/>
          </p:cNvGraphicFramePr>
          <p:nvPr/>
        </p:nvGraphicFramePr>
        <p:xfrm>
          <a:off x="8138053" y="3080443"/>
          <a:ext cx="3630085" cy="820190"/>
        </p:xfrm>
        <a:graphic>
          <a:graphicData uri="http://schemas.openxmlformats.org/drawingml/2006/table">
            <a:tbl>
              <a:tblPr/>
              <a:tblGrid>
                <a:gridCol w="1019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9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49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49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49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49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357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100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>
                          <a:solidFill>
                            <a:srgbClr val="00B0F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Voiced: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1" kern="1200" dirty="0">
                          <a:solidFill>
                            <a:srgbClr val="00B0F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б</a:t>
                      </a:r>
                      <a:endParaRPr lang="en-US" sz="1700" b="1" kern="1200" dirty="0">
                        <a:solidFill>
                          <a:srgbClr val="00B0F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0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в</a:t>
                      </a:r>
                      <a:endParaRPr lang="en-US" sz="1700" b="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1" kern="1200" dirty="0">
                          <a:solidFill>
                            <a:srgbClr val="00B0F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г</a:t>
                      </a:r>
                      <a:endParaRPr lang="en-US" sz="1700" b="1" kern="1200" dirty="0">
                        <a:solidFill>
                          <a:srgbClr val="00B0F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1" kern="1200" dirty="0">
                          <a:solidFill>
                            <a:srgbClr val="00B0F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д</a:t>
                      </a:r>
                      <a:endParaRPr lang="en-US" sz="1700" b="1" kern="1200" dirty="0">
                        <a:solidFill>
                          <a:srgbClr val="00B0F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1" kern="1200" dirty="0">
                          <a:solidFill>
                            <a:srgbClr val="00B0F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ж</a:t>
                      </a:r>
                      <a:endParaRPr lang="en-US" sz="1700" b="1" kern="1200" dirty="0">
                        <a:solidFill>
                          <a:srgbClr val="00B0F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1" kern="1200" dirty="0">
                          <a:solidFill>
                            <a:srgbClr val="00B0F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з</a:t>
                      </a:r>
                      <a:endParaRPr lang="en-US" sz="1700" b="1" kern="1200" dirty="0">
                        <a:solidFill>
                          <a:srgbClr val="00B0F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0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Voiceless: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п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ф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к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т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ш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с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67EFDE2-45E6-E74E-A244-BFB578865947}"/>
              </a:ext>
            </a:extLst>
          </p:cNvPr>
          <p:cNvSpPr txBox="1"/>
          <p:nvPr/>
        </p:nvSpPr>
        <p:spPr>
          <a:xfrm>
            <a:off x="5004058" y="2477791"/>
            <a:ext cx="2183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Word 1</a:t>
            </a:r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5FDF96-0878-644A-8CF8-90904D162FD8}"/>
              </a:ext>
            </a:extLst>
          </p:cNvPr>
          <p:cNvSpPr txBox="1"/>
          <p:nvPr/>
        </p:nvSpPr>
        <p:spPr>
          <a:xfrm>
            <a:off x="8861153" y="2495668"/>
            <a:ext cx="2183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Word 2</a:t>
            </a:r>
            <a:endParaRPr lang="en-US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E96931-EA15-684B-A333-8615EF84187D}"/>
              </a:ext>
            </a:extLst>
          </p:cNvPr>
          <p:cNvSpPr txBox="1"/>
          <p:nvPr/>
        </p:nvSpPr>
        <p:spPr>
          <a:xfrm>
            <a:off x="5054858" y="4344088"/>
            <a:ext cx="323088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600" dirty="0"/>
              <a:t>друг бы  </a:t>
            </a:r>
            <a:r>
              <a:rPr lang="en-US" sz="2600" dirty="0">
                <a:sym typeface="Wingdings" pitchFamily="2" charset="2"/>
              </a:rPr>
              <a:t></a:t>
            </a:r>
            <a:endParaRPr lang="ru-RU" sz="2600" dirty="0">
              <a:sym typeface="Wingdings" pitchFamily="2" charset="2"/>
            </a:endParaRPr>
          </a:p>
          <a:p>
            <a:pPr algn="r"/>
            <a:r>
              <a:rPr lang="ru-RU" sz="2600" dirty="0" err="1">
                <a:sym typeface="Wingdings" pitchFamily="2" charset="2"/>
              </a:rPr>
              <a:t>гара́ж</a:t>
            </a:r>
            <a:r>
              <a:rPr lang="ru-RU" sz="2600" dirty="0">
                <a:sym typeface="Wingdings" pitchFamily="2" charset="2"/>
              </a:rPr>
              <a:t> </a:t>
            </a:r>
            <a:r>
              <a:rPr lang="ru-RU" sz="2600" dirty="0" err="1">
                <a:sym typeface="Wingdings" pitchFamily="2" charset="2"/>
              </a:rPr>
              <a:t>закры́т</a:t>
            </a:r>
            <a:r>
              <a:rPr lang="en-US" sz="2600" dirty="0">
                <a:sym typeface="Wingdings" pitchFamily="2" charset="2"/>
              </a:rPr>
              <a:t>  </a:t>
            </a:r>
          </a:p>
          <a:p>
            <a:pPr algn="r"/>
            <a:r>
              <a:rPr lang="ru-RU" sz="2600" dirty="0">
                <a:sym typeface="Wingdings" pitchFamily="2" charset="2"/>
              </a:rPr>
              <a:t>муж в </a:t>
            </a:r>
            <a:r>
              <a:rPr lang="ru-RU" sz="2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магази́не</a:t>
            </a:r>
            <a:r>
              <a:rPr lang="en-US" sz="2600" dirty="0">
                <a:sym typeface="Wingdings" pitchFamily="2" charset="2"/>
              </a:rPr>
              <a:t>  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DC3D1F-C57E-3444-94A0-7DD38AA77CC7}"/>
              </a:ext>
            </a:extLst>
          </p:cNvPr>
          <p:cNvSpPr txBox="1"/>
          <p:nvPr/>
        </p:nvSpPr>
        <p:spPr>
          <a:xfrm>
            <a:off x="8264114" y="4344087"/>
            <a:ext cx="19795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ym typeface="Wingdings" pitchFamily="2" charset="2"/>
              </a:rPr>
              <a:t>drug  by</a:t>
            </a:r>
            <a:endParaRPr lang="ru-RU" sz="2600" dirty="0">
              <a:sym typeface="Wingdings" pitchFamily="2" charset="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E79014-3510-2247-BAD7-B8C675531031}"/>
              </a:ext>
            </a:extLst>
          </p:cNvPr>
          <p:cNvSpPr txBox="1"/>
          <p:nvPr/>
        </p:nvSpPr>
        <p:spPr>
          <a:xfrm>
            <a:off x="8264114" y="4739830"/>
            <a:ext cx="235931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ym typeface="Wingdings" pitchFamily="2" charset="2"/>
              </a:rPr>
              <a:t>garáž</a:t>
            </a:r>
            <a:r>
              <a:rPr lang="en-US" sz="2600" dirty="0">
                <a:sym typeface="Wingdings" pitchFamily="2" charset="2"/>
              </a:rPr>
              <a:t>  </a:t>
            </a:r>
            <a:r>
              <a:rPr lang="en-US" sz="2600" dirty="0" err="1">
                <a:sym typeface="Wingdings" pitchFamily="2" charset="2"/>
              </a:rPr>
              <a:t>z∧krýt</a:t>
            </a:r>
            <a:r>
              <a:rPr lang="en-US" sz="2600" dirty="0">
                <a:sym typeface="Wingdings" pitchFamily="2" charset="2"/>
              </a:rPr>
              <a:t> </a:t>
            </a:r>
            <a:endParaRPr lang="ru-RU" sz="2600" dirty="0">
              <a:sym typeface="Wingdings" pitchFamily="2" charset="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482CFB-7D15-B04C-8661-6DD937A4C17A}"/>
              </a:ext>
            </a:extLst>
          </p:cNvPr>
          <p:cNvSpPr txBox="1"/>
          <p:nvPr/>
        </p:nvSpPr>
        <p:spPr>
          <a:xfrm>
            <a:off x="8264114" y="5135572"/>
            <a:ext cx="303888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ym typeface="Wingdings" pitchFamily="2" charset="2"/>
              </a:rPr>
              <a:t>muš</a:t>
            </a:r>
            <a:r>
              <a:rPr lang="en-US" sz="2600" dirty="0">
                <a:sym typeface="Wingdings" pitchFamily="2" charset="2"/>
              </a:rPr>
              <a:t>  v  m</a:t>
            </a:r>
            <a:r>
              <a:rPr lang="ru-RU" sz="2600" dirty="0">
                <a:sym typeface="Wingdings" pitchFamily="2" charset="2"/>
              </a:rPr>
              <a:t>ъ</a:t>
            </a:r>
            <a:r>
              <a:rPr lang="en-US" sz="2600" dirty="0" err="1">
                <a:sym typeface="Wingdings" pitchFamily="2" charset="2"/>
              </a:rPr>
              <a:t>g∧z’ín</a:t>
            </a:r>
            <a:r>
              <a:rPr lang="en-US" sz="2600" dirty="0">
                <a:sym typeface="Wingdings" pitchFamily="2" charset="2"/>
              </a:rPr>
              <a:t>’</a:t>
            </a:r>
            <a:r>
              <a:rPr lang="ru-RU" sz="2600" dirty="0">
                <a:sym typeface="Wingdings" pitchFamily="2" charset="2"/>
              </a:rPr>
              <a:t>ъ</a:t>
            </a:r>
          </a:p>
        </p:txBody>
      </p:sp>
    </p:spTree>
    <p:extLst>
      <p:ext uri="{BB962C8B-B14F-4D97-AF65-F5344CB8AC3E}">
        <p14:creationId xmlns:p14="http://schemas.microsoft.com/office/powerpoint/2010/main" val="2090323003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187E1-E8A5-6E49-8B81-1E1A485DE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770588"/>
            <a:ext cx="7534556" cy="1325563"/>
          </a:xfrm>
        </p:spPr>
        <p:txBody>
          <a:bodyPr>
            <a:normAutofit/>
          </a:bodyPr>
          <a:lstStyle/>
          <a:p>
            <a:r>
              <a:rPr lang="en-US"/>
              <a:t>Assimilation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6AFCD7-1163-F143-8825-3940E013CDB9}"/>
              </a:ext>
            </a:extLst>
          </p:cNvPr>
          <p:cNvSpPr txBox="1"/>
          <p:nvPr/>
        </p:nvSpPr>
        <p:spPr>
          <a:xfrm>
            <a:off x="6010606" y="3538348"/>
            <a:ext cx="42129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English</a:t>
            </a:r>
          </a:p>
          <a:p>
            <a:r>
              <a:rPr lang="en-US" sz="2800" dirty="0"/>
              <a:t>speaker: “eggs” </a:t>
            </a:r>
            <a:r>
              <a:rPr lang="en-US" sz="2800" dirty="0">
                <a:sym typeface="Wingdings"/>
              </a:rPr>
              <a:t></a:t>
            </a:r>
            <a:endParaRPr lang="en-US" sz="2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8ABC53F-31C7-7143-9C23-A087D6B2D413}"/>
              </a:ext>
            </a:extLst>
          </p:cNvPr>
          <p:cNvSpPr txBox="1"/>
          <p:nvPr/>
        </p:nvSpPr>
        <p:spPr>
          <a:xfrm>
            <a:off x="6010606" y="4867566"/>
            <a:ext cx="36829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Russian</a:t>
            </a:r>
          </a:p>
          <a:p>
            <a:r>
              <a:rPr lang="en-US" sz="2800" dirty="0"/>
              <a:t>speaker: “eggs” </a:t>
            </a:r>
            <a:r>
              <a:rPr lang="en-US" sz="2800" dirty="0">
                <a:sym typeface="Wingdings"/>
              </a:rPr>
              <a:t></a:t>
            </a:r>
            <a:endParaRPr lang="en-US" sz="28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80448B5-B11C-2A4A-A891-3681EA0C4488}"/>
              </a:ext>
            </a:extLst>
          </p:cNvPr>
          <p:cNvSpPr txBox="1"/>
          <p:nvPr/>
        </p:nvSpPr>
        <p:spPr>
          <a:xfrm>
            <a:off x="8761386" y="3962643"/>
            <a:ext cx="11726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“</a:t>
            </a:r>
            <a:r>
              <a:rPr lang="en-US" sz="2800" dirty="0" err="1"/>
              <a:t>eggz</a:t>
            </a:r>
            <a:r>
              <a:rPr lang="en-US" sz="2800" dirty="0"/>
              <a:t>”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1F284C-971E-514A-ABD7-C0FCF6FF9625}"/>
              </a:ext>
            </a:extLst>
          </p:cNvPr>
          <p:cNvSpPr txBox="1"/>
          <p:nvPr/>
        </p:nvSpPr>
        <p:spPr>
          <a:xfrm>
            <a:off x="8749596" y="5305958"/>
            <a:ext cx="1120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“</a:t>
            </a:r>
            <a:r>
              <a:rPr lang="en-US" sz="2800" dirty="0" err="1"/>
              <a:t>ekks</a:t>
            </a:r>
            <a:r>
              <a:rPr lang="en-US" sz="2800" dirty="0"/>
              <a:t>”</a:t>
            </a:r>
          </a:p>
        </p:txBody>
      </p:sp>
      <p:sp>
        <p:nvSpPr>
          <p:cNvPr id="26" name="Striped Right Arrow 25">
            <a:extLst>
              <a:ext uri="{FF2B5EF4-FFF2-40B4-BE49-F238E27FC236}">
                <a16:creationId xmlns:a16="http://schemas.microsoft.com/office/drawing/2014/main" id="{59587729-6DD4-D144-8A5B-C3D74DA83998}"/>
              </a:ext>
            </a:extLst>
          </p:cNvPr>
          <p:cNvSpPr/>
          <p:nvPr/>
        </p:nvSpPr>
        <p:spPr>
          <a:xfrm>
            <a:off x="9265792" y="3833581"/>
            <a:ext cx="324092" cy="233017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triped Right Arrow 26">
            <a:extLst>
              <a:ext uri="{FF2B5EF4-FFF2-40B4-BE49-F238E27FC236}">
                <a16:creationId xmlns:a16="http://schemas.microsoft.com/office/drawing/2014/main" id="{23E49189-C3E6-4C49-AE30-F554F43DF06A}"/>
              </a:ext>
            </a:extLst>
          </p:cNvPr>
          <p:cNvSpPr/>
          <p:nvPr/>
        </p:nvSpPr>
        <p:spPr>
          <a:xfrm flipH="1">
            <a:off x="9226717" y="5109274"/>
            <a:ext cx="335666" cy="236427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0142AE12-5F48-A84E-8FB1-A6F28B6AD77B}"/>
              </a:ext>
            </a:extLst>
          </p:cNvPr>
          <p:cNvGraphicFramePr>
            <a:graphicFrameLocks noGrp="1"/>
          </p:cNvGraphicFramePr>
          <p:nvPr/>
        </p:nvGraphicFramePr>
        <p:xfrm>
          <a:off x="5704580" y="2062830"/>
          <a:ext cx="4516361" cy="930377"/>
        </p:xfrm>
        <a:graphic>
          <a:graphicData uri="http://schemas.openxmlformats.org/drawingml/2006/table">
            <a:tbl>
              <a:tblPr/>
              <a:tblGrid>
                <a:gridCol w="126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10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10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10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10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10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21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304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voiced: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б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в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г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д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ж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з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99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voiceless: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п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ф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к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т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ш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с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6650985-907E-0E4B-8BF8-00578A222BB2}"/>
              </a:ext>
            </a:extLst>
          </p:cNvPr>
          <p:cNvSpPr txBox="1"/>
          <p:nvPr/>
        </p:nvSpPr>
        <p:spPr>
          <a:xfrm>
            <a:off x="5422900" y="22780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87351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187E1-E8A5-6E49-8B81-1E1A485DE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1182" y="821948"/>
            <a:ext cx="7534556" cy="820190"/>
          </a:xfrm>
        </p:spPr>
        <p:txBody>
          <a:bodyPr>
            <a:normAutofit/>
          </a:bodyPr>
          <a:lstStyle/>
          <a:p>
            <a:pPr algn="l"/>
            <a:r>
              <a:rPr lang="en-US" sz="4000"/>
              <a:t>Target Practice:</a:t>
            </a:r>
            <a:br>
              <a:rPr lang="en-US" sz="4000"/>
            </a:br>
            <a:r>
              <a:rPr lang="en-US" sz="4000"/>
              <a:t>Voicing in Consonant Clusters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650985-907E-0E4B-8BF8-00578A222BB2}"/>
              </a:ext>
            </a:extLst>
          </p:cNvPr>
          <p:cNvSpPr txBox="1"/>
          <p:nvPr/>
        </p:nvSpPr>
        <p:spPr>
          <a:xfrm>
            <a:off x="5422900" y="2006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C0BC29F5-2301-AA45-B7BB-3A51AA7D4682}"/>
              </a:ext>
            </a:extLst>
          </p:cNvPr>
          <p:cNvGraphicFramePr>
            <a:graphicFrameLocks noGrp="1"/>
          </p:cNvGraphicFramePr>
          <p:nvPr/>
        </p:nvGraphicFramePr>
        <p:xfrm>
          <a:off x="4195476" y="1818451"/>
          <a:ext cx="7534562" cy="820190"/>
        </p:xfrm>
        <a:graphic>
          <a:graphicData uri="http://schemas.openxmlformats.org/drawingml/2006/table">
            <a:tbl>
              <a:tblPr/>
              <a:tblGrid>
                <a:gridCol w="14559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100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Voiced: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B0F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б</a:t>
                      </a:r>
                      <a:endParaRPr lang="en-US" sz="2200" b="1" dirty="0">
                        <a:solidFill>
                          <a:srgbClr val="00B0F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в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B0F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г</a:t>
                      </a:r>
                      <a:endParaRPr lang="en-US" sz="2200" b="1" dirty="0">
                        <a:solidFill>
                          <a:srgbClr val="00B0F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B0F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д</a:t>
                      </a:r>
                      <a:endParaRPr lang="en-US" sz="2200" b="1" dirty="0">
                        <a:solidFill>
                          <a:srgbClr val="00B0F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B0F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ж</a:t>
                      </a:r>
                      <a:endParaRPr lang="en-US" sz="2200" b="1" dirty="0">
                        <a:solidFill>
                          <a:srgbClr val="00B0F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B0F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з</a:t>
                      </a:r>
                      <a:endParaRPr lang="en-US" sz="2200" b="1" dirty="0">
                        <a:solidFill>
                          <a:srgbClr val="00B0F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0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Voiceless: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B0F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п</a:t>
                      </a:r>
                      <a:endParaRPr lang="en-US" sz="2200" b="1" dirty="0">
                        <a:solidFill>
                          <a:srgbClr val="00B0F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B0F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ф</a:t>
                      </a:r>
                      <a:endParaRPr lang="en-US" sz="2200" b="1" dirty="0">
                        <a:solidFill>
                          <a:srgbClr val="00B0F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B0F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к</a:t>
                      </a:r>
                      <a:endParaRPr lang="en-US" sz="2200" b="1" dirty="0">
                        <a:solidFill>
                          <a:srgbClr val="00B0F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B0F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т</a:t>
                      </a:r>
                      <a:endParaRPr lang="en-US" sz="2200" b="1" dirty="0">
                        <a:solidFill>
                          <a:srgbClr val="00B0F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B0F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ш</a:t>
                      </a:r>
                      <a:endParaRPr lang="en-US" sz="2200" b="1" dirty="0">
                        <a:solidFill>
                          <a:srgbClr val="00B0F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B0F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с</a:t>
                      </a:r>
                      <a:endParaRPr lang="en-US" sz="2200" b="1" dirty="0">
                        <a:solidFill>
                          <a:srgbClr val="00B0F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B0F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х</a:t>
                      </a:r>
                      <a:endParaRPr lang="en-US" sz="2200" b="1" dirty="0">
                        <a:solidFill>
                          <a:srgbClr val="00B0F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B0F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ц</a:t>
                      </a:r>
                      <a:endParaRPr lang="en-US" sz="2200" b="1" dirty="0">
                        <a:solidFill>
                          <a:srgbClr val="00B0F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B0F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ч</a:t>
                      </a:r>
                      <a:endParaRPr lang="en-US" sz="2200" b="1" dirty="0">
                        <a:solidFill>
                          <a:srgbClr val="00B0F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B0F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щ</a:t>
                      </a:r>
                      <a:endParaRPr lang="en-US" sz="2200" b="1" dirty="0">
                        <a:solidFill>
                          <a:srgbClr val="00B0F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4E8E98D9-BB16-F84B-B628-F9961A1D5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5219" y="4794321"/>
            <a:ext cx="4495800" cy="14478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04EC1E6-3436-4A47-B9E1-92B1A95C4D3F}"/>
              </a:ext>
            </a:extLst>
          </p:cNvPr>
          <p:cNvSpPr txBox="1"/>
          <p:nvPr/>
        </p:nvSpPr>
        <p:spPr>
          <a:xfrm>
            <a:off x="4128293" y="2953478"/>
            <a:ext cx="419233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50"/>
              <a:t>1</a:t>
            </a:r>
          </a:p>
          <a:p>
            <a:r>
              <a:rPr lang="en-US" sz="2050"/>
              <a:t>2</a:t>
            </a:r>
          </a:p>
          <a:p>
            <a:r>
              <a:rPr lang="en-US" sz="2050"/>
              <a:t>3</a:t>
            </a:r>
          </a:p>
          <a:p>
            <a:r>
              <a:rPr lang="en-US" sz="2050"/>
              <a:t>4</a:t>
            </a:r>
            <a:endParaRPr lang="ru-RU" sz="2050"/>
          </a:p>
          <a:p>
            <a:r>
              <a:rPr lang="ru-RU" sz="2050"/>
              <a:t>5</a:t>
            </a:r>
            <a:endParaRPr lang="en-US" sz="2050"/>
          </a:p>
          <a:p>
            <a:endParaRPr lang="en-US" sz="2050"/>
          </a:p>
          <a:p>
            <a:r>
              <a:rPr lang="ru-RU" sz="2050"/>
              <a:t>6</a:t>
            </a:r>
            <a:endParaRPr lang="en-US" sz="2050"/>
          </a:p>
          <a:p>
            <a:r>
              <a:rPr lang="ru-RU" sz="2050"/>
              <a:t>7</a:t>
            </a:r>
            <a:endParaRPr lang="en-US" sz="2050"/>
          </a:p>
          <a:p>
            <a:r>
              <a:rPr lang="ru-RU" sz="2050"/>
              <a:t>8</a:t>
            </a:r>
          </a:p>
          <a:p>
            <a:r>
              <a:rPr lang="ru-RU" sz="2050"/>
              <a:t>9</a:t>
            </a:r>
            <a:endParaRPr lang="en-US" sz="205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6F69476-42A4-A94F-9836-5CC716984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558" y="2841562"/>
            <a:ext cx="4635500" cy="18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938044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187E1-E8A5-6E49-8B81-1E1A485DE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1182" y="1025148"/>
            <a:ext cx="7534556" cy="820190"/>
          </a:xfrm>
        </p:spPr>
        <p:txBody>
          <a:bodyPr>
            <a:normAutofit/>
          </a:bodyPr>
          <a:lstStyle/>
          <a:p>
            <a:pPr algn="l"/>
            <a:r>
              <a:rPr lang="en-US" sz="4000"/>
              <a:t>Target Practice:</a:t>
            </a:r>
            <a:br>
              <a:rPr lang="en-US" sz="4000"/>
            </a:br>
            <a:r>
              <a:rPr lang="en-US" sz="4000"/>
              <a:t>Voicing Rules for </a:t>
            </a:r>
            <a:r>
              <a:rPr lang="ru-RU" sz="4000"/>
              <a:t>«в»</a:t>
            </a:r>
            <a:endParaRPr lang="en-US" sz="40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650985-907E-0E4B-8BF8-00578A222BB2}"/>
              </a:ext>
            </a:extLst>
          </p:cNvPr>
          <p:cNvSpPr txBox="1"/>
          <p:nvPr/>
        </p:nvSpPr>
        <p:spPr>
          <a:xfrm>
            <a:off x="5422900" y="2006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C0BC29F5-2301-AA45-B7BB-3A51AA7D4682}"/>
              </a:ext>
            </a:extLst>
          </p:cNvPr>
          <p:cNvGraphicFramePr>
            <a:graphicFrameLocks noGrp="1"/>
          </p:cNvGraphicFramePr>
          <p:nvPr/>
        </p:nvGraphicFramePr>
        <p:xfrm>
          <a:off x="4195476" y="2377251"/>
          <a:ext cx="7534562" cy="820190"/>
        </p:xfrm>
        <a:graphic>
          <a:graphicData uri="http://schemas.openxmlformats.org/drawingml/2006/table">
            <a:tbl>
              <a:tblPr/>
              <a:tblGrid>
                <a:gridCol w="14559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100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Voiced: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B0F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б</a:t>
                      </a:r>
                      <a:endParaRPr lang="en-US" sz="2200" b="1" dirty="0">
                        <a:solidFill>
                          <a:srgbClr val="00B0F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в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B0F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г</a:t>
                      </a:r>
                      <a:endParaRPr lang="en-US" sz="2200" b="1" dirty="0">
                        <a:solidFill>
                          <a:srgbClr val="00B0F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B0F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д</a:t>
                      </a:r>
                      <a:endParaRPr lang="en-US" sz="2200" b="1" dirty="0">
                        <a:solidFill>
                          <a:srgbClr val="00B0F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B0F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ж</a:t>
                      </a:r>
                      <a:endParaRPr lang="en-US" sz="2200" b="1" dirty="0">
                        <a:solidFill>
                          <a:srgbClr val="00B0F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B0F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з</a:t>
                      </a:r>
                      <a:endParaRPr lang="en-US" sz="2200" b="1" dirty="0">
                        <a:solidFill>
                          <a:srgbClr val="00B0F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0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Voiceless: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B0F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п</a:t>
                      </a:r>
                      <a:endParaRPr lang="en-US" sz="2200" b="1" dirty="0">
                        <a:solidFill>
                          <a:srgbClr val="00B0F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B0F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ф</a:t>
                      </a:r>
                      <a:endParaRPr lang="en-US" sz="2200" b="1" dirty="0">
                        <a:solidFill>
                          <a:srgbClr val="00B0F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B0F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к</a:t>
                      </a:r>
                      <a:endParaRPr lang="en-US" sz="2200" b="1" dirty="0">
                        <a:solidFill>
                          <a:srgbClr val="00B0F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B0F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т</a:t>
                      </a:r>
                      <a:endParaRPr lang="en-US" sz="2200" b="1" dirty="0">
                        <a:solidFill>
                          <a:srgbClr val="00B0F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B0F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ш</a:t>
                      </a:r>
                      <a:endParaRPr lang="en-US" sz="2200" b="1" dirty="0">
                        <a:solidFill>
                          <a:srgbClr val="00B0F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B0F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с</a:t>
                      </a:r>
                      <a:endParaRPr lang="en-US" sz="2200" b="1" dirty="0">
                        <a:solidFill>
                          <a:srgbClr val="00B0F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B0F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х</a:t>
                      </a:r>
                      <a:endParaRPr lang="en-US" sz="2200" b="1" dirty="0">
                        <a:solidFill>
                          <a:srgbClr val="00B0F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B0F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ц</a:t>
                      </a:r>
                      <a:endParaRPr lang="en-US" sz="2200" b="1" dirty="0">
                        <a:solidFill>
                          <a:srgbClr val="00B0F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B0F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ч</a:t>
                      </a:r>
                      <a:endParaRPr lang="en-US" sz="2200" b="1" dirty="0">
                        <a:solidFill>
                          <a:srgbClr val="00B0F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B0F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щ</a:t>
                      </a:r>
                      <a:endParaRPr lang="en-US" sz="2200" b="1" dirty="0">
                        <a:solidFill>
                          <a:srgbClr val="00B0F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202BBB0A-849B-3147-9644-D3E553B17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3532" y="3624665"/>
            <a:ext cx="5486400" cy="11811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04EC1E6-3436-4A47-B9E1-92B1A95C4D3F}"/>
              </a:ext>
            </a:extLst>
          </p:cNvPr>
          <p:cNvSpPr txBox="1"/>
          <p:nvPr/>
        </p:nvSpPr>
        <p:spPr>
          <a:xfrm>
            <a:off x="4130290" y="3648639"/>
            <a:ext cx="419233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/>
              <a:t>1</a:t>
            </a:r>
          </a:p>
          <a:p>
            <a:r>
              <a:rPr lang="en-US" sz="2100"/>
              <a:t>2</a:t>
            </a:r>
          </a:p>
          <a:p>
            <a:r>
              <a:rPr lang="en-US" sz="210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32783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ED3CE-1EB7-1F40-8FEF-EBC665A934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11304" y="2767462"/>
            <a:ext cx="7761168" cy="1193800"/>
          </a:xfrm>
        </p:spPr>
        <p:txBody>
          <a:bodyPr/>
          <a:lstStyle/>
          <a:p>
            <a:r>
              <a:rPr lang="en-US"/>
              <a:t>Leetle Convo</a:t>
            </a:r>
          </a:p>
        </p:txBody>
      </p:sp>
    </p:spTree>
    <p:extLst>
      <p:ext uri="{BB962C8B-B14F-4D97-AF65-F5344CB8AC3E}">
        <p14:creationId xmlns:p14="http://schemas.microsoft.com/office/powerpoint/2010/main" val="2295502136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E7E4C-414C-6840-9E50-F33FD9D04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1248410"/>
            <a:ext cx="7437074" cy="931803"/>
          </a:xfrm>
        </p:spPr>
        <p:txBody>
          <a:bodyPr>
            <a:noAutofit/>
          </a:bodyPr>
          <a:lstStyle/>
          <a:p>
            <a:pPr algn="l"/>
            <a:r>
              <a:rPr lang="en-US" sz="4000">
                <a:solidFill>
                  <a:prstClr val="black"/>
                </a:solidFill>
              </a:rPr>
              <a:t>Target Practice: </a:t>
            </a:r>
            <a:br>
              <a:rPr lang="en-US" sz="4000">
                <a:solidFill>
                  <a:prstClr val="black"/>
                </a:solidFill>
              </a:rPr>
            </a:br>
            <a:r>
              <a:rPr lang="en-US" sz="4000">
                <a:solidFill>
                  <a:prstClr val="black"/>
                </a:solidFill>
              </a:rPr>
              <a:t>Renegade </a:t>
            </a:r>
            <a:r>
              <a:rPr lang="ru-RU" sz="4000">
                <a:solidFill>
                  <a:prstClr val="black"/>
                </a:solidFill>
              </a:rPr>
              <a:t>г </a:t>
            </a:r>
            <a:r>
              <a:rPr lang="en-US" sz="4000">
                <a:solidFill>
                  <a:prstClr val="black"/>
                </a:solidFill>
              </a:rPr>
              <a:t>and </a:t>
            </a:r>
            <a:r>
              <a:rPr lang="ru-RU" sz="4000">
                <a:solidFill>
                  <a:prstClr val="black"/>
                </a:solidFill>
              </a:rPr>
              <a:t>ч</a:t>
            </a:r>
            <a:endParaRPr lang="en-US" sz="40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329070-B7B3-8D47-8799-78B232941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3920" y="2791659"/>
            <a:ext cx="5133551" cy="18861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1E7C78-BFCB-9540-A3A9-A0E56911CBAE}"/>
              </a:ext>
            </a:extLst>
          </p:cNvPr>
          <p:cNvSpPr txBox="1"/>
          <p:nvPr/>
        </p:nvSpPr>
        <p:spPr>
          <a:xfrm>
            <a:off x="4273324" y="2868933"/>
            <a:ext cx="4192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/>
              <a:t>1</a:t>
            </a:r>
          </a:p>
          <a:p>
            <a:r>
              <a:rPr lang="en-US" sz="2700"/>
              <a:t>2</a:t>
            </a:r>
          </a:p>
          <a:p>
            <a:r>
              <a:rPr lang="en-US" sz="2700"/>
              <a:t>3</a:t>
            </a:r>
          </a:p>
          <a:p>
            <a:r>
              <a:rPr lang="en-US" sz="270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001487673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95BE0A0-D099-734D-8230-8988657299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/>
              <a:t>Day 5</a:t>
            </a:r>
          </a:p>
        </p:txBody>
      </p:sp>
    </p:spTree>
    <p:extLst>
      <p:ext uri="{BB962C8B-B14F-4D97-AF65-F5344CB8AC3E}">
        <p14:creationId xmlns:p14="http://schemas.microsoft.com/office/powerpoint/2010/main" val="2636643975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E7E4C-414C-6840-9E50-F33FD9D04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1435922"/>
            <a:ext cx="7437074" cy="1291590"/>
          </a:xfrm>
        </p:spPr>
        <p:txBody>
          <a:bodyPr>
            <a:normAutofit/>
          </a:bodyPr>
          <a:lstStyle/>
          <a:p>
            <a:pPr algn="l"/>
            <a:r>
              <a:rPr lang="en-US" sz="4000">
                <a:solidFill>
                  <a:prstClr val="black"/>
                </a:solidFill>
              </a:rPr>
              <a:t>Target Practice: </a:t>
            </a:r>
            <a:br>
              <a:rPr lang="en-US" sz="4000">
                <a:solidFill>
                  <a:prstClr val="black"/>
                </a:solidFill>
              </a:rPr>
            </a:br>
            <a:r>
              <a:rPr lang="en-US" sz="4000">
                <a:solidFill>
                  <a:prstClr val="black"/>
                </a:solidFill>
              </a:rPr>
              <a:t>Prepositions That Lose It!</a:t>
            </a:r>
            <a:endParaRPr lang="en-US" sz="4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185594-EF54-624F-8E06-AFB290F5212A}"/>
              </a:ext>
            </a:extLst>
          </p:cNvPr>
          <p:cNvSpPr txBox="1"/>
          <p:nvPr/>
        </p:nvSpPr>
        <p:spPr>
          <a:xfrm>
            <a:off x="5666308" y="3028104"/>
            <a:ext cx="26132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800" dirty="0"/>
              <a:t>до </a:t>
            </a:r>
            <a:r>
              <a:rPr lang="ru-RU" sz="2800" dirty="0" err="1"/>
              <a:t>свида</a:t>
            </a:r>
            <a:r>
              <a:rPr lang="en-US" sz="2800" dirty="0"/>
              <a:t>́</a:t>
            </a:r>
            <a:r>
              <a:rPr lang="ru-RU" sz="2800" dirty="0" err="1"/>
              <a:t>ния</a:t>
            </a:r>
            <a:r>
              <a:rPr lang="ru-RU" sz="2800" dirty="0"/>
              <a:t>  </a:t>
            </a:r>
            <a:r>
              <a:rPr lang="ru-RU" sz="2800" dirty="0">
                <a:sym typeface="Wingdings"/>
              </a:rPr>
              <a:t>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C62C2C-2CCA-0A4F-AB2A-ACDCE4A5C6AF}"/>
              </a:ext>
            </a:extLst>
          </p:cNvPr>
          <p:cNvSpPr txBox="1"/>
          <p:nvPr/>
        </p:nvSpPr>
        <p:spPr>
          <a:xfrm>
            <a:off x="6116752" y="3428214"/>
            <a:ext cx="2162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800" dirty="0">
                <a:sym typeface="Wingdings"/>
              </a:rPr>
              <a:t>до </a:t>
            </a:r>
            <a:r>
              <a:rPr lang="ru-RU" sz="2800" dirty="0" err="1">
                <a:sym typeface="Wingdings"/>
              </a:rPr>
              <a:t>за́втра</a:t>
            </a:r>
            <a:r>
              <a:rPr lang="ru-RU" sz="2800" dirty="0">
                <a:sym typeface="Wingdings"/>
              </a:rPr>
              <a:t>  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767C6B-6A47-224E-BA90-B0A3861F151C}"/>
              </a:ext>
            </a:extLst>
          </p:cNvPr>
          <p:cNvSpPr txBox="1"/>
          <p:nvPr/>
        </p:nvSpPr>
        <p:spPr>
          <a:xfrm>
            <a:off x="6315525" y="3828324"/>
            <a:ext cx="19639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800" dirty="0">
                <a:sym typeface="Wingdings"/>
              </a:rPr>
              <a:t>обо мне́  </a:t>
            </a: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6322CF-DC3F-C84D-9F4D-0F9E7CEB08CA}"/>
              </a:ext>
            </a:extLst>
          </p:cNvPr>
          <p:cNvSpPr txBox="1"/>
          <p:nvPr/>
        </p:nvSpPr>
        <p:spPr>
          <a:xfrm>
            <a:off x="6397277" y="4249700"/>
            <a:ext cx="1882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800" dirty="0">
                <a:sym typeface="Wingdings"/>
              </a:rPr>
              <a:t>для неё  </a:t>
            </a:r>
            <a:endParaRPr 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D21A8E-420F-324E-82E0-9C328ADC1FF1}"/>
              </a:ext>
            </a:extLst>
          </p:cNvPr>
          <p:cNvSpPr txBox="1"/>
          <p:nvPr/>
        </p:nvSpPr>
        <p:spPr>
          <a:xfrm>
            <a:off x="8205093" y="3028104"/>
            <a:ext cx="22284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</a:t>
            </a:r>
            <a:r>
              <a:rPr lang="ru-RU" sz="2800" dirty="0"/>
              <a:t>ъ</a:t>
            </a:r>
            <a:r>
              <a:rPr lang="en-US" sz="2800" dirty="0"/>
              <a:t>_</a:t>
            </a:r>
            <a:r>
              <a:rPr lang="en-US" sz="2800" dirty="0" err="1"/>
              <a:t>sv’ida</a:t>
            </a:r>
            <a:r>
              <a:rPr lang="ru-RU" sz="2800" dirty="0"/>
              <a:t>́</a:t>
            </a:r>
            <a:r>
              <a:rPr lang="en-US" sz="2800" dirty="0" err="1"/>
              <a:t>n’ij</a:t>
            </a:r>
            <a:r>
              <a:rPr lang="ru-RU" sz="2800" dirty="0"/>
              <a:t>ъ</a:t>
            </a:r>
            <a:endParaRPr 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89E502-84EE-9B4B-AD94-1A385D4C1DC2}"/>
              </a:ext>
            </a:extLst>
          </p:cNvPr>
          <p:cNvSpPr txBox="1"/>
          <p:nvPr/>
        </p:nvSpPr>
        <p:spPr>
          <a:xfrm>
            <a:off x="8205093" y="3428214"/>
            <a:ext cx="1579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</a:t>
            </a:r>
            <a:r>
              <a:rPr lang="en-US" sz="2800" dirty="0">
                <a:latin typeface="Palatino" charset="0"/>
                <a:ea typeface="Palatino" charset="0"/>
                <a:cs typeface="Palatino" charset="0"/>
              </a:rPr>
              <a:t>∧</a:t>
            </a:r>
            <a:r>
              <a:rPr lang="en-US" sz="2800" dirty="0"/>
              <a:t>_</a:t>
            </a:r>
            <a:r>
              <a:rPr lang="en-US" sz="2800" dirty="0" err="1"/>
              <a:t>záftr</a:t>
            </a:r>
            <a:r>
              <a:rPr lang="ru-RU" sz="2800" dirty="0"/>
              <a:t>ъ</a:t>
            </a:r>
            <a:endParaRPr lang="en-US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124743-EA17-2946-A4E1-5A622C4961A4}"/>
              </a:ext>
            </a:extLst>
          </p:cNvPr>
          <p:cNvSpPr txBox="1"/>
          <p:nvPr/>
        </p:nvSpPr>
        <p:spPr>
          <a:xfrm>
            <a:off x="8205093" y="3828324"/>
            <a:ext cx="1630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Palatino" charset="0"/>
                <a:ea typeface="Palatino" charset="0"/>
                <a:cs typeface="Palatino" charset="0"/>
              </a:rPr>
              <a:t>∧</a:t>
            </a:r>
            <a:r>
              <a:rPr lang="en-US" sz="2800" dirty="0"/>
              <a:t>b</a:t>
            </a:r>
            <a:r>
              <a:rPr lang="en-US" sz="2800" dirty="0">
                <a:latin typeface="Palatino" charset="0"/>
                <a:ea typeface="Palatino" charset="0"/>
                <a:cs typeface="Palatino" charset="0"/>
              </a:rPr>
              <a:t>∧</a:t>
            </a:r>
            <a:r>
              <a:rPr lang="en-US" sz="2800" dirty="0"/>
              <a:t>_</a:t>
            </a:r>
            <a:r>
              <a:rPr lang="en-US" sz="2800" dirty="0" err="1"/>
              <a:t>mn’e</a:t>
            </a:r>
            <a:r>
              <a:rPr lang="en-US" sz="2800" dirty="0"/>
              <a:t>́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AC8FF6-F75C-2C41-A3D6-CB2F3B7391D7}"/>
              </a:ext>
            </a:extLst>
          </p:cNvPr>
          <p:cNvSpPr txBox="1"/>
          <p:nvPr/>
        </p:nvSpPr>
        <p:spPr>
          <a:xfrm>
            <a:off x="8205093" y="4249700"/>
            <a:ext cx="14462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dl’i_n’ijo</a:t>
            </a:r>
            <a:r>
              <a:rPr lang="en-US" sz="2800" dirty="0"/>
              <a:t>́</a:t>
            </a:r>
          </a:p>
        </p:txBody>
      </p:sp>
    </p:spTree>
    <p:extLst>
      <p:ext uri="{BB962C8B-B14F-4D97-AF65-F5344CB8AC3E}">
        <p14:creationId xmlns:p14="http://schemas.microsoft.com/office/powerpoint/2010/main" val="217052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  <p:bldP spid="11" grpId="0"/>
      <p:bldP spid="12" grpId="0"/>
      <p:bldP spid="13" grpId="0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E7E4C-414C-6840-9E50-F33FD9D04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545372"/>
            <a:ext cx="7158318" cy="1325563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prstClr val="black"/>
                </a:solidFill>
              </a:rPr>
              <a:t>Target Practice: </a:t>
            </a:r>
            <a:br>
              <a:rPr lang="en-US" sz="3600">
                <a:solidFill>
                  <a:prstClr val="black"/>
                </a:solidFill>
              </a:rPr>
            </a:br>
            <a:r>
              <a:rPr lang="en-US" sz="3600">
                <a:solidFill>
                  <a:prstClr val="black"/>
                </a:solidFill>
              </a:rPr>
              <a:t>Signs of Separation </a:t>
            </a:r>
            <a:r>
              <a:rPr lang="ru-RU" sz="3600">
                <a:solidFill>
                  <a:prstClr val="black"/>
                </a:solidFill>
              </a:rPr>
              <a:t>ъ </a:t>
            </a:r>
            <a:r>
              <a:rPr lang="en-US" sz="3600">
                <a:solidFill>
                  <a:prstClr val="black"/>
                </a:solidFill>
              </a:rPr>
              <a:t>and </a:t>
            </a:r>
            <a:r>
              <a:rPr lang="ru-RU" sz="3600">
                <a:solidFill>
                  <a:prstClr val="black"/>
                </a:solidFill>
              </a:rPr>
              <a:t>ь</a:t>
            </a:r>
            <a:endParaRPr lang="en-US" sz="36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C73309-0431-5B4B-A5E2-7DE307477B34}"/>
              </a:ext>
            </a:extLst>
          </p:cNvPr>
          <p:cNvSpPr txBox="1"/>
          <p:nvPr/>
        </p:nvSpPr>
        <p:spPr>
          <a:xfrm>
            <a:off x="4195482" y="1870526"/>
            <a:ext cx="743707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1	</a:t>
            </a:r>
            <a:r>
              <a:rPr lang="ru-RU" sz="2400"/>
              <a:t>барье́р, курье́р, карье́ра </a:t>
            </a:r>
            <a:endParaRPr lang="en-US" sz="2400"/>
          </a:p>
          <a:p>
            <a:r>
              <a:rPr lang="en-US" sz="2400"/>
              <a:t>2	</a:t>
            </a:r>
            <a:r>
              <a:rPr lang="ru-RU" sz="2400"/>
              <a:t>льёшь, бельё, жильё</a:t>
            </a:r>
            <a:endParaRPr lang="en-US" sz="2400"/>
          </a:p>
          <a:p>
            <a:r>
              <a:rPr lang="en-US" sz="2400"/>
              <a:t>3	</a:t>
            </a:r>
            <a:r>
              <a:rPr lang="ru-RU" sz="2400"/>
              <a:t>бра́тья, </a:t>
            </a:r>
            <a:r>
              <a:rPr lang="en-US" sz="2400" dirty="0" err="1"/>
              <a:t>статья</a:t>
            </a:r>
            <a:r>
              <a:rPr lang="en-US" sz="2400" dirty="0"/>
              <a:t>́, </a:t>
            </a:r>
            <a:r>
              <a:rPr lang="ru-RU" sz="2400"/>
              <a:t>Татья́на </a:t>
            </a:r>
            <a:endParaRPr lang="en-US" sz="2400"/>
          </a:p>
          <a:p>
            <a:r>
              <a:rPr lang="en-US" sz="2400" dirty="0"/>
              <a:t>4	</a:t>
            </a:r>
            <a:r>
              <a:rPr lang="ru-RU" sz="2400" dirty="0"/>
              <a:t>пьют</a:t>
            </a:r>
            <a:r>
              <a:rPr lang="en-US" sz="2400" dirty="0"/>
              <a:t>, </a:t>
            </a:r>
            <a:r>
              <a:rPr lang="en-US" sz="2400" dirty="0" err="1"/>
              <a:t>сту́лья, кры́лья</a:t>
            </a:r>
          </a:p>
          <a:p>
            <a:endParaRPr lang="en-US" sz="2400" dirty="0" err="1"/>
          </a:p>
          <a:p>
            <a:r>
              <a:rPr lang="en-US" sz="2400"/>
              <a:t>5	</a:t>
            </a:r>
            <a:r>
              <a:rPr lang="ru-RU" sz="2400"/>
              <a:t>лёд – льёт</a:t>
            </a:r>
            <a:r>
              <a:rPr lang="en-US" sz="2400"/>
              <a:t>, </a:t>
            </a:r>
            <a:r>
              <a:rPr lang="ru-RU" sz="2400"/>
              <a:t>лют – льют</a:t>
            </a:r>
            <a:endParaRPr lang="en-US" sz="2400"/>
          </a:p>
          <a:p>
            <a:r>
              <a:rPr lang="en-US" sz="2400"/>
              <a:t>6	</a:t>
            </a:r>
            <a:r>
              <a:rPr lang="ru-RU" sz="2400"/>
              <a:t>тётя – статья́, тётю – статью́, </a:t>
            </a:r>
          </a:p>
          <a:p>
            <a:r>
              <a:rPr lang="en-US" sz="2400"/>
              <a:t>7	</a:t>
            </a:r>
            <a:r>
              <a:rPr lang="ru-RU" sz="2400"/>
              <a:t>суди́ – судья́, дя́дя – судья́, </a:t>
            </a:r>
            <a:endParaRPr lang="en-US" sz="2400"/>
          </a:p>
          <a:p>
            <a:r>
              <a:rPr lang="en-US" sz="2400"/>
              <a:t>8	</a:t>
            </a:r>
            <a:r>
              <a:rPr lang="ru-RU" sz="2400"/>
              <a:t>дя́дю – судью́</a:t>
            </a:r>
            <a:r>
              <a:rPr lang="en-US" sz="2400"/>
              <a:t>, </a:t>
            </a:r>
            <a:r>
              <a:rPr lang="ru-RU" sz="2400"/>
              <a:t>сел – съел, </a:t>
            </a:r>
            <a:endParaRPr lang="en-US" sz="2400"/>
          </a:p>
          <a:p>
            <a:r>
              <a:rPr lang="en-US" sz="2400"/>
              <a:t>9	</a:t>
            </a:r>
            <a:r>
              <a:rPr lang="ru-RU" sz="2400"/>
              <a:t>се́ли – съе́ли, сесть – съесть </a:t>
            </a:r>
          </a:p>
          <a:p>
            <a:r>
              <a:rPr lang="en-US" sz="2400"/>
              <a:t>10	</a:t>
            </a:r>
            <a:r>
              <a:rPr lang="ru-RU" sz="2400"/>
              <a:t>нельзя́ – друзья́, взял – обезья́на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4FDB6C-830B-624A-BD2B-A37FC284F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5441" y="1238198"/>
            <a:ext cx="1666203" cy="166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080340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E7E4C-414C-6840-9E50-F33FD9D04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791210"/>
            <a:ext cx="7437074" cy="948690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prstClr val="black"/>
                </a:solidFill>
              </a:rPr>
              <a:t>Target Practice: Word-Initial </a:t>
            </a:r>
            <a:r>
              <a:rPr lang="ru-RU" sz="3600">
                <a:solidFill>
                  <a:prstClr val="black"/>
                </a:solidFill>
              </a:rPr>
              <a:t>и</a:t>
            </a:r>
            <a:endParaRPr lang="en-US" sz="36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8B5F7C-966C-3B48-AB66-264922E142E8}"/>
              </a:ext>
            </a:extLst>
          </p:cNvPr>
          <p:cNvSpPr txBox="1"/>
          <p:nvPr/>
        </p:nvSpPr>
        <p:spPr>
          <a:xfrm>
            <a:off x="4271711" y="2007816"/>
            <a:ext cx="586981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/>
              <a:t>1	из игры́, в игре́</a:t>
            </a:r>
            <a:endParaRPr lang="en-US" sz="2400"/>
          </a:p>
          <a:p>
            <a:r>
              <a:rPr lang="ru-RU" sz="2400"/>
              <a:t>2	из институ́та, в институ́те</a:t>
            </a:r>
          </a:p>
          <a:p>
            <a:r>
              <a:rPr lang="ru-RU" sz="2400"/>
              <a:t>3	с институ́том, над институ́том</a:t>
            </a:r>
            <a:r>
              <a:rPr lang="en-US" sz="2400"/>
              <a:t> </a:t>
            </a:r>
          </a:p>
          <a:p>
            <a:r>
              <a:rPr lang="ru-RU" sz="2400"/>
              <a:t>4	к Ива́ну, от Ива́на</a:t>
            </a:r>
            <a:endParaRPr lang="en-US" sz="2400"/>
          </a:p>
          <a:p>
            <a:r>
              <a:rPr lang="ru-RU" sz="2400"/>
              <a:t>5	брат и сын, он игра́ет, он име́ет </a:t>
            </a:r>
          </a:p>
          <a:p>
            <a:r>
              <a:rPr lang="ru-RU" sz="2400"/>
              <a:t>6	брат и сестра, Пётр Ива́нович</a:t>
            </a:r>
          </a:p>
          <a:p>
            <a:r>
              <a:rPr lang="ru-RU" sz="2400"/>
              <a:t>7	И́ра в И́ндии</a:t>
            </a:r>
          </a:p>
          <a:p>
            <a:r>
              <a:rPr lang="ru-RU" sz="2400"/>
              <a:t>8	Ки́ра в Испа́нии</a:t>
            </a:r>
          </a:p>
        </p:txBody>
      </p:sp>
    </p:spTree>
    <p:extLst>
      <p:ext uri="{BB962C8B-B14F-4D97-AF65-F5344CB8AC3E}">
        <p14:creationId xmlns:p14="http://schemas.microsoft.com/office/powerpoint/2010/main" val="1134454222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E7E4C-414C-6840-9E50-F33FD9D04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>
                <a:solidFill>
                  <a:prstClr val="black"/>
                </a:solidFill>
              </a:rPr>
              <a:t>Target Practice: </a:t>
            </a:r>
            <a:r>
              <a:rPr lang="ru-RU" sz="3600">
                <a:solidFill>
                  <a:prstClr val="black"/>
                </a:solidFill>
              </a:rPr>
              <a:t>-ться </a:t>
            </a:r>
            <a:r>
              <a:rPr lang="en-US" sz="3600">
                <a:solidFill>
                  <a:prstClr val="black"/>
                </a:solidFill>
              </a:rPr>
              <a:t>and -</a:t>
            </a:r>
            <a:r>
              <a:rPr lang="ru-RU" sz="3600">
                <a:solidFill>
                  <a:prstClr val="black"/>
                </a:solidFill>
              </a:rPr>
              <a:t>тся</a:t>
            </a:r>
            <a:endParaRPr lang="en-US" sz="3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EFED3-0E5C-E24A-A959-39DBD71397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5482" y="2286000"/>
            <a:ext cx="7158318" cy="2028248"/>
          </a:xfrm>
        </p:spPr>
        <p:txBody>
          <a:bodyPr/>
          <a:lstStyle/>
          <a:p>
            <a:pPr marL="0" indent="0">
              <a:buNone/>
            </a:pPr>
            <a:r>
              <a:rPr lang="ru-RU"/>
              <a:t>боя́ться, собира́ться, встреча́ться, </a:t>
            </a:r>
          </a:p>
          <a:p>
            <a:pPr marL="0" indent="0">
              <a:buNone/>
            </a:pPr>
            <a:r>
              <a:rPr lang="ru-RU"/>
              <a:t>бои́тся, боя́тся, </a:t>
            </a:r>
          </a:p>
          <a:p>
            <a:pPr marL="0" indent="0">
              <a:buNone/>
            </a:pPr>
            <a:r>
              <a:rPr lang="ru-RU"/>
              <a:t>собира́ется, собира́ются, </a:t>
            </a:r>
          </a:p>
          <a:p>
            <a:pPr marL="0" indent="0">
              <a:buNone/>
            </a:pPr>
            <a:r>
              <a:rPr lang="ru-RU"/>
              <a:t>встреча́ется, встреча́ются</a:t>
            </a:r>
          </a:p>
        </p:txBody>
      </p:sp>
    </p:spTree>
    <p:extLst>
      <p:ext uri="{BB962C8B-B14F-4D97-AF65-F5344CB8AC3E}">
        <p14:creationId xmlns:p14="http://schemas.microsoft.com/office/powerpoint/2010/main" val="88787119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E7E4C-414C-6840-9E50-F33FD9D04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610688"/>
            <a:ext cx="7158318" cy="1325563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prstClr val="black"/>
                </a:solidFill>
              </a:rPr>
              <a:t>Target Practice: </a:t>
            </a:r>
            <a:br>
              <a:rPr lang="en-US" sz="4000">
                <a:solidFill>
                  <a:prstClr val="black"/>
                </a:solidFill>
              </a:rPr>
            </a:br>
            <a:r>
              <a:rPr lang="en-US" sz="4000">
                <a:solidFill>
                  <a:prstClr val="black"/>
                </a:solidFill>
              </a:rPr>
              <a:t>Suffixes </a:t>
            </a:r>
            <a:r>
              <a:rPr lang="en-US" sz="4000" dirty="0"/>
              <a:t>-</a:t>
            </a:r>
            <a:r>
              <a:rPr lang="ru-RU" sz="4000" dirty="0"/>
              <a:t>ее</a:t>
            </a:r>
            <a:r>
              <a:rPr lang="en-US" sz="4000" dirty="0"/>
              <a:t> –</a:t>
            </a:r>
            <a:r>
              <a:rPr lang="ru-RU" sz="4000" dirty="0"/>
              <a:t>яя</a:t>
            </a:r>
            <a:r>
              <a:rPr lang="en-US" sz="4000" dirty="0"/>
              <a:t> </a:t>
            </a:r>
            <a:r>
              <a:rPr lang="ru-RU" sz="4000" dirty="0"/>
              <a:t>-чая -щая</a:t>
            </a:r>
            <a:endParaRPr lang="en-US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20616-3C0E-2A43-B43E-D561CED1B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5481" y="2036266"/>
            <a:ext cx="7838675" cy="4109843"/>
          </a:xfrm>
        </p:spPr>
        <p:txBody>
          <a:bodyPr/>
          <a:lstStyle/>
          <a:p>
            <a:pPr marL="0" indent="0">
              <a:buNone/>
            </a:pPr>
            <a:r>
              <a:rPr lang="en-US" sz="2400"/>
              <a:t>Unstressed -</a:t>
            </a:r>
            <a:r>
              <a:rPr lang="ru-RU" sz="2400"/>
              <a:t>ее</a:t>
            </a:r>
            <a:r>
              <a:rPr lang="en-US" sz="2400"/>
              <a:t>, -</a:t>
            </a:r>
            <a:r>
              <a:rPr lang="ru-RU" sz="2400"/>
              <a:t>яя</a:t>
            </a:r>
            <a:r>
              <a:rPr lang="en-US" sz="2400"/>
              <a:t>, </a:t>
            </a:r>
            <a:r>
              <a:rPr lang="ru-RU" sz="2400" dirty="0"/>
              <a:t>-чая</a:t>
            </a:r>
            <a:r>
              <a:rPr lang="en-US" sz="2400" dirty="0"/>
              <a:t>,</a:t>
            </a:r>
            <a:r>
              <a:rPr lang="ru-RU" sz="2400" dirty="0"/>
              <a:t> -щая</a:t>
            </a:r>
            <a:r>
              <a:rPr lang="ru-RU" sz="2400"/>
              <a:t>   </a:t>
            </a:r>
            <a:r>
              <a:rPr lang="en-US" sz="2400">
                <a:sym typeface="Wingdings" pitchFamily="2" charset="2"/>
              </a:rPr>
              <a:t> </a:t>
            </a:r>
            <a:r>
              <a:rPr lang="ru-RU" sz="2400">
                <a:sym typeface="Wingdings" pitchFamily="2" charset="2"/>
              </a:rPr>
              <a:t> </a:t>
            </a:r>
            <a:r>
              <a:rPr lang="en-US" sz="2400">
                <a:sym typeface="Wingdings" pitchFamily="2" charset="2"/>
              </a:rPr>
              <a:t>-ij</a:t>
            </a:r>
            <a:r>
              <a:rPr lang="ru-RU" sz="2400">
                <a:sym typeface="Wingdings" pitchFamily="2" charset="2"/>
              </a:rPr>
              <a:t>ъ</a:t>
            </a:r>
            <a:endParaRPr lang="ru-RU" sz="2400"/>
          </a:p>
          <a:p>
            <a:pPr marL="927100" indent="-927100">
              <a:buAutoNum type="arabicPlain"/>
            </a:pPr>
            <a:r>
              <a:rPr lang="ru-RU" sz="2400"/>
              <a:t>краси́вее, интере́снее</a:t>
            </a:r>
          </a:p>
          <a:p>
            <a:pPr marL="927100" indent="-927100">
              <a:buAutoNum type="arabicPlain"/>
            </a:pPr>
            <a:r>
              <a:rPr lang="ru-RU" sz="2400"/>
              <a:t>горя́чая, блестя́щая</a:t>
            </a:r>
          </a:p>
          <a:p>
            <a:pPr marL="0" indent="0">
              <a:buNone/>
            </a:pPr>
            <a:r>
              <a:rPr lang="ru-RU" sz="2400"/>
              <a:t>3	си́няя – си́нее (</a:t>
            </a:r>
            <a:r>
              <a:rPr lang="en-US" sz="2400"/>
              <a:t>same sound!)</a:t>
            </a:r>
          </a:p>
          <a:p>
            <a:pPr marL="0" indent="0">
              <a:buNone/>
            </a:pPr>
            <a:r>
              <a:rPr lang="ru-RU" sz="2400"/>
              <a:t>4</a:t>
            </a:r>
            <a:r>
              <a:rPr lang="en-US" sz="2400"/>
              <a:t>	</a:t>
            </a:r>
            <a:r>
              <a:rPr lang="ru-RU" sz="2400"/>
              <a:t>дома́шняя – дома́шнее</a:t>
            </a:r>
          </a:p>
          <a:p>
            <a:pPr marL="0" indent="0">
              <a:buNone/>
            </a:pPr>
            <a:r>
              <a:rPr lang="ru-RU" sz="2400"/>
              <a:t>5	весе́нняя – весе́ннее</a:t>
            </a:r>
          </a:p>
          <a:p>
            <a:pPr marL="0" indent="0">
              <a:buNone/>
            </a:pPr>
            <a:r>
              <a:rPr lang="ru-RU" sz="2400"/>
              <a:t>6	ле́тняя – ле́тнее</a:t>
            </a:r>
          </a:p>
          <a:p>
            <a:pPr marL="0" indent="0">
              <a:buNone/>
            </a:pPr>
            <a:r>
              <a:rPr lang="ru-RU" sz="2400"/>
              <a:t>7	зи́мняя – зи́мнее</a:t>
            </a:r>
          </a:p>
          <a:p>
            <a:pPr marL="0" indent="0">
              <a:buNone/>
            </a:pPr>
            <a:r>
              <a:rPr lang="ru-RU" sz="2400"/>
              <a:t>8	осе́нняя – осе́ннее </a:t>
            </a:r>
          </a:p>
        </p:txBody>
      </p:sp>
    </p:spTree>
    <p:extLst>
      <p:ext uri="{BB962C8B-B14F-4D97-AF65-F5344CB8AC3E}">
        <p14:creationId xmlns:p14="http://schemas.microsoft.com/office/powerpoint/2010/main" val="164226825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FB1D1349-65D4-BE44-A08B-2FE072CE61A5}"/>
              </a:ext>
            </a:extLst>
          </p:cNvPr>
          <p:cNvSpPr txBox="1">
            <a:spLocks/>
          </p:cNvSpPr>
          <p:nvPr/>
        </p:nvSpPr>
        <p:spPr>
          <a:xfrm>
            <a:off x="4100680" y="1690688"/>
            <a:ext cx="7253119" cy="4526806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4BAD6A9-87B4-0C42-A6B0-F5543CF7A220}"/>
              </a:ext>
            </a:extLst>
          </p:cNvPr>
          <p:cNvSpPr txBox="1">
            <a:spLocks/>
          </p:cNvSpPr>
          <p:nvPr/>
        </p:nvSpPr>
        <p:spPr>
          <a:xfrm>
            <a:off x="4195482" y="4243982"/>
            <a:ext cx="7437718" cy="1034129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6800"/>
              <a:t>Ма́ма и па́па до́ма.</a:t>
            </a:r>
            <a:endParaRPr lang="en-US" sz="6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07D576-3EA7-9844-90BD-A2F21C0019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80791" y="1918013"/>
            <a:ext cx="2263403" cy="22634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E48A55-5852-4C4D-AD4E-F04E8D733B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2711" y="2336799"/>
            <a:ext cx="1784158" cy="17841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185791-790C-F641-BF97-594EDE204C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0871" y="2865307"/>
            <a:ext cx="1148663" cy="11486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9DBA43-ADE6-EC42-AE1B-D6BA38E3B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8659" y="2865309"/>
            <a:ext cx="1148663" cy="11486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134954-B0A3-4E46-8A78-023F084B8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2917" y="2865306"/>
            <a:ext cx="1148663" cy="11486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7FDAEC-7D99-304B-B376-C87FC51B48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2843" y="2336802"/>
            <a:ext cx="1784158" cy="178415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A88BA67-36BD-3940-A284-ADAE111BA102}"/>
              </a:ext>
            </a:extLst>
          </p:cNvPr>
          <p:cNvCxnSpPr>
            <a:cxnSpLocks/>
          </p:cNvCxnSpPr>
          <p:nvPr/>
        </p:nvCxnSpPr>
        <p:spPr>
          <a:xfrm>
            <a:off x="4472711" y="2003207"/>
            <a:ext cx="687624" cy="0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3267388-E404-DB4F-B1DC-C8A069C8044A}"/>
              </a:ext>
            </a:extLst>
          </p:cNvPr>
          <p:cNvCxnSpPr>
            <a:cxnSpLocks/>
          </p:cNvCxnSpPr>
          <p:nvPr/>
        </p:nvCxnSpPr>
        <p:spPr>
          <a:xfrm>
            <a:off x="5493488" y="2003207"/>
            <a:ext cx="820088" cy="0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E615557-EEE7-4149-A0AB-D45558B8160F}"/>
              </a:ext>
            </a:extLst>
          </p:cNvPr>
          <p:cNvCxnSpPr>
            <a:cxnSpLocks/>
          </p:cNvCxnSpPr>
          <p:nvPr/>
        </p:nvCxnSpPr>
        <p:spPr>
          <a:xfrm flipV="1">
            <a:off x="6677578" y="1993361"/>
            <a:ext cx="502936" cy="1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5F1CDF8-D9F8-E44C-9265-013ADED17A6E}"/>
              </a:ext>
            </a:extLst>
          </p:cNvPr>
          <p:cNvCxnSpPr>
            <a:cxnSpLocks/>
          </p:cNvCxnSpPr>
          <p:nvPr/>
        </p:nvCxnSpPr>
        <p:spPr>
          <a:xfrm>
            <a:off x="7487625" y="1993361"/>
            <a:ext cx="607296" cy="0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BF35D35-68BB-124E-BF34-90E8BA0D6051}"/>
              </a:ext>
            </a:extLst>
          </p:cNvPr>
          <p:cNvCxnSpPr>
            <a:cxnSpLocks/>
          </p:cNvCxnSpPr>
          <p:nvPr/>
        </p:nvCxnSpPr>
        <p:spPr>
          <a:xfrm flipV="1">
            <a:off x="8248838" y="1993361"/>
            <a:ext cx="632742" cy="3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2F3B663-66A8-0C4B-BAFB-DD0BEF98261E}"/>
              </a:ext>
            </a:extLst>
          </p:cNvPr>
          <p:cNvCxnSpPr/>
          <p:nvPr/>
        </p:nvCxnSpPr>
        <p:spPr>
          <a:xfrm>
            <a:off x="10314702" y="2443475"/>
            <a:ext cx="776622" cy="0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Arc 18">
            <a:extLst>
              <a:ext uri="{FF2B5EF4-FFF2-40B4-BE49-F238E27FC236}">
                <a16:creationId xmlns:a16="http://schemas.microsoft.com/office/drawing/2014/main" id="{BAB35B1C-59A4-0548-9E5F-7E2B12B311B9}"/>
              </a:ext>
            </a:extLst>
          </p:cNvPr>
          <p:cNvSpPr/>
          <p:nvPr/>
        </p:nvSpPr>
        <p:spPr>
          <a:xfrm>
            <a:off x="8647815" y="1993361"/>
            <a:ext cx="1481470" cy="863884"/>
          </a:xfrm>
          <a:prstGeom prst="arc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642321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7876-F236-DA41-AE16-863C28610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1" y="529885"/>
            <a:ext cx="7471585" cy="1325563"/>
          </a:xfrm>
        </p:spPr>
        <p:txBody>
          <a:bodyPr>
            <a:noAutofit/>
          </a:bodyPr>
          <a:lstStyle/>
          <a:p>
            <a:r>
              <a:rPr lang="en-US" sz="5600"/>
              <a:t>Unstressed Syllables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FC8F07-9C25-D149-B7AE-10C988F50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5482" y="1992925"/>
            <a:ext cx="7158318" cy="410984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ru-RU" sz="2400"/>
              <a:t>Ка́тя </a:t>
            </a:r>
            <a:r>
              <a:rPr lang="ru-RU" sz="2400" u="sng"/>
              <a:t>до́</a:t>
            </a:r>
            <a:r>
              <a:rPr lang="ru-RU" sz="2400"/>
              <a:t>ма.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Ма́ма и па́па </a:t>
            </a:r>
            <a:r>
              <a:rPr lang="ru-RU" sz="2400" u="sng"/>
              <a:t>до́</a:t>
            </a:r>
            <a:r>
              <a:rPr lang="ru-RU" sz="2400"/>
              <a:t>ма.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Ива́н пони</a:t>
            </a:r>
            <a:r>
              <a:rPr lang="ru-RU" sz="2400" u="sng"/>
              <a:t>ма</a:t>
            </a:r>
            <a:r>
              <a:rPr lang="ru-RU" sz="2400"/>
              <a:t>́ет.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Я не пони</a:t>
            </a:r>
            <a:r>
              <a:rPr lang="ru-RU" sz="2400" u="sng"/>
              <a:t>ма</a:t>
            </a:r>
            <a:r>
              <a:rPr lang="ru-RU" sz="2400"/>
              <a:t>́ю.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Изви</a:t>
            </a:r>
            <a:r>
              <a:rPr lang="ru-RU" sz="2400" u="sng"/>
              <a:t>ни́</a:t>
            </a:r>
            <a:r>
              <a:rPr lang="ru-RU" sz="2400"/>
              <a:t>те, я не пони</a:t>
            </a:r>
            <a:r>
              <a:rPr lang="ru-RU" sz="2400" u="sng"/>
              <a:t>ма</a:t>
            </a:r>
            <a:r>
              <a:rPr lang="ru-RU" sz="2400"/>
              <a:t>́ю.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Мы чита́ем </a:t>
            </a:r>
            <a:r>
              <a:rPr lang="ru-RU" sz="2400" u="sng"/>
              <a:t>кни́</a:t>
            </a:r>
            <a:r>
              <a:rPr lang="ru-RU" sz="2400"/>
              <a:t>гу.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Где мой каран</a:t>
            </a:r>
            <a:r>
              <a:rPr lang="ru-RU" sz="2400" u="sng"/>
              <a:t>да́ш</a:t>
            </a:r>
            <a:r>
              <a:rPr lang="ru-RU" sz="2400"/>
              <a:t>?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Я живу́ </a:t>
            </a:r>
            <a:r>
              <a:rPr lang="ru-RU" sz="2400" u="sng"/>
              <a:t>здесь</a:t>
            </a:r>
            <a:r>
              <a:rPr lang="ru-RU" sz="2400"/>
              <a:t>.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Я говорю́ по-</a:t>
            </a:r>
            <a:r>
              <a:rPr lang="ru-RU" sz="2400" u="sng"/>
              <a:t>ру́</a:t>
            </a:r>
            <a:r>
              <a:rPr lang="ru-RU" sz="2400"/>
              <a:t>сски.  </a:t>
            </a:r>
            <a:endParaRPr lang="en-US" sz="240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B1D1349-65D4-BE44-A08B-2FE072CE61A5}"/>
              </a:ext>
            </a:extLst>
          </p:cNvPr>
          <p:cNvSpPr txBox="1">
            <a:spLocks/>
          </p:cNvSpPr>
          <p:nvPr/>
        </p:nvSpPr>
        <p:spPr>
          <a:xfrm>
            <a:off x="4100680" y="1690688"/>
            <a:ext cx="7253119" cy="4526806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38927564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ED3CE-1EB7-1F40-8FEF-EBC665A934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 Final Vort</a:t>
            </a:r>
          </a:p>
        </p:txBody>
      </p:sp>
    </p:spTree>
    <p:extLst>
      <p:ext uri="{BB962C8B-B14F-4D97-AF65-F5344CB8AC3E}">
        <p14:creationId xmlns:p14="http://schemas.microsoft.com/office/powerpoint/2010/main" val="10389890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ED3CE-1EB7-1F40-8FEF-EBC665A934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8600" y="2763851"/>
            <a:ext cx="7761168" cy="1193800"/>
          </a:xfrm>
        </p:spPr>
        <p:txBody>
          <a:bodyPr>
            <a:normAutofit/>
          </a:bodyPr>
          <a:lstStyle/>
          <a:p>
            <a:r>
              <a:rPr lang="en-US" sz="4400"/>
              <a:t>How do you describe...this?</a:t>
            </a:r>
          </a:p>
        </p:txBody>
      </p:sp>
    </p:spTree>
    <p:extLst>
      <p:ext uri="{BB962C8B-B14F-4D97-AF65-F5344CB8AC3E}">
        <p14:creationId xmlns:p14="http://schemas.microsoft.com/office/powerpoint/2010/main" val="4059103218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espicable Me' is the Highest Grossing Animated Franchise in History |  IndieWire">
            <a:extLst>
              <a:ext uri="{FF2B5EF4-FFF2-40B4-BE49-F238E27FC236}">
                <a16:creationId xmlns:a16="http://schemas.microsoft.com/office/drawing/2014/main" id="{40195E6A-74DD-C04A-AC9A-0F721E780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92115" y="1832830"/>
            <a:ext cx="7617407" cy="430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16FBFD0-A6CE-5443-92B0-875D5592D221}"/>
              </a:ext>
            </a:extLst>
          </p:cNvPr>
          <p:cNvSpPr txBox="1">
            <a:spLocks/>
          </p:cNvSpPr>
          <p:nvPr/>
        </p:nvSpPr>
        <p:spPr>
          <a:xfrm>
            <a:off x="4323493" y="677738"/>
            <a:ext cx="7205348" cy="98412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/>
              <a:t>Once upon a time</a:t>
            </a:r>
          </a:p>
        </p:txBody>
      </p:sp>
    </p:spTree>
    <p:extLst>
      <p:ext uri="{BB962C8B-B14F-4D97-AF65-F5344CB8AC3E}">
        <p14:creationId xmlns:p14="http://schemas.microsoft.com/office/powerpoint/2010/main" val="743917986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espicable Me' is the Highest Grossing Animated Franchise in History |  IndieWire">
            <a:extLst>
              <a:ext uri="{FF2B5EF4-FFF2-40B4-BE49-F238E27FC236}">
                <a16:creationId xmlns:a16="http://schemas.microsoft.com/office/drawing/2014/main" id="{40195E6A-74DD-C04A-AC9A-0F721E780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92115" y="1832830"/>
            <a:ext cx="7617407" cy="430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16FBFD0-A6CE-5443-92B0-875D5592D221}"/>
              </a:ext>
            </a:extLst>
          </p:cNvPr>
          <p:cNvSpPr txBox="1">
            <a:spLocks/>
          </p:cNvSpPr>
          <p:nvPr/>
        </p:nvSpPr>
        <p:spPr>
          <a:xfrm>
            <a:off x="4323493" y="677738"/>
            <a:ext cx="7205348" cy="98412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/>
              <a:t>maybe we were...</a:t>
            </a:r>
          </a:p>
        </p:txBody>
      </p:sp>
    </p:spTree>
    <p:extLst>
      <p:ext uri="{BB962C8B-B14F-4D97-AF65-F5344CB8AC3E}">
        <p14:creationId xmlns:p14="http://schemas.microsoft.com/office/powerpoint/2010/main" val="520356926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9586E0A-2E40-C845-B81E-96D57609BBC4}"/>
              </a:ext>
            </a:extLst>
          </p:cNvPr>
          <p:cNvSpPr txBox="1">
            <a:spLocks/>
          </p:cNvSpPr>
          <p:nvPr/>
        </p:nvSpPr>
        <p:spPr>
          <a:xfrm>
            <a:off x="4323493" y="677738"/>
            <a:ext cx="7205348" cy="98412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/>
              <a:t>...a leetle tense.</a:t>
            </a:r>
          </a:p>
        </p:txBody>
      </p:sp>
      <p:pic>
        <p:nvPicPr>
          <p:cNvPr id="5" name="Picture 2" descr="Despicable Me' is the Highest Grossing Animated Franchise in History |  IndieWire">
            <a:extLst>
              <a:ext uri="{FF2B5EF4-FFF2-40B4-BE49-F238E27FC236}">
                <a16:creationId xmlns:a16="http://schemas.microsoft.com/office/drawing/2014/main" id="{5861192A-BADF-8F49-A2F2-3FAD5DD4D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92115" y="1832830"/>
            <a:ext cx="7617407" cy="430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831148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spicable Me' is the Highest Grossing Animated Franchise in History |  IndieWire">
            <a:extLst>
              <a:ext uri="{FF2B5EF4-FFF2-40B4-BE49-F238E27FC236}">
                <a16:creationId xmlns:a16="http://schemas.microsoft.com/office/drawing/2014/main" id="{DFC030C2-B621-124D-B2CC-109571725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115" y="1832829"/>
            <a:ext cx="7617407" cy="430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9586E0A-2E40-C845-B81E-96D57609BBC4}"/>
              </a:ext>
            </a:extLst>
          </p:cNvPr>
          <p:cNvSpPr txBox="1">
            <a:spLocks/>
          </p:cNvSpPr>
          <p:nvPr/>
        </p:nvSpPr>
        <p:spPr>
          <a:xfrm>
            <a:off x="4323493" y="677738"/>
            <a:ext cx="7205348" cy="98412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/>
              <a:t>...a leetle tense.</a:t>
            </a:r>
          </a:p>
        </p:txBody>
      </p:sp>
    </p:spTree>
    <p:extLst>
      <p:ext uri="{BB962C8B-B14F-4D97-AF65-F5344CB8AC3E}">
        <p14:creationId xmlns:p14="http://schemas.microsoft.com/office/powerpoint/2010/main" val="983004550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9586E0A-2E40-C845-B81E-96D57609BBC4}"/>
              </a:ext>
            </a:extLst>
          </p:cNvPr>
          <p:cNvSpPr txBox="1">
            <a:spLocks/>
          </p:cNvSpPr>
          <p:nvPr/>
        </p:nvSpPr>
        <p:spPr>
          <a:xfrm>
            <a:off x="4323493" y="677738"/>
            <a:ext cx="7205348" cy="98412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/>
              <a:t>...a leetle tense.</a:t>
            </a:r>
          </a:p>
        </p:txBody>
      </p:sp>
      <p:pic>
        <p:nvPicPr>
          <p:cNvPr id="5" name="Picture 2" descr="Despicable Me' is the Highest Grossing Animated Franchise in History |  IndieWire">
            <a:extLst>
              <a:ext uri="{FF2B5EF4-FFF2-40B4-BE49-F238E27FC236}">
                <a16:creationId xmlns:a16="http://schemas.microsoft.com/office/drawing/2014/main" id="{5861192A-BADF-8F49-A2F2-3FAD5DD4D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92115" y="1832830"/>
            <a:ext cx="7617407" cy="430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243351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spicable Me' is the Highest Grossing Animated Franchise in History |  IndieWire">
            <a:extLst>
              <a:ext uri="{FF2B5EF4-FFF2-40B4-BE49-F238E27FC236}">
                <a16:creationId xmlns:a16="http://schemas.microsoft.com/office/drawing/2014/main" id="{DFC030C2-B621-124D-B2CC-109571725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92115" y="1832829"/>
            <a:ext cx="7617407" cy="430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9586E0A-2E40-C845-B81E-96D57609BBC4}"/>
              </a:ext>
            </a:extLst>
          </p:cNvPr>
          <p:cNvSpPr txBox="1">
            <a:spLocks/>
          </p:cNvSpPr>
          <p:nvPr/>
        </p:nvSpPr>
        <p:spPr>
          <a:xfrm>
            <a:off x="4323493" y="677738"/>
            <a:ext cx="7205348" cy="98412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/>
              <a:t>But then...</a:t>
            </a:r>
          </a:p>
        </p:txBody>
      </p:sp>
    </p:spTree>
    <p:extLst>
      <p:ext uri="{BB962C8B-B14F-4D97-AF65-F5344CB8AC3E}">
        <p14:creationId xmlns:p14="http://schemas.microsoft.com/office/powerpoint/2010/main" val="2149786086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9586E0A-2E40-C845-B81E-96D57609BBC4}"/>
              </a:ext>
            </a:extLst>
          </p:cNvPr>
          <p:cNvSpPr txBox="1">
            <a:spLocks/>
          </p:cNvSpPr>
          <p:nvPr/>
        </p:nvSpPr>
        <p:spPr>
          <a:xfrm>
            <a:off x="4323493" y="563434"/>
            <a:ext cx="7205348" cy="98412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/>
              <a:t>But then...</a:t>
            </a:r>
          </a:p>
        </p:txBody>
      </p:sp>
      <p:pic>
        <p:nvPicPr>
          <p:cNvPr id="5" name="Picture 2" descr="Review: Despicable Me 3">
            <a:extLst>
              <a:ext uri="{FF2B5EF4-FFF2-40B4-BE49-F238E27FC236}">
                <a16:creationId xmlns:a16="http://schemas.microsoft.com/office/drawing/2014/main" id="{66EB6C51-10B1-0947-ADBB-D5B02D036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365" y="1535006"/>
            <a:ext cx="4057390" cy="270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espicable Me Costumes | Gru, Agnes &amp; More Characters DIY">
            <a:extLst>
              <a:ext uri="{FF2B5EF4-FFF2-40B4-BE49-F238E27FC236}">
                <a16:creationId xmlns:a16="http://schemas.microsoft.com/office/drawing/2014/main" id="{CDFE973F-9FCC-2542-8453-E4914AD01A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t="6866" r="12707" b="2759"/>
          <a:stretch/>
        </p:blipFill>
        <p:spPr bwMode="auto">
          <a:xfrm>
            <a:off x="9108358" y="3430072"/>
            <a:ext cx="2420483" cy="23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Despicable Me 3 Girls">
            <a:extLst>
              <a:ext uri="{FF2B5EF4-FFF2-40B4-BE49-F238E27FC236}">
                <a16:creationId xmlns:a16="http://schemas.microsoft.com/office/drawing/2014/main" id="{ED3B4CDD-E1A1-D34D-9DF2-C00100C6A3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54"/>
          <a:stretch/>
        </p:blipFill>
        <p:spPr bwMode="auto">
          <a:xfrm>
            <a:off x="4387831" y="3025329"/>
            <a:ext cx="2050572" cy="273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espicable Me 3 - Fluffy Unicorn | official trailer &amp; clip (2017)  moviemaniacs - YouTube">
            <a:extLst>
              <a:ext uri="{FF2B5EF4-FFF2-40B4-BE49-F238E27FC236}">
                <a16:creationId xmlns:a16="http://schemas.microsoft.com/office/drawing/2014/main" id="{D90AE6C6-6E0F-7E45-85EF-8D3377F08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520" y="4979161"/>
            <a:ext cx="2487805" cy="139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426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9586E0A-2E40-C845-B81E-96D57609BBC4}"/>
              </a:ext>
            </a:extLst>
          </p:cNvPr>
          <p:cNvSpPr txBox="1">
            <a:spLocks/>
          </p:cNvSpPr>
          <p:nvPr/>
        </p:nvSpPr>
        <p:spPr>
          <a:xfrm>
            <a:off x="4323493" y="563434"/>
            <a:ext cx="7205348" cy="98412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/>
              <a:t>But then...</a:t>
            </a:r>
          </a:p>
        </p:txBody>
      </p:sp>
      <p:pic>
        <p:nvPicPr>
          <p:cNvPr id="5" name="Picture 2" descr="Review: Despicable Me 3">
            <a:extLst>
              <a:ext uri="{FF2B5EF4-FFF2-40B4-BE49-F238E27FC236}">
                <a16:creationId xmlns:a16="http://schemas.microsoft.com/office/drawing/2014/main" id="{66EB6C51-10B1-0947-ADBB-D5B02D036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03365" y="1535006"/>
            <a:ext cx="4057390" cy="270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espicable Me Costumes | Gru, Agnes &amp; More Characters DIY">
            <a:extLst>
              <a:ext uri="{FF2B5EF4-FFF2-40B4-BE49-F238E27FC236}">
                <a16:creationId xmlns:a16="http://schemas.microsoft.com/office/drawing/2014/main" id="{CDFE973F-9FCC-2542-8453-E4914AD01A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t="6866" r="12707" b="2759"/>
          <a:stretch/>
        </p:blipFill>
        <p:spPr bwMode="auto">
          <a:xfrm>
            <a:off x="9108358" y="3430072"/>
            <a:ext cx="2420483" cy="23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Despicable Me 3 Girls">
            <a:extLst>
              <a:ext uri="{FF2B5EF4-FFF2-40B4-BE49-F238E27FC236}">
                <a16:creationId xmlns:a16="http://schemas.microsoft.com/office/drawing/2014/main" id="{ED3B4CDD-E1A1-D34D-9DF2-C00100C6A3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54"/>
          <a:stretch/>
        </p:blipFill>
        <p:spPr bwMode="auto">
          <a:xfrm>
            <a:off x="4387831" y="3025329"/>
            <a:ext cx="2050572" cy="273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espicable Me 3 - Fluffy Unicorn | official trailer &amp; clip (2017)  moviemaniacs - YouTube">
            <a:extLst>
              <a:ext uri="{FF2B5EF4-FFF2-40B4-BE49-F238E27FC236}">
                <a16:creationId xmlns:a16="http://schemas.microsoft.com/office/drawing/2014/main" id="{D90AE6C6-6E0F-7E45-85EF-8D3377F08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520" y="4979161"/>
            <a:ext cx="2487805" cy="139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1183760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9586E0A-2E40-C845-B81E-96D57609BBC4}"/>
              </a:ext>
            </a:extLst>
          </p:cNvPr>
          <p:cNvSpPr txBox="1">
            <a:spLocks/>
          </p:cNvSpPr>
          <p:nvPr/>
        </p:nvSpPr>
        <p:spPr>
          <a:xfrm>
            <a:off x="4323493" y="563434"/>
            <a:ext cx="7205348" cy="98412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/>
              <a:t>But then...</a:t>
            </a:r>
          </a:p>
        </p:txBody>
      </p:sp>
      <p:pic>
        <p:nvPicPr>
          <p:cNvPr id="5" name="Picture 2" descr="Review: Despicable Me 3">
            <a:extLst>
              <a:ext uri="{FF2B5EF4-FFF2-40B4-BE49-F238E27FC236}">
                <a16:creationId xmlns:a16="http://schemas.microsoft.com/office/drawing/2014/main" id="{66EB6C51-10B1-0947-ADBB-D5B02D036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365" y="1535006"/>
            <a:ext cx="4057390" cy="270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espicable Me Costumes | Gru, Agnes &amp; More Characters DIY">
            <a:extLst>
              <a:ext uri="{FF2B5EF4-FFF2-40B4-BE49-F238E27FC236}">
                <a16:creationId xmlns:a16="http://schemas.microsoft.com/office/drawing/2014/main" id="{CDFE973F-9FCC-2542-8453-E4914AD01A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t="6866" r="12707" b="2759"/>
          <a:stretch/>
        </p:blipFill>
        <p:spPr bwMode="auto">
          <a:xfrm>
            <a:off x="9108358" y="3430072"/>
            <a:ext cx="2420483" cy="23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Despicable Me 3 Girls">
            <a:extLst>
              <a:ext uri="{FF2B5EF4-FFF2-40B4-BE49-F238E27FC236}">
                <a16:creationId xmlns:a16="http://schemas.microsoft.com/office/drawing/2014/main" id="{ED3B4CDD-E1A1-D34D-9DF2-C00100C6A3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54"/>
          <a:stretch/>
        </p:blipFill>
        <p:spPr bwMode="auto">
          <a:xfrm>
            <a:off x="4387831" y="3025329"/>
            <a:ext cx="2050572" cy="273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espicable Me 3 - Fluffy Unicorn | official trailer &amp; clip (2017)  moviemaniacs - YouTube">
            <a:extLst>
              <a:ext uri="{FF2B5EF4-FFF2-40B4-BE49-F238E27FC236}">
                <a16:creationId xmlns:a16="http://schemas.microsoft.com/office/drawing/2014/main" id="{D90AE6C6-6E0F-7E45-85EF-8D3377F08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520" y="4979161"/>
            <a:ext cx="2487805" cy="139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729345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9586E0A-2E40-C845-B81E-96D57609BBC4}"/>
              </a:ext>
            </a:extLst>
          </p:cNvPr>
          <p:cNvSpPr txBox="1">
            <a:spLocks/>
          </p:cNvSpPr>
          <p:nvPr/>
        </p:nvSpPr>
        <p:spPr>
          <a:xfrm>
            <a:off x="4323493" y="563434"/>
            <a:ext cx="7205348" cy="98412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sz="3800"/>
              <a:t>we learned to let go</a:t>
            </a:r>
          </a:p>
        </p:txBody>
      </p:sp>
      <p:pic>
        <p:nvPicPr>
          <p:cNvPr id="5" name="Picture 2" descr="Review: Despicable Me 3">
            <a:extLst>
              <a:ext uri="{FF2B5EF4-FFF2-40B4-BE49-F238E27FC236}">
                <a16:creationId xmlns:a16="http://schemas.microsoft.com/office/drawing/2014/main" id="{66EB6C51-10B1-0947-ADBB-D5B02D036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365" y="1535006"/>
            <a:ext cx="4057390" cy="270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espicable Me Costumes | Gru, Agnes &amp; More Characters DIY">
            <a:extLst>
              <a:ext uri="{FF2B5EF4-FFF2-40B4-BE49-F238E27FC236}">
                <a16:creationId xmlns:a16="http://schemas.microsoft.com/office/drawing/2014/main" id="{CDFE973F-9FCC-2542-8453-E4914AD01A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t="6866" r="12707" b="2759"/>
          <a:stretch/>
        </p:blipFill>
        <p:spPr bwMode="auto">
          <a:xfrm>
            <a:off x="9108358" y="3430072"/>
            <a:ext cx="2420483" cy="23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Despicable Me 3 Girls">
            <a:extLst>
              <a:ext uri="{FF2B5EF4-FFF2-40B4-BE49-F238E27FC236}">
                <a16:creationId xmlns:a16="http://schemas.microsoft.com/office/drawing/2014/main" id="{ED3B4CDD-E1A1-D34D-9DF2-C00100C6A3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54"/>
          <a:stretch/>
        </p:blipFill>
        <p:spPr bwMode="auto">
          <a:xfrm>
            <a:off x="4387831" y="3025329"/>
            <a:ext cx="2050572" cy="273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espicable Me 3 - Fluffy Unicorn | official trailer &amp; clip (2017)  moviemaniacs - YouTube">
            <a:extLst>
              <a:ext uri="{FF2B5EF4-FFF2-40B4-BE49-F238E27FC236}">
                <a16:creationId xmlns:a16="http://schemas.microsoft.com/office/drawing/2014/main" id="{D90AE6C6-6E0F-7E45-85EF-8D3377F08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520" y="4979161"/>
            <a:ext cx="2487805" cy="139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11387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8CAF3F-2EE2-1648-86B6-946D082EB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6791" y="381857"/>
            <a:ext cx="6347559" cy="634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223152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9586E0A-2E40-C845-B81E-96D57609BBC4}"/>
              </a:ext>
            </a:extLst>
          </p:cNvPr>
          <p:cNvSpPr txBox="1">
            <a:spLocks/>
          </p:cNvSpPr>
          <p:nvPr/>
        </p:nvSpPr>
        <p:spPr>
          <a:xfrm>
            <a:off x="4323493" y="563434"/>
            <a:ext cx="7205348" cy="98412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sz="3800"/>
              <a:t>of our attachment</a:t>
            </a:r>
          </a:p>
        </p:txBody>
      </p:sp>
      <p:pic>
        <p:nvPicPr>
          <p:cNvPr id="5" name="Picture 2" descr="Review: Despicable Me 3">
            <a:extLst>
              <a:ext uri="{FF2B5EF4-FFF2-40B4-BE49-F238E27FC236}">
                <a16:creationId xmlns:a16="http://schemas.microsoft.com/office/drawing/2014/main" id="{66EB6C51-10B1-0947-ADBB-D5B02D036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365" y="1535006"/>
            <a:ext cx="4057390" cy="270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espicable Me Costumes | Gru, Agnes &amp; More Characters DIY">
            <a:extLst>
              <a:ext uri="{FF2B5EF4-FFF2-40B4-BE49-F238E27FC236}">
                <a16:creationId xmlns:a16="http://schemas.microsoft.com/office/drawing/2014/main" id="{CDFE973F-9FCC-2542-8453-E4914AD01A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t="6866" r="12707" b="2759"/>
          <a:stretch/>
        </p:blipFill>
        <p:spPr bwMode="auto">
          <a:xfrm>
            <a:off x="9108358" y="3430072"/>
            <a:ext cx="2420483" cy="23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Despicable Me 3 Girls">
            <a:extLst>
              <a:ext uri="{FF2B5EF4-FFF2-40B4-BE49-F238E27FC236}">
                <a16:creationId xmlns:a16="http://schemas.microsoft.com/office/drawing/2014/main" id="{ED3B4CDD-E1A1-D34D-9DF2-C00100C6A3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54"/>
          <a:stretch/>
        </p:blipFill>
        <p:spPr bwMode="auto">
          <a:xfrm>
            <a:off x="4387831" y="3025329"/>
            <a:ext cx="2050572" cy="273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espicable Me 3 - Fluffy Unicorn | official trailer &amp; clip (2017)  moviemaniacs - YouTube">
            <a:extLst>
              <a:ext uri="{FF2B5EF4-FFF2-40B4-BE49-F238E27FC236}">
                <a16:creationId xmlns:a16="http://schemas.microsoft.com/office/drawing/2014/main" id="{D90AE6C6-6E0F-7E45-85EF-8D3377F08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520" y="4979161"/>
            <a:ext cx="2487805" cy="139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202365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9586E0A-2E40-C845-B81E-96D57609BBC4}"/>
              </a:ext>
            </a:extLst>
          </p:cNvPr>
          <p:cNvSpPr txBox="1">
            <a:spLocks/>
          </p:cNvSpPr>
          <p:nvPr/>
        </p:nvSpPr>
        <p:spPr>
          <a:xfrm>
            <a:off x="4323493" y="563434"/>
            <a:ext cx="7205348" cy="98412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sz="3800"/>
              <a:t>to our sound identity</a:t>
            </a:r>
          </a:p>
        </p:txBody>
      </p:sp>
      <p:pic>
        <p:nvPicPr>
          <p:cNvPr id="5" name="Picture 2" descr="Review: Despicable Me 3">
            <a:extLst>
              <a:ext uri="{FF2B5EF4-FFF2-40B4-BE49-F238E27FC236}">
                <a16:creationId xmlns:a16="http://schemas.microsoft.com/office/drawing/2014/main" id="{66EB6C51-10B1-0947-ADBB-D5B02D036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365" y="1535006"/>
            <a:ext cx="4057390" cy="270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espicable Me Costumes | Gru, Agnes &amp; More Characters DIY">
            <a:extLst>
              <a:ext uri="{FF2B5EF4-FFF2-40B4-BE49-F238E27FC236}">
                <a16:creationId xmlns:a16="http://schemas.microsoft.com/office/drawing/2014/main" id="{CDFE973F-9FCC-2542-8453-E4914AD01A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t="6866" r="12707" b="2759"/>
          <a:stretch/>
        </p:blipFill>
        <p:spPr bwMode="auto">
          <a:xfrm>
            <a:off x="9108358" y="3430072"/>
            <a:ext cx="2420483" cy="23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Despicable Me 3 Girls">
            <a:extLst>
              <a:ext uri="{FF2B5EF4-FFF2-40B4-BE49-F238E27FC236}">
                <a16:creationId xmlns:a16="http://schemas.microsoft.com/office/drawing/2014/main" id="{ED3B4CDD-E1A1-D34D-9DF2-C00100C6A3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54"/>
          <a:stretch/>
        </p:blipFill>
        <p:spPr bwMode="auto">
          <a:xfrm>
            <a:off x="4387831" y="3025329"/>
            <a:ext cx="2050572" cy="273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espicable Me 3 - Fluffy Unicorn | official trailer &amp; clip (2017)  moviemaniacs - YouTube">
            <a:extLst>
              <a:ext uri="{FF2B5EF4-FFF2-40B4-BE49-F238E27FC236}">
                <a16:creationId xmlns:a16="http://schemas.microsoft.com/office/drawing/2014/main" id="{D90AE6C6-6E0F-7E45-85EF-8D3377F08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520" y="4979161"/>
            <a:ext cx="2487805" cy="139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967259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9586E0A-2E40-C845-B81E-96D57609BBC4}"/>
              </a:ext>
            </a:extLst>
          </p:cNvPr>
          <p:cNvSpPr txBox="1">
            <a:spLocks/>
          </p:cNvSpPr>
          <p:nvPr/>
        </p:nvSpPr>
        <p:spPr>
          <a:xfrm>
            <a:off x="4323493" y="563434"/>
            <a:ext cx="7205348" cy="98412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sz="3800"/>
              <a:t>and our ego</a:t>
            </a:r>
          </a:p>
        </p:txBody>
      </p:sp>
      <p:pic>
        <p:nvPicPr>
          <p:cNvPr id="5" name="Picture 2" descr="Review: Despicable Me 3">
            <a:extLst>
              <a:ext uri="{FF2B5EF4-FFF2-40B4-BE49-F238E27FC236}">
                <a16:creationId xmlns:a16="http://schemas.microsoft.com/office/drawing/2014/main" id="{66EB6C51-10B1-0947-ADBB-D5B02D036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365" y="1535006"/>
            <a:ext cx="4057390" cy="270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espicable Me Costumes | Gru, Agnes &amp; More Characters DIY">
            <a:extLst>
              <a:ext uri="{FF2B5EF4-FFF2-40B4-BE49-F238E27FC236}">
                <a16:creationId xmlns:a16="http://schemas.microsoft.com/office/drawing/2014/main" id="{CDFE973F-9FCC-2542-8453-E4914AD01A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t="6866" r="12707" b="2759"/>
          <a:stretch/>
        </p:blipFill>
        <p:spPr bwMode="auto">
          <a:xfrm>
            <a:off x="9108358" y="3430072"/>
            <a:ext cx="2420483" cy="23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Despicable Me 3 Girls">
            <a:extLst>
              <a:ext uri="{FF2B5EF4-FFF2-40B4-BE49-F238E27FC236}">
                <a16:creationId xmlns:a16="http://schemas.microsoft.com/office/drawing/2014/main" id="{ED3B4CDD-E1A1-D34D-9DF2-C00100C6A3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54"/>
          <a:stretch/>
        </p:blipFill>
        <p:spPr bwMode="auto">
          <a:xfrm>
            <a:off x="4387831" y="3025329"/>
            <a:ext cx="2050572" cy="273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espicable Me 3 - Fluffy Unicorn | official trailer &amp; clip (2017)  moviemaniacs - YouTube">
            <a:extLst>
              <a:ext uri="{FF2B5EF4-FFF2-40B4-BE49-F238E27FC236}">
                <a16:creationId xmlns:a16="http://schemas.microsoft.com/office/drawing/2014/main" id="{D90AE6C6-6E0F-7E45-85EF-8D3377F08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520" y="4979161"/>
            <a:ext cx="2487805" cy="139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992828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9586E0A-2E40-C845-B81E-96D57609BBC4}"/>
              </a:ext>
            </a:extLst>
          </p:cNvPr>
          <p:cNvSpPr txBox="1">
            <a:spLocks/>
          </p:cNvSpPr>
          <p:nvPr/>
        </p:nvSpPr>
        <p:spPr>
          <a:xfrm>
            <a:off x="4323493" y="563434"/>
            <a:ext cx="7205348" cy="98412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sz="3800"/>
              <a:t>so we could play</a:t>
            </a:r>
          </a:p>
        </p:txBody>
      </p:sp>
      <p:pic>
        <p:nvPicPr>
          <p:cNvPr id="5" name="Picture 2" descr="Review: Despicable Me 3">
            <a:extLst>
              <a:ext uri="{FF2B5EF4-FFF2-40B4-BE49-F238E27FC236}">
                <a16:creationId xmlns:a16="http://schemas.microsoft.com/office/drawing/2014/main" id="{66EB6C51-10B1-0947-ADBB-D5B02D036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365" y="1535006"/>
            <a:ext cx="4057390" cy="270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espicable Me Costumes | Gru, Agnes &amp; More Characters DIY">
            <a:extLst>
              <a:ext uri="{FF2B5EF4-FFF2-40B4-BE49-F238E27FC236}">
                <a16:creationId xmlns:a16="http://schemas.microsoft.com/office/drawing/2014/main" id="{CDFE973F-9FCC-2542-8453-E4914AD01A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t="6866" r="12707" b="2759"/>
          <a:stretch/>
        </p:blipFill>
        <p:spPr bwMode="auto">
          <a:xfrm>
            <a:off x="9108358" y="3430072"/>
            <a:ext cx="2420483" cy="23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Despicable Me 3 Girls">
            <a:extLst>
              <a:ext uri="{FF2B5EF4-FFF2-40B4-BE49-F238E27FC236}">
                <a16:creationId xmlns:a16="http://schemas.microsoft.com/office/drawing/2014/main" id="{ED3B4CDD-E1A1-D34D-9DF2-C00100C6A3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54"/>
          <a:stretch/>
        </p:blipFill>
        <p:spPr bwMode="auto">
          <a:xfrm>
            <a:off x="4387831" y="3025329"/>
            <a:ext cx="2050572" cy="273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espicable Me 3 - Fluffy Unicorn | official trailer &amp; clip (2017)  moviemaniacs - YouTube">
            <a:extLst>
              <a:ext uri="{FF2B5EF4-FFF2-40B4-BE49-F238E27FC236}">
                <a16:creationId xmlns:a16="http://schemas.microsoft.com/office/drawing/2014/main" id="{D90AE6C6-6E0F-7E45-85EF-8D3377F08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520" y="4979161"/>
            <a:ext cx="2487805" cy="139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5984170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9586E0A-2E40-C845-B81E-96D57609BBC4}"/>
              </a:ext>
            </a:extLst>
          </p:cNvPr>
          <p:cNvSpPr txBox="1">
            <a:spLocks/>
          </p:cNvSpPr>
          <p:nvPr/>
        </p:nvSpPr>
        <p:spPr>
          <a:xfrm>
            <a:off x="4323493" y="563434"/>
            <a:ext cx="7205348" cy="98412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sz="3800"/>
              <a:t>and get some new</a:t>
            </a:r>
          </a:p>
        </p:txBody>
      </p:sp>
      <p:pic>
        <p:nvPicPr>
          <p:cNvPr id="5" name="Picture 2" descr="Review: Despicable Me 3">
            <a:extLst>
              <a:ext uri="{FF2B5EF4-FFF2-40B4-BE49-F238E27FC236}">
                <a16:creationId xmlns:a16="http://schemas.microsoft.com/office/drawing/2014/main" id="{66EB6C51-10B1-0947-ADBB-D5B02D036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365" y="1535006"/>
            <a:ext cx="4057390" cy="270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espicable Me Costumes | Gru, Agnes &amp; More Characters DIY">
            <a:extLst>
              <a:ext uri="{FF2B5EF4-FFF2-40B4-BE49-F238E27FC236}">
                <a16:creationId xmlns:a16="http://schemas.microsoft.com/office/drawing/2014/main" id="{CDFE973F-9FCC-2542-8453-E4914AD01A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t="6866" r="12707" b="2759"/>
          <a:stretch/>
        </p:blipFill>
        <p:spPr bwMode="auto">
          <a:xfrm>
            <a:off x="9108358" y="3430072"/>
            <a:ext cx="2420483" cy="23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Despicable Me 3 Girls">
            <a:extLst>
              <a:ext uri="{FF2B5EF4-FFF2-40B4-BE49-F238E27FC236}">
                <a16:creationId xmlns:a16="http://schemas.microsoft.com/office/drawing/2014/main" id="{ED3B4CDD-E1A1-D34D-9DF2-C00100C6A3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54"/>
          <a:stretch/>
        </p:blipFill>
        <p:spPr bwMode="auto">
          <a:xfrm>
            <a:off x="4387831" y="3025329"/>
            <a:ext cx="2050572" cy="273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espicable Me 3 - Fluffy Unicorn | official trailer &amp; clip (2017)  moviemaniacs - YouTube">
            <a:extLst>
              <a:ext uri="{FF2B5EF4-FFF2-40B4-BE49-F238E27FC236}">
                <a16:creationId xmlns:a16="http://schemas.microsoft.com/office/drawing/2014/main" id="{D90AE6C6-6E0F-7E45-85EF-8D3377F08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520" y="4979161"/>
            <a:ext cx="2487805" cy="139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252657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9586E0A-2E40-C845-B81E-96D57609BBC4}"/>
              </a:ext>
            </a:extLst>
          </p:cNvPr>
          <p:cNvSpPr txBox="1">
            <a:spLocks/>
          </p:cNvSpPr>
          <p:nvPr/>
        </p:nvSpPr>
        <p:spPr>
          <a:xfrm>
            <a:off x="4323493" y="563434"/>
            <a:ext cx="7205348" cy="98412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sz="3800"/>
              <a:t>ideas!</a:t>
            </a:r>
          </a:p>
        </p:txBody>
      </p:sp>
      <p:pic>
        <p:nvPicPr>
          <p:cNvPr id="5" name="Picture 2" descr="Review: Despicable Me 3">
            <a:extLst>
              <a:ext uri="{FF2B5EF4-FFF2-40B4-BE49-F238E27FC236}">
                <a16:creationId xmlns:a16="http://schemas.microsoft.com/office/drawing/2014/main" id="{66EB6C51-10B1-0947-ADBB-D5B02D036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365" y="1535006"/>
            <a:ext cx="4057390" cy="270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espicable Me Costumes | Gru, Agnes &amp; More Characters DIY">
            <a:extLst>
              <a:ext uri="{FF2B5EF4-FFF2-40B4-BE49-F238E27FC236}">
                <a16:creationId xmlns:a16="http://schemas.microsoft.com/office/drawing/2014/main" id="{CDFE973F-9FCC-2542-8453-E4914AD01A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t="6866" r="12707" b="2759"/>
          <a:stretch/>
        </p:blipFill>
        <p:spPr bwMode="auto">
          <a:xfrm>
            <a:off x="9108358" y="3430072"/>
            <a:ext cx="2420483" cy="23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Despicable Me 3 Girls">
            <a:extLst>
              <a:ext uri="{FF2B5EF4-FFF2-40B4-BE49-F238E27FC236}">
                <a16:creationId xmlns:a16="http://schemas.microsoft.com/office/drawing/2014/main" id="{ED3B4CDD-E1A1-D34D-9DF2-C00100C6A3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54"/>
          <a:stretch/>
        </p:blipFill>
        <p:spPr bwMode="auto">
          <a:xfrm>
            <a:off x="4387831" y="3025329"/>
            <a:ext cx="2050572" cy="273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espicable Me 3 - Fluffy Unicorn | official trailer &amp; clip (2017)  moviemaniacs - YouTube">
            <a:extLst>
              <a:ext uri="{FF2B5EF4-FFF2-40B4-BE49-F238E27FC236}">
                <a16:creationId xmlns:a16="http://schemas.microsoft.com/office/drawing/2014/main" id="{D90AE6C6-6E0F-7E45-85EF-8D3377F08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520" y="4979161"/>
            <a:ext cx="2487805" cy="139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990126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9586E0A-2E40-C845-B81E-96D57609BBC4}"/>
              </a:ext>
            </a:extLst>
          </p:cNvPr>
          <p:cNvSpPr txBox="1">
            <a:spLocks/>
          </p:cNvSpPr>
          <p:nvPr/>
        </p:nvSpPr>
        <p:spPr>
          <a:xfrm>
            <a:off x="4323493" y="563434"/>
            <a:ext cx="7205348" cy="98412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sz="3800"/>
              <a:t>ideas!</a:t>
            </a:r>
          </a:p>
        </p:txBody>
      </p:sp>
      <p:pic>
        <p:nvPicPr>
          <p:cNvPr id="5" name="Picture 2" descr="Review: Despicable Me 3">
            <a:extLst>
              <a:ext uri="{FF2B5EF4-FFF2-40B4-BE49-F238E27FC236}">
                <a16:creationId xmlns:a16="http://schemas.microsoft.com/office/drawing/2014/main" id="{66EB6C51-10B1-0947-ADBB-D5B02D036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365" y="1535006"/>
            <a:ext cx="4057390" cy="270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espicable Me Costumes | Gru, Agnes &amp; More Characters DIY">
            <a:extLst>
              <a:ext uri="{FF2B5EF4-FFF2-40B4-BE49-F238E27FC236}">
                <a16:creationId xmlns:a16="http://schemas.microsoft.com/office/drawing/2014/main" id="{CDFE973F-9FCC-2542-8453-E4914AD01A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t="6866" r="12707" b="2759"/>
          <a:stretch/>
        </p:blipFill>
        <p:spPr bwMode="auto">
          <a:xfrm>
            <a:off x="9108358" y="3430072"/>
            <a:ext cx="2420483" cy="23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Despicable Me 3 Girls">
            <a:extLst>
              <a:ext uri="{FF2B5EF4-FFF2-40B4-BE49-F238E27FC236}">
                <a16:creationId xmlns:a16="http://schemas.microsoft.com/office/drawing/2014/main" id="{ED3B4CDD-E1A1-D34D-9DF2-C00100C6A3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54"/>
          <a:stretch/>
        </p:blipFill>
        <p:spPr bwMode="auto">
          <a:xfrm>
            <a:off x="4387831" y="3025329"/>
            <a:ext cx="2050572" cy="273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espicable Me 3 - Fluffy Unicorn | official trailer &amp; clip (2017)  moviemaniacs - YouTube">
            <a:extLst>
              <a:ext uri="{FF2B5EF4-FFF2-40B4-BE49-F238E27FC236}">
                <a16:creationId xmlns:a16="http://schemas.microsoft.com/office/drawing/2014/main" id="{D90AE6C6-6E0F-7E45-85EF-8D3377F08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520" y="4979161"/>
            <a:ext cx="2487805" cy="139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8C4DEE-8712-4C4F-AF1A-6B8782FF017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1568997">
            <a:off x="8721415" y="561251"/>
            <a:ext cx="1835826" cy="183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847118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9586E0A-2E40-C845-B81E-96D57609BBC4}"/>
              </a:ext>
            </a:extLst>
          </p:cNvPr>
          <p:cNvSpPr txBox="1">
            <a:spLocks/>
          </p:cNvSpPr>
          <p:nvPr/>
        </p:nvSpPr>
        <p:spPr>
          <a:xfrm>
            <a:off x="4323493" y="563434"/>
            <a:ext cx="7205348" cy="98412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sz="3800"/>
              <a:t>And then</a:t>
            </a:r>
          </a:p>
        </p:txBody>
      </p:sp>
      <p:pic>
        <p:nvPicPr>
          <p:cNvPr id="5" name="Picture 2" descr="Review: Despicable Me 3">
            <a:extLst>
              <a:ext uri="{FF2B5EF4-FFF2-40B4-BE49-F238E27FC236}">
                <a16:creationId xmlns:a16="http://schemas.microsoft.com/office/drawing/2014/main" id="{66EB6C51-10B1-0947-ADBB-D5B02D036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365" y="1535006"/>
            <a:ext cx="4057390" cy="270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espicable Me Costumes | Gru, Agnes &amp; More Characters DIY">
            <a:extLst>
              <a:ext uri="{FF2B5EF4-FFF2-40B4-BE49-F238E27FC236}">
                <a16:creationId xmlns:a16="http://schemas.microsoft.com/office/drawing/2014/main" id="{CDFE973F-9FCC-2542-8453-E4914AD01A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t="6866" r="12707" b="2759"/>
          <a:stretch/>
        </p:blipFill>
        <p:spPr bwMode="auto">
          <a:xfrm>
            <a:off x="9108358" y="3430072"/>
            <a:ext cx="2420483" cy="23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Despicable Me 3 Girls">
            <a:extLst>
              <a:ext uri="{FF2B5EF4-FFF2-40B4-BE49-F238E27FC236}">
                <a16:creationId xmlns:a16="http://schemas.microsoft.com/office/drawing/2014/main" id="{ED3B4CDD-E1A1-D34D-9DF2-C00100C6A3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54"/>
          <a:stretch/>
        </p:blipFill>
        <p:spPr bwMode="auto">
          <a:xfrm>
            <a:off x="4387831" y="3025329"/>
            <a:ext cx="2050572" cy="273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espicable Me 3 - Fluffy Unicorn | official trailer &amp; clip (2017)  moviemaniacs - YouTube">
            <a:extLst>
              <a:ext uri="{FF2B5EF4-FFF2-40B4-BE49-F238E27FC236}">
                <a16:creationId xmlns:a16="http://schemas.microsoft.com/office/drawing/2014/main" id="{D90AE6C6-6E0F-7E45-85EF-8D3377F08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520" y="4979161"/>
            <a:ext cx="2487805" cy="139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603079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9586E0A-2E40-C845-B81E-96D57609BBC4}"/>
              </a:ext>
            </a:extLst>
          </p:cNvPr>
          <p:cNvSpPr txBox="1">
            <a:spLocks/>
          </p:cNvSpPr>
          <p:nvPr/>
        </p:nvSpPr>
        <p:spPr>
          <a:xfrm>
            <a:off x="4323493" y="563434"/>
            <a:ext cx="7205348" cy="98412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sz="3800"/>
              <a:t>we got</a:t>
            </a:r>
          </a:p>
        </p:txBody>
      </p:sp>
      <p:pic>
        <p:nvPicPr>
          <p:cNvPr id="5" name="Picture 2" descr="Review: Despicable Me 3">
            <a:extLst>
              <a:ext uri="{FF2B5EF4-FFF2-40B4-BE49-F238E27FC236}">
                <a16:creationId xmlns:a16="http://schemas.microsoft.com/office/drawing/2014/main" id="{66EB6C51-10B1-0947-ADBB-D5B02D036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365" y="1535006"/>
            <a:ext cx="4057390" cy="270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espicable Me Costumes | Gru, Agnes &amp; More Characters DIY">
            <a:extLst>
              <a:ext uri="{FF2B5EF4-FFF2-40B4-BE49-F238E27FC236}">
                <a16:creationId xmlns:a16="http://schemas.microsoft.com/office/drawing/2014/main" id="{CDFE973F-9FCC-2542-8453-E4914AD01A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t="6866" r="12707" b="2759"/>
          <a:stretch/>
        </p:blipFill>
        <p:spPr bwMode="auto">
          <a:xfrm>
            <a:off x="9108358" y="3430072"/>
            <a:ext cx="2420483" cy="23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Despicable Me 3 Girls">
            <a:extLst>
              <a:ext uri="{FF2B5EF4-FFF2-40B4-BE49-F238E27FC236}">
                <a16:creationId xmlns:a16="http://schemas.microsoft.com/office/drawing/2014/main" id="{ED3B4CDD-E1A1-D34D-9DF2-C00100C6A3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54"/>
          <a:stretch/>
        </p:blipFill>
        <p:spPr bwMode="auto">
          <a:xfrm>
            <a:off x="4387831" y="3025329"/>
            <a:ext cx="2050572" cy="273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espicable Me 3 - Fluffy Unicorn | official trailer &amp; clip (2017)  moviemaniacs - YouTube">
            <a:extLst>
              <a:ext uri="{FF2B5EF4-FFF2-40B4-BE49-F238E27FC236}">
                <a16:creationId xmlns:a16="http://schemas.microsoft.com/office/drawing/2014/main" id="{D90AE6C6-6E0F-7E45-85EF-8D3377F08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520" y="4979161"/>
            <a:ext cx="2487805" cy="139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634436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9586E0A-2E40-C845-B81E-96D57609BBC4}"/>
              </a:ext>
            </a:extLst>
          </p:cNvPr>
          <p:cNvSpPr txBox="1">
            <a:spLocks/>
          </p:cNvSpPr>
          <p:nvPr/>
        </p:nvSpPr>
        <p:spPr>
          <a:xfrm>
            <a:off x="4323493" y="563434"/>
            <a:ext cx="7205348" cy="98412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sz="3800"/>
              <a:t>serious.</a:t>
            </a:r>
          </a:p>
        </p:txBody>
      </p:sp>
      <p:pic>
        <p:nvPicPr>
          <p:cNvPr id="5" name="Picture 2" descr="Review: Despicable Me 3">
            <a:extLst>
              <a:ext uri="{FF2B5EF4-FFF2-40B4-BE49-F238E27FC236}">
                <a16:creationId xmlns:a16="http://schemas.microsoft.com/office/drawing/2014/main" id="{66EB6C51-10B1-0947-ADBB-D5B02D036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365" y="1535006"/>
            <a:ext cx="4057390" cy="270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espicable Me Costumes | Gru, Agnes &amp; More Characters DIY">
            <a:extLst>
              <a:ext uri="{FF2B5EF4-FFF2-40B4-BE49-F238E27FC236}">
                <a16:creationId xmlns:a16="http://schemas.microsoft.com/office/drawing/2014/main" id="{CDFE973F-9FCC-2542-8453-E4914AD01A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t="6866" r="12707" b="2759"/>
          <a:stretch/>
        </p:blipFill>
        <p:spPr bwMode="auto">
          <a:xfrm>
            <a:off x="9108358" y="3430072"/>
            <a:ext cx="2420483" cy="23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Despicable Me 3 Girls">
            <a:extLst>
              <a:ext uri="{FF2B5EF4-FFF2-40B4-BE49-F238E27FC236}">
                <a16:creationId xmlns:a16="http://schemas.microsoft.com/office/drawing/2014/main" id="{ED3B4CDD-E1A1-D34D-9DF2-C00100C6A3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54"/>
          <a:stretch/>
        </p:blipFill>
        <p:spPr bwMode="auto">
          <a:xfrm>
            <a:off x="4387831" y="3025329"/>
            <a:ext cx="2050572" cy="273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espicable Me 3 - Fluffy Unicorn | official trailer &amp; clip (2017)  moviemaniacs - YouTube">
            <a:extLst>
              <a:ext uri="{FF2B5EF4-FFF2-40B4-BE49-F238E27FC236}">
                <a16:creationId xmlns:a16="http://schemas.microsoft.com/office/drawing/2014/main" id="{D90AE6C6-6E0F-7E45-85EF-8D3377F08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520" y="4979161"/>
            <a:ext cx="2487805" cy="139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9165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A29B12-C1BD-3C49-8913-0CBA0CE22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0906" y="857249"/>
            <a:ext cx="5537203" cy="553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200796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9586E0A-2E40-C845-B81E-96D57609BBC4}"/>
              </a:ext>
            </a:extLst>
          </p:cNvPr>
          <p:cNvSpPr txBox="1">
            <a:spLocks/>
          </p:cNvSpPr>
          <p:nvPr/>
        </p:nvSpPr>
        <p:spPr>
          <a:xfrm>
            <a:off x="4323493" y="563434"/>
            <a:ext cx="7205348" cy="98412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sz="3800"/>
              <a:t>serious.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8DEDD6-621A-6641-B584-757A5F4EE8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0592" y="1643031"/>
            <a:ext cx="3518249" cy="455302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5390BB-01D8-9F45-A588-36D1244AA5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3493" y="1643031"/>
            <a:ext cx="3495607" cy="455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125871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2F60E9A-3E77-DE40-BEF7-1379B7167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3493" y="2792298"/>
            <a:ext cx="7205348" cy="984128"/>
          </a:xfrm>
        </p:spPr>
        <p:txBody>
          <a:bodyPr anchor="ctr">
            <a:noAutofit/>
          </a:bodyPr>
          <a:lstStyle/>
          <a:p>
            <a:r>
              <a:rPr lang="en-US"/>
              <a:t>Leetle Question</a:t>
            </a:r>
          </a:p>
        </p:txBody>
      </p:sp>
    </p:spTree>
    <p:extLst>
      <p:ext uri="{BB962C8B-B14F-4D97-AF65-F5344CB8AC3E}">
        <p14:creationId xmlns:p14="http://schemas.microsoft.com/office/powerpoint/2010/main" val="2805734943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4CEF78E-9C04-B54F-8DFF-C7E1B0860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0592" y="1643031"/>
            <a:ext cx="3518249" cy="455302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2F60E9A-3E77-DE40-BEF7-1379B7167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3493" y="563440"/>
            <a:ext cx="7205348" cy="984128"/>
          </a:xfrm>
        </p:spPr>
        <p:txBody>
          <a:bodyPr anchor="ctr">
            <a:noAutofit/>
          </a:bodyPr>
          <a:lstStyle/>
          <a:p>
            <a:r>
              <a:rPr lang="en-US" sz="4000"/>
              <a:t>What was it for, anyway?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D934DF-13EF-6B4B-97E6-BF2BA0BD82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3493" y="1643031"/>
            <a:ext cx="3495607" cy="455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439881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013B4-177A-FF4B-A648-C31186FD60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7177" y="812795"/>
            <a:ext cx="7761168" cy="887413"/>
          </a:xfrm>
        </p:spPr>
        <p:txBody>
          <a:bodyPr>
            <a:normAutofit/>
          </a:bodyPr>
          <a:lstStyle/>
          <a:p>
            <a:r>
              <a:rPr lang="en-US" sz="4000"/>
              <a:t>Sure, it was for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DFA55-73B0-1847-B264-C176FFF93E8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21116555">
            <a:off x="4190207" y="3636280"/>
            <a:ext cx="1892847" cy="18928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700393-62C6-2543-95A9-26707826267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67177" y="3530253"/>
            <a:ext cx="2027847" cy="20278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1BF498F-D965-D847-AE9A-D5DB2B8FE6C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21116555">
            <a:off x="9894348" y="3650569"/>
            <a:ext cx="1892847" cy="18928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D1091B-964A-0748-9D56-957FA231DEA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21116555">
            <a:off x="7045940" y="3627812"/>
            <a:ext cx="1892847" cy="18928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9BFFE4C-9244-C84A-9724-9A26BDDE387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97961" y="3527256"/>
            <a:ext cx="2027847" cy="202784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455DF87-2BD5-0549-BCCB-0FF9827CB1A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32569" y="3529763"/>
            <a:ext cx="2027847" cy="2027847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DC38745-B4C3-9147-83A9-9E55539CBC8C}"/>
              </a:ext>
            </a:extLst>
          </p:cNvPr>
          <p:cNvCxnSpPr>
            <a:cxnSpLocks/>
          </p:cNvCxnSpPr>
          <p:nvPr/>
        </p:nvCxnSpPr>
        <p:spPr>
          <a:xfrm>
            <a:off x="6095024" y="4503874"/>
            <a:ext cx="1015281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7B4C21A-45D0-F644-85F4-7B59B0DD28BA}"/>
              </a:ext>
            </a:extLst>
          </p:cNvPr>
          <p:cNvCxnSpPr>
            <a:cxnSpLocks/>
          </p:cNvCxnSpPr>
          <p:nvPr/>
        </p:nvCxnSpPr>
        <p:spPr>
          <a:xfrm>
            <a:off x="8960416" y="4503874"/>
            <a:ext cx="1015281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5AD06EF5-9762-1644-8FFE-566DB0E078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6044" y="1874170"/>
            <a:ext cx="1712744" cy="171274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686B2C0-E9E8-844A-8590-7389670A3D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2568" y="1720302"/>
            <a:ext cx="1852324" cy="185232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D0C4991-6367-5449-A106-9A03F1BC2F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0132" y="1800224"/>
            <a:ext cx="1712744" cy="171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820434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013B4-177A-FF4B-A648-C31186FD60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7177" y="812795"/>
            <a:ext cx="7761168" cy="887413"/>
          </a:xfrm>
        </p:spPr>
        <p:txBody>
          <a:bodyPr>
            <a:normAutofit/>
          </a:bodyPr>
          <a:lstStyle/>
          <a:p>
            <a:r>
              <a:rPr lang="en-US" sz="4000"/>
              <a:t>learning to sound Russian –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DFA55-73B0-1847-B264-C176FFF93E8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21116555">
            <a:off x="4190207" y="3636280"/>
            <a:ext cx="1892847" cy="18928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700393-62C6-2543-95A9-26707826267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67177" y="3530253"/>
            <a:ext cx="2027847" cy="20278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1BF498F-D965-D847-AE9A-D5DB2B8FE6C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21116555">
            <a:off x="9894348" y="3650569"/>
            <a:ext cx="1892847" cy="18928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D1091B-964A-0748-9D56-957FA231DEA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21116555">
            <a:off x="7045940" y="3627812"/>
            <a:ext cx="1892847" cy="18928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9BFFE4C-9244-C84A-9724-9A26BDDE387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97961" y="3527256"/>
            <a:ext cx="2027847" cy="202784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455DF87-2BD5-0549-BCCB-0FF9827CB1A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32569" y="3529763"/>
            <a:ext cx="2027847" cy="2027847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DC38745-B4C3-9147-83A9-9E55539CBC8C}"/>
              </a:ext>
            </a:extLst>
          </p:cNvPr>
          <p:cNvCxnSpPr>
            <a:cxnSpLocks/>
          </p:cNvCxnSpPr>
          <p:nvPr/>
        </p:nvCxnSpPr>
        <p:spPr>
          <a:xfrm>
            <a:off x="6095024" y="4503874"/>
            <a:ext cx="1015281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7B4C21A-45D0-F644-85F4-7B59B0DD28BA}"/>
              </a:ext>
            </a:extLst>
          </p:cNvPr>
          <p:cNvCxnSpPr>
            <a:cxnSpLocks/>
          </p:cNvCxnSpPr>
          <p:nvPr/>
        </p:nvCxnSpPr>
        <p:spPr>
          <a:xfrm>
            <a:off x="8960416" y="4503874"/>
            <a:ext cx="1015281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5AD06EF5-9762-1644-8FFE-566DB0E078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6044" y="1874170"/>
            <a:ext cx="1712744" cy="171274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686B2C0-E9E8-844A-8590-7389670A3D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2568" y="1720302"/>
            <a:ext cx="1852324" cy="185232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D0C4991-6367-5449-A106-9A03F1BC2F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0132" y="1800224"/>
            <a:ext cx="1712744" cy="171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02780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013B4-177A-FF4B-A648-C31186FD60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7177" y="812795"/>
            <a:ext cx="7761168" cy="887413"/>
          </a:xfrm>
        </p:spPr>
        <p:txBody>
          <a:bodyPr>
            <a:normAutofit/>
          </a:bodyPr>
          <a:lstStyle/>
          <a:p>
            <a:r>
              <a:rPr lang="en-US" sz="4000"/>
              <a:t>even though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DFA55-73B0-1847-B264-C176FFF93E8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21116555">
            <a:off x="4190207" y="3636280"/>
            <a:ext cx="1892847" cy="18928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700393-62C6-2543-95A9-26707826267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67177" y="3530253"/>
            <a:ext cx="2027847" cy="20278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1BF498F-D965-D847-AE9A-D5DB2B8FE6C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21116555">
            <a:off x="9894348" y="3650569"/>
            <a:ext cx="1892847" cy="18928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D1091B-964A-0748-9D56-957FA231DEA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21116555">
            <a:off x="7045940" y="3627812"/>
            <a:ext cx="1892847" cy="18928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9BFFE4C-9244-C84A-9724-9A26BDDE387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97961" y="3527256"/>
            <a:ext cx="2027847" cy="202784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455DF87-2BD5-0549-BCCB-0FF9827CB1A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32569" y="3529763"/>
            <a:ext cx="2027847" cy="2027847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DC38745-B4C3-9147-83A9-9E55539CBC8C}"/>
              </a:ext>
            </a:extLst>
          </p:cNvPr>
          <p:cNvCxnSpPr>
            <a:cxnSpLocks/>
          </p:cNvCxnSpPr>
          <p:nvPr/>
        </p:nvCxnSpPr>
        <p:spPr>
          <a:xfrm>
            <a:off x="6095024" y="4503874"/>
            <a:ext cx="1015281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7B4C21A-45D0-F644-85F4-7B59B0DD28BA}"/>
              </a:ext>
            </a:extLst>
          </p:cNvPr>
          <p:cNvCxnSpPr>
            <a:cxnSpLocks/>
          </p:cNvCxnSpPr>
          <p:nvPr/>
        </p:nvCxnSpPr>
        <p:spPr>
          <a:xfrm>
            <a:off x="8960416" y="4503874"/>
            <a:ext cx="1015281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5AD06EF5-9762-1644-8FFE-566DB0E078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6044" y="1874170"/>
            <a:ext cx="1712744" cy="171274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686B2C0-E9E8-844A-8590-7389670A3D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2568" y="1720302"/>
            <a:ext cx="1852324" cy="185232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D0C4991-6367-5449-A106-9A03F1BC2F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0132" y="1800224"/>
            <a:ext cx="1712744" cy="171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64268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013B4-177A-FF4B-A648-C31186FD60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7177" y="812795"/>
            <a:ext cx="7761168" cy="887413"/>
          </a:xfrm>
        </p:spPr>
        <p:txBody>
          <a:bodyPr>
            <a:normAutofit/>
          </a:bodyPr>
          <a:lstStyle/>
          <a:p>
            <a:r>
              <a:rPr lang="en-US" sz="4000"/>
              <a:t>now we know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DFA55-73B0-1847-B264-C176FFF93E8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21116555">
            <a:off x="4190207" y="3636280"/>
            <a:ext cx="1892847" cy="18928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700393-62C6-2543-95A9-26707826267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67177" y="3530253"/>
            <a:ext cx="2027847" cy="20278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1BF498F-D965-D847-AE9A-D5DB2B8FE6C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21116555">
            <a:off x="9894348" y="3650569"/>
            <a:ext cx="1892847" cy="18928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D1091B-964A-0748-9D56-957FA231DEA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21116555">
            <a:off x="7045940" y="3627812"/>
            <a:ext cx="1892847" cy="18928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9BFFE4C-9244-C84A-9724-9A26BDDE387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97961" y="3527256"/>
            <a:ext cx="2027847" cy="202784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455DF87-2BD5-0549-BCCB-0FF9827CB1A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32569" y="3529763"/>
            <a:ext cx="2027847" cy="2027847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DC38745-B4C3-9147-83A9-9E55539CBC8C}"/>
              </a:ext>
            </a:extLst>
          </p:cNvPr>
          <p:cNvCxnSpPr>
            <a:cxnSpLocks/>
          </p:cNvCxnSpPr>
          <p:nvPr/>
        </p:nvCxnSpPr>
        <p:spPr>
          <a:xfrm>
            <a:off x="6095024" y="4503874"/>
            <a:ext cx="1015281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7B4C21A-45D0-F644-85F4-7B59B0DD28BA}"/>
              </a:ext>
            </a:extLst>
          </p:cNvPr>
          <p:cNvCxnSpPr>
            <a:cxnSpLocks/>
          </p:cNvCxnSpPr>
          <p:nvPr/>
        </p:nvCxnSpPr>
        <p:spPr>
          <a:xfrm>
            <a:off x="8960416" y="4503874"/>
            <a:ext cx="1015281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5AD06EF5-9762-1644-8FFE-566DB0E078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6044" y="1874170"/>
            <a:ext cx="1712744" cy="171274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686B2C0-E9E8-844A-8590-7389670A3D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2568" y="1720302"/>
            <a:ext cx="1852324" cy="185232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D0C4991-6367-5449-A106-9A03F1BC2F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0132" y="1800224"/>
            <a:ext cx="1712744" cy="171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021110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013B4-177A-FF4B-A648-C31186FD60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7177" y="812795"/>
            <a:ext cx="7761168" cy="887413"/>
          </a:xfrm>
        </p:spPr>
        <p:txBody>
          <a:bodyPr>
            <a:normAutofit/>
          </a:bodyPr>
          <a:lstStyle/>
          <a:p>
            <a:r>
              <a:rPr lang="en-US" sz="4000"/>
              <a:t>to love ourselves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DFA55-73B0-1847-B264-C176FFF93E8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21116555">
            <a:off x="4190207" y="3636280"/>
            <a:ext cx="1892847" cy="18928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700393-62C6-2543-95A9-26707826267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67177" y="3530253"/>
            <a:ext cx="2027847" cy="20278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1BF498F-D965-D847-AE9A-D5DB2B8FE6C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21116555">
            <a:off x="9894348" y="3650569"/>
            <a:ext cx="1892847" cy="18928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D1091B-964A-0748-9D56-957FA231DEA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21116555">
            <a:off x="7045940" y="3627812"/>
            <a:ext cx="1892847" cy="18928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9BFFE4C-9244-C84A-9724-9A26BDDE387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97961" y="3527256"/>
            <a:ext cx="2027847" cy="202784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455DF87-2BD5-0549-BCCB-0FF9827CB1A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32569" y="3529763"/>
            <a:ext cx="2027847" cy="2027847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DC38745-B4C3-9147-83A9-9E55539CBC8C}"/>
              </a:ext>
            </a:extLst>
          </p:cNvPr>
          <p:cNvCxnSpPr>
            <a:cxnSpLocks/>
          </p:cNvCxnSpPr>
          <p:nvPr/>
        </p:nvCxnSpPr>
        <p:spPr>
          <a:xfrm>
            <a:off x="6095024" y="4503874"/>
            <a:ext cx="1015281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7B4C21A-45D0-F644-85F4-7B59B0DD28BA}"/>
              </a:ext>
            </a:extLst>
          </p:cNvPr>
          <p:cNvCxnSpPr>
            <a:cxnSpLocks/>
          </p:cNvCxnSpPr>
          <p:nvPr/>
        </p:nvCxnSpPr>
        <p:spPr>
          <a:xfrm>
            <a:off x="8960416" y="4503874"/>
            <a:ext cx="1015281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5AD06EF5-9762-1644-8FFE-566DB0E078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6044" y="1874170"/>
            <a:ext cx="1712744" cy="171274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686B2C0-E9E8-844A-8590-7389670A3D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2568" y="1720302"/>
            <a:ext cx="1852324" cy="185232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D0C4991-6367-5449-A106-9A03F1BC2F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0132" y="1800224"/>
            <a:ext cx="1712744" cy="171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955085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013B4-177A-FF4B-A648-C31186FD60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7177" y="812795"/>
            <a:ext cx="7761168" cy="887413"/>
          </a:xfrm>
        </p:spPr>
        <p:txBody>
          <a:bodyPr>
            <a:normAutofit/>
          </a:bodyPr>
          <a:lstStyle/>
          <a:p>
            <a:r>
              <a:rPr lang="en-US" sz="4000"/>
              <a:t>and cherish our efforts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DFA55-73B0-1847-B264-C176FFF93E8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21116555">
            <a:off x="4190207" y="3636280"/>
            <a:ext cx="1892847" cy="18928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700393-62C6-2543-95A9-26707826267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67177" y="3530253"/>
            <a:ext cx="2027847" cy="20278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1BF498F-D965-D847-AE9A-D5DB2B8FE6C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21116555">
            <a:off x="9894348" y="3650569"/>
            <a:ext cx="1892847" cy="18928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D1091B-964A-0748-9D56-957FA231DEA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21116555">
            <a:off x="7045940" y="3627812"/>
            <a:ext cx="1892847" cy="18928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9BFFE4C-9244-C84A-9724-9A26BDDE387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97961" y="3527256"/>
            <a:ext cx="2027847" cy="202784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455DF87-2BD5-0549-BCCB-0FF9827CB1A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32569" y="3529763"/>
            <a:ext cx="2027847" cy="2027847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DC38745-B4C3-9147-83A9-9E55539CBC8C}"/>
              </a:ext>
            </a:extLst>
          </p:cNvPr>
          <p:cNvCxnSpPr>
            <a:cxnSpLocks/>
          </p:cNvCxnSpPr>
          <p:nvPr/>
        </p:nvCxnSpPr>
        <p:spPr>
          <a:xfrm>
            <a:off x="6095024" y="4503874"/>
            <a:ext cx="1015281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7B4C21A-45D0-F644-85F4-7B59B0DD28BA}"/>
              </a:ext>
            </a:extLst>
          </p:cNvPr>
          <p:cNvCxnSpPr>
            <a:cxnSpLocks/>
          </p:cNvCxnSpPr>
          <p:nvPr/>
        </p:nvCxnSpPr>
        <p:spPr>
          <a:xfrm>
            <a:off x="8960416" y="4503874"/>
            <a:ext cx="1015281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5AD06EF5-9762-1644-8FFE-566DB0E078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6044" y="1874170"/>
            <a:ext cx="1712744" cy="171274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686B2C0-E9E8-844A-8590-7389670A3D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2568" y="1720302"/>
            <a:ext cx="1852324" cy="185232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D0C4991-6367-5449-A106-9A03F1BC2F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0132" y="1800224"/>
            <a:ext cx="1712744" cy="171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003943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013B4-177A-FF4B-A648-C31186FD60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7177" y="812795"/>
            <a:ext cx="7761168" cy="887413"/>
          </a:xfrm>
        </p:spPr>
        <p:txBody>
          <a:bodyPr>
            <a:normAutofit/>
          </a:bodyPr>
          <a:lstStyle/>
          <a:p>
            <a:r>
              <a:rPr lang="en-US" sz="4000"/>
              <a:t>all along the way!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DFA55-73B0-1847-B264-C176FFF93E8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21116555">
            <a:off x="4190207" y="3636280"/>
            <a:ext cx="1892847" cy="18928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700393-62C6-2543-95A9-26707826267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67177" y="3530253"/>
            <a:ext cx="2027847" cy="20278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1BF498F-D965-D847-AE9A-D5DB2B8FE6C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21116555">
            <a:off x="9894348" y="3650569"/>
            <a:ext cx="1892847" cy="18928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D1091B-964A-0748-9D56-957FA231DEA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21116555">
            <a:off x="7045940" y="3627812"/>
            <a:ext cx="1892847" cy="18928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9BFFE4C-9244-C84A-9724-9A26BDDE387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97961" y="3527256"/>
            <a:ext cx="2027847" cy="202784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455DF87-2BD5-0549-BCCB-0FF9827CB1A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32569" y="3529763"/>
            <a:ext cx="2027847" cy="2027847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DC38745-B4C3-9147-83A9-9E55539CBC8C}"/>
              </a:ext>
            </a:extLst>
          </p:cNvPr>
          <p:cNvCxnSpPr>
            <a:cxnSpLocks/>
          </p:cNvCxnSpPr>
          <p:nvPr/>
        </p:nvCxnSpPr>
        <p:spPr>
          <a:xfrm>
            <a:off x="6095024" y="4503874"/>
            <a:ext cx="1015281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7B4C21A-45D0-F644-85F4-7B59B0DD28BA}"/>
              </a:ext>
            </a:extLst>
          </p:cNvPr>
          <p:cNvCxnSpPr>
            <a:cxnSpLocks/>
          </p:cNvCxnSpPr>
          <p:nvPr/>
        </p:nvCxnSpPr>
        <p:spPr>
          <a:xfrm>
            <a:off x="8960416" y="4503874"/>
            <a:ext cx="1015281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5AD06EF5-9762-1644-8FFE-566DB0E078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6044" y="1874170"/>
            <a:ext cx="1712744" cy="171274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686B2C0-E9E8-844A-8590-7389670A3D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2568" y="1720302"/>
            <a:ext cx="1852324" cy="185232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D0C4991-6367-5449-A106-9A03F1BC2F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0132" y="1800224"/>
            <a:ext cx="1712744" cy="171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1645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5EA693-C59F-BF44-BBAD-0CD49BE8E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9168" y="255223"/>
            <a:ext cx="6506677" cy="650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155176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013B4-177A-FF4B-A648-C31186FD60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7177" y="812795"/>
            <a:ext cx="7761168" cy="887413"/>
          </a:xfrm>
        </p:spPr>
        <p:txBody>
          <a:bodyPr>
            <a:normAutofit/>
          </a:bodyPr>
          <a:lstStyle/>
          <a:p>
            <a:r>
              <a:rPr lang="en-US" sz="4000"/>
              <a:t>We were the same brain the whole time.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DFA55-73B0-1847-B264-C176FFF93E8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21116555">
            <a:off x="4190207" y="3636280"/>
            <a:ext cx="1892847" cy="18928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700393-62C6-2543-95A9-26707826267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67177" y="3530253"/>
            <a:ext cx="2027847" cy="20278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1BF498F-D965-D847-AE9A-D5DB2B8FE6C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21116555">
            <a:off x="9894348" y="3650569"/>
            <a:ext cx="1892847" cy="18928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D1091B-964A-0748-9D56-957FA231DEA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21116555">
            <a:off x="7045940" y="3627812"/>
            <a:ext cx="1892847" cy="18928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9BFFE4C-9244-C84A-9724-9A26BDDE387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97961" y="3527256"/>
            <a:ext cx="2027847" cy="202784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455DF87-2BD5-0549-BCCB-0FF9827CB1A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32569" y="3529763"/>
            <a:ext cx="2027847" cy="2027847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DC38745-B4C3-9147-83A9-9E55539CBC8C}"/>
              </a:ext>
            </a:extLst>
          </p:cNvPr>
          <p:cNvCxnSpPr>
            <a:cxnSpLocks/>
          </p:cNvCxnSpPr>
          <p:nvPr/>
        </p:nvCxnSpPr>
        <p:spPr>
          <a:xfrm>
            <a:off x="6095024" y="4503874"/>
            <a:ext cx="1015281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7B4C21A-45D0-F644-85F4-7B59B0DD28BA}"/>
              </a:ext>
            </a:extLst>
          </p:cNvPr>
          <p:cNvCxnSpPr>
            <a:cxnSpLocks/>
          </p:cNvCxnSpPr>
          <p:nvPr/>
        </p:nvCxnSpPr>
        <p:spPr>
          <a:xfrm>
            <a:off x="8960416" y="4503874"/>
            <a:ext cx="1015281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5AD06EF5-9762-1644-8FFE-566DB0E078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6044" y="1874170"/>
            <a:ext cx="1712744" cy="171274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686B2C0-E9E8-844A-8590-7389670A3D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2568" y="1720302"/>
            <a:ext cx="1852324" cy="185232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D0C4991-6367-5449-A106-9A03F1BC2F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0132" y="1800224"/>
            <a:ext cx="1712744" cy="171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180056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013B4-177A-FF4B-A648-C31186FD60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7177" y="812795"/>
            <a:ext cx="7761168" cy="887413"/>
          </a:xfrm>
        </p:spPr>
        <p:txBody>
          <a:bodyPr>
            <a:normAutofit/>
          </a:bodyPr>
          <a:lstStyle/>
          <a:p>
            <a:r>
              <a:rPr lang="en-US" sz="4000"/>
              <a:t>We were the same brain the whole time.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DFA55-73B0-1847-B264-C176FFF93E8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21116555">
            <a:off x="4190207" y="3636280"/>
            <a:ext cx="1892847" cy="18928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700393-62C6-2543-95A9-26707826267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67177" y="3530253"/>
            <a:ext cx="2027847" cy="20278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1BF498F-D965-D847-AE9A-D5DB2B8FE6C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21116555">
            <a:off x="9894348" y="3650569"/>
            <a:ext cx="1892847" cy="18928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D1091B-964A-0748-9D56-957FA231DEA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21116555">
            <a:off x="7045940" y="3627812"/>
            <a:ext cx="1892847" cy="18928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9BFFE4C-9244-C84A-9724-9A26BDDE387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97961" y="3527256"/>
            <a:ext cx="2027847" cy="202784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455DF87-2BD5-0549-BCCB-0FF9827CB1A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32569" y="3529763"/>
            <a:ext cx="2027847" cy="2027847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DC38745-B4C3-9147-83A9-9E55539CBC8C}"/>
              </a:ext>
            </a:extLst>
          </p:cNvPr>
          <p:cNvCxnSpPr>
            <a:cxnSpLocks/>
          </p:cNvCxnSpPr>
          <p:nvPr/>
        </p:nvCxnSpPr>
        <p:spPr>
          <a:xfrm>
            <a:off x="6095024" y="4503874"/>
            <a:ext cx="1015281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7B4C21A-45D0-F644-85F4-7B59B0DD28BA}"/>
              </a:ext>
            </a:extLst>
          </p:cNvPr>
          <p:cNvCxnSpPr>
            <a:cxnSpLocks/>
          </p:cNvCxnSpPr>
          <p:nvPr/>
        </p:nvCxnSpPr>
        <p:spPr>
          <a:xfrm>
            <a:off x="8960416" y="4503874"/>
            <a:ext cx="1015281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5AD06EF5-9762-1644-8FFE-566DB0E078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6044" y="1874170"/>
            <a:ext cx="1712744" cy="171274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686B2C0-E9E8-844A-8590-7389670A3D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2568" y="1720302"/>
            <a:ext cx="1852324" cy="185232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D0C4991-6367-5449-A106-9A03F1BC2F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0132" y="1800224"/>
            <a:ext cx="1712744" cy="17127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E96A68A-0E3E-4642-8D41-CE343E4EF9E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61076" y="3527256"/>
            <a:ext cx="2027847" cy="202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38232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013B4-177A-FF4B-A648-C31186FD60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7177" y="812795"/>
            <a:ext cx="7761168" cy="887413"/>
          </a:xfrm>
        </p:spPr>
        <p:txBody>
          <a:bodyPr>
            <a:normAutofit/>
          </a:bodyPr>
          <a:lstStyle/>
          <a:p>
            <a:r>
              <a:rPr lang="en-US" sz="4000"/>
              <a:t>We were the same brain the whole time.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DFA55-73B0-1847-B264-C176FFF93E8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21116555">
            <a:off x="4190207" y="3636280"/>
            <a:ext cx="1892847" cy="18928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700393-62C6-2543-95A9-26707826267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67177" y="3530253"/>
            <a:ext cx="2027847" cy="20278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1BF498F-D965-D847-AE9A-D5DB2B8FE6C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21116555">
            <a:off x="9894348" y="3650569"/>
            <a:ext cx="1892847" cy="18928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D1091B-964A-0748-9D56-957FA231DEA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21116555">
            <a:off x="7045940" y="3627812"/>
            <a:ext cx="1892847" cy="18928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9BFFE4C-9244-C84A-9724-9A26BDDE387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97961" y="3527256"/>
            <a:ext cx="2027847" cy="202784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455DF87-2BD5-0549-BCCB-0FF9827CB1A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32569" y="3529763"/>
            <a:ext cx="2027847" cy="2027847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DC38745-B4C3-9147-83A9-9E55539CBC8C}"/>
              </a:ext>
            </a:extLst>
          </p:cNvPr>
          <p:cNvCxnSpPr>
            <a:cxnSpLocks/>
          </p:cNvCxnSpPr>
          <p:nvPr/>
        </p:nvCxnSpPr>
        <p:spPr>
          <a:xfrm>
            <a:off x="6095024" y="4503874"/>
            <a:ext cx="1015281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7B4C21A-45D0-F644-85F4-7B59B0DD28BA}"/>
              </a:ext>
            </a:extLst>
          </p:cNvPr>
          <p:cNvCxnSpPr>
            <a:cxnSpLocks/>
          </p:cNvCxnSpPr>
          <p:nvPr/>
        </p:nvCxnSpPr>
        <p:spPr>
          <a:xfrm>
            <a:off x="8960416" y="4503874"/>
            <a:ext cx="1015281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5AD06EF5-9762-1644-8FFE-566DB0E078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6044" y="1874170"/>
            <a:ext cx="1712744" cy="171274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686B2C0-E9E8-844A-8590-7389670A3D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2568" y="1720302"/>
            <a:ext cx="1852324" cy="185232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D0C4991-6367-5449-A106-9A03F1BC2F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0132" y="1800224"/>
            <a:ext cx="1712744" cy="171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206206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013B4-177A-FF4B-A648-C31186FD60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7177" y="812795"/>
            <a:ext cx="7761168" cy="887413"/>
          </a:xfrm>
        </p:spPr>
        <p:txBody>
          <a:bodyPr>
            <a:normAutofit/>
          </a:bodyPr>
          <a:lstStyle/>
          <a:p>
            <a:r>
              <a:rPr lang="en-US" sz="4000"/>
              <a:t>We were the same brain the whole time.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DFA55-73B0-1847-B264-C176FFF93E8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21116555">
            <a:off x="4190207" y="3636280"/>
            <a:ext cx="1892847" cy="18928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700393-62C6-2543-95A9-26707826267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67177" y="3530253"/>
            <a:ext cx="2027847" cy="20278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1BF498F-D965-D847-AE9A-D5DB2B8FE6C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21116555">
            <a:off x="9894348" y="3650569"/>
            <a:ext cx="1892847" cy="18928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D1091B-964A-0748-9D56-957FA231DEA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21116555">
            <a:off x="7045940" y="3627812"/>
            <a:ext cx="1892847" cy="18928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9BFFE4C-9244-C84A-9724-9A26BDDE387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97961" y="3527256"/>
            <a:ext cx="2027847" cy="202784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455DF87-2BD5-0549-BCCB-0FF9827CB1A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32569" y="3529763"/>
            <a:ext cx="2027847" cy="2027847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DC38745-B4C3-9147-83A9-9E55539CBC8C}"/>
              </a:ext>
            </a:extLst>
          </p:cNvPr>
          <p:cNvCxnSpPr>
            <a:cxnSpLocks/>
          </p:cNvCxnSpPr>
          <p:nvPr/>
        </p:nvCxnSpPr>
        <p:spPr>
          <a:xfrm>
            <a:off x="6095024" y="4503874"/>
            <a:ext cx="1015281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7B4C21A-45D0-F644-85F4-7B59B0DD28BA}"/>
              </a:ext>
            </a:extLst>
          </p:cNvPr>
          <p:cNvCxnSpPr>
            <a:cxnSpLocks/>
          </p:cNvCxnSpPr>
          <p:nvPr/>
        </p:nvCxnSpPr>
        <p:spPr>
          <a:xfrm>
            <a:off x="8960416" y="4503874"/>
            <a:ext cx="1015281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5AD06EF5-9762-1644-8FFE-566DB0E078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6044" y="1874170"/>
            <a:ext cx="1712744" cy="171274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686B2C0-E9E8-844A-8590-7389670A3D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2568" y="1720302"/>
            <a:ext cx="1852324" cy="185232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D0C4991-6367-5449-A106-9A03F1BC2F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0132" y="1800224"/>
            <a:ext cx="1712744" cy="17127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CB460C1-14E0-1847-A67F-77B4C19C89E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31211" y="3527256"/>
            <a:ext cx="2027847" cy="202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60759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013B4-177A-FF4B-A648-C31186FD60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7177" y="812795"/>
            <a:ext cx="7761168" cy="887413"/>
          </a:xfrm>
        </p:spPr>
        <p:txBody>
          <a:bodyPr>
            <a:normAutofit/>
          </a:bodyPr>
          <a:lstStyle/>
          <a:p>
            <a:r>
              <a:rPr lang="en-US" sz="4000"/>
              <a:t>We were the same brain the whole time.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DFA55-73B0-1847-B264-C176FFF93E8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21116555">
            <a:off x="4190207" y="3636280"/>
            <a:ext cx="1892847" cy="18928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1BF498F-D965-D847-AE9A-D5DB2B8FE6C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21116555">
            <a:off x="9894348" y="3650569"/>
            <a:ext cx="1892847" cy="18928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D1091B-964A-0748-9D56-957FA231DEA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21116555">
            <a:off x="7045940" y="3627812"/>
            <a:ext cx="1892847" cy="189284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455DF87-2BD5-0549-BCCB-0FF9827CB1A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32569" y="3529763"/>
            <a:ext cx="2027847" cy="2027847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DC38745-B4C3-9147-83A9-9E55539CBC8C}"/>
              </a:ext>
            </a:extLst>
          </p:cNvPr>
          <p:cNvCxnSpPr>
            <a:cxnSpLocks/>
          </p:cNvCxnSpPr>
          <p:nvPr/>
        </p:nvCxnSpPr>
        <p:spPr>
          <a:xfrm>
            <a:off x="6095024" y="4503874"/>
            <a:ext cx="1015281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7B4C21A-45D0-F644-85F4-7B59B0DD28BA}"/>
              </a:ext>
            </a:extLst>
          </p:cNvPr>
          <p:cNvCxnSpPr>
            <a:cxnSpLocks/>
          </p:cNvCxnSpPr>
          <p:nvPr/>
        </p:nvCxnSpPr>
        <p:spPr>
          <a:xfrm>
            <a:off x="8960416" y="4503874"/>
            <a:ext cx="1015281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5AD06EF5-9762-1644-8FFE-566DB0E078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6044" y="1874170"/>
            <a:ext cx="1712744" cy="171274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686B2C0-E9E8-844A-8590-7389670A3D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2568" y="1720302"/>
            <a:ext cx="1852324" cy="185232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D0C4991-6367-5449-A106-9A03F1BC2F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0132" y="1800224"/>
            <a:ext cx="1712744" cy="17127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2F57A3B-08BC-CA4E-BDC4-FF7AA75F2E1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97961" y="3527256"/>
            <a:ext cx="2027847" cy="20278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5A15B3-C22E-CE4B-B4C8-1384CDF5083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67177" y="3530253"/>
            <a:ext cx="2027847" cy="202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361224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013B4-177A-FF4B-A648-C31186FD60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7177" y="812795"/>
            <a:ext cx="7761168" cy="887413"/>
          </a:xfrm>
        </p:spPr>
        <p:txBody>
          <a:bodyPr>
            <a:normAutofit/>
          </a:bodyPr>
          <a:lstStyle/>
          <a:p>
            <a:r>
              <a:rPr lang="en-US" sz="4000"/>
              <a:t>We were the same brain the whole time.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DFA55-73B0-1847-B264-C176FFF93E8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21116555">
            <a:off x="4190207" y="3636280"/>
            <a:ext cx="1892847" cy="18928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700393-62C6-2543-95A9-26707826267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67177" y="3530253"/>
            <a:ext cx="2027847" cy="20278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1BF498F-D965-D847-AE9A-D5DB2B8FE6C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21116555">
            <a:off x="9894348" y="3650569"/>
            <a:ext cx="1892847" cy="18928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D1091B-964A-0748-9D56-957FA231DEA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21116555">
            <a:off x="7045940" y="3627812"/>
            <a:ext cx="1892847" cy="18928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9BFFE4C-9244-C84A-9724-9A26BDDE387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97961" y="3527256"/>
            <a:ext cx="2027847" cy="202784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455DF87-2BD5-0549-BCCB-0FF9827CB1A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32569" y="3529763"/>
            <a:ext cx="2027847" cy="2027847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DC38745-B4C3-9147-83A9-9E55539CBC8C}"/>
              </a:ext>
            </a:extLst>
          </p:cNvPr>
          <p:cNvCxnSpPr>
            <a:cxnSpLocks/>
          </p:cNvCxnSpPr>
          <p:nvPr/>
        </p:nvCxnSpPr>
        <p:spPr>
          <a:xfrm>
            <a:off x="6095024" y="4503874"/>
            <a:ext cx="1015281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7B4C21A-45D0-F644-85F4-7B59B0DD28BA}"/>
              </a:ext>
            </a:extLst>
          </p:cNvPr>
          <p:cNvCxnSpPr>
            <a:cxnSpLocks/>
          </p:cNvCxnSpPr>
          <p:nvPr/>
        </p:nvCxnSpPr>
        <p:spPr>
          <a:xfrm>
            <a:off x="8960416" y="4503874"/>
            <a:ext cx="1015281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5AD06EF5-9762-1644-8FFE-566DB0E078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6044" y="1874170"/>
            <a:ext cx="1712744" cy="171274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686B2C0-E9E8-844A-8590-7389670A3D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2568" y="1720302"/>
            <a:ext cx="1852324" cy="185232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D0C4991-6367-5449-A106-9A03F1BC2F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0132" y="1800224"/>
            <a:ext cx="1712744" cy="17127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697762A-2D95-7F46-A011-C616D637D2B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97961" y="3527255"/>
            <a:ext cx="2027847" cy="202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093880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013B4-177A-FF4B-A648-C31186FD60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7177" y="812795"/>
            <a:ext cx="7761168" cy="887413"/>
          </a:xfrm>
        </p:spPr>
        <p:txBody>
          <a:bodyPr>
            <a:normAutofit/>
          </a:bodyPr>
          <a:lstStyle/>
          <a:p>
            <a:r>
              <a:rPr lang="en-US" sz="4000"/>
              <a:t>We were the same brain the whole time.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DFA55-73B0-1847-B264-C176FFF93E8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21116555">
            <a:off x="4190207" y="3636280"/>
            <a:ext cx="1892847" cy="18928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700393-62C6-2543-95A9-26707826267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67177" y="3530253"/>
            <a:ext cx="2027847" cy="20278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1BF498F-D965-D847-AE9A-D5DB2B8FE6C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21116555">
            <a:off x="9894348" y="3650569"/>
            <a:ext cx="1892847" cy="18928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D1091B-964A-0748-9D56-957FA231DEA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21116555">
            <a:off x="7045940" y="3627812"/>
            <a:ext cx="1892847" cy="189284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455DF87-2BD5-0549-BCCB-0FF9827CB1A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32569" y="3529763"/>
            <a:ext cx="2027847" cy="2027847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DC38745-B4C3-9147-83A9-9E55539CBC8C}"/>
              </a:ext>
            </a:extLst>
          </p:cNvPr>
          <p:cNvCxnSpPr>
            <a:cxnSpLocks/>
          </p:cNvCxnSpPr>
          <p:nvPr/>
        </p:nvCxnSpPr>
        <p:spPr>
          <a:xfrm>
            <a:off x="6095024" y="4503874"/>
            <a:ext cx="1015281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7B4C21A-45D0-F644-85F4-7B59B0DD28BA}"/>
              </a:ext>
            </a:extLst>
          </p:cNvPr>
          <p:cNvCxnSpPr>
            <a:cxnSpLocks/>
          </p:cNvCxnSpPr>
          <p:nvPr/>
        </p:nvCxnSpPr>
        <p:spPr>
          <a:xfrm>
            <a:off x="8960416" y="4503874"/>
            <a:ext cx="1015281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5AD06EF5-9762-1644-8FFE-566DB0E078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6044" y="1874170"/>
            <a:ext cx="1712744" cy="171274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686B2C0-E9E8-844A-8590-7389670A3D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2568" y="1720302"/>
            <a:ext cx="1852324" cy="185232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D0C4991-6367-5449-A106-9A03F1BC2F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0132" y="1800224"/>
            <a:ext cx="1712744" cy="17127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2F57A3B-08BC-CA4E-BDC4-FF7AA75F2E1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97961" y="3527256"/>
            <a:ext cx="2027847" cy="202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31720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ghtning Bolt 4">
            <a:extLst>
              <a:ext uri="{FF2B5EF4-FFF2-40B4-BE49-F238E27FC236}">
                <a16:creationId xmlns:a16="http://schemas.microsoft.com/office/drawing/2014/main" id="{23072E41-5734-1E4C-B167-DD6C9E47962E}"/>
              </a:ext>
            </a:extLst>
          </p:cNvPr>
          <p:cNvSpPr/>
          <p:nvPr/>
        </p:nvSpPr>
        <p:spPr>
          <a:xfrm>
            <a:off x="5441565" y="1304365"/>
            <a:ext cx="5069541" cy="4464423"/>
          </a:xfrm>
          <a:prstGeom prst="lightningBolt">
            <a:avLst/>
          </a:prstGeom>
          <a:solidFill>
            <a:srgbClr val="FFDC3E"/>
          </a:solidFill>
          <a:ln>
            <a:solidFill>
              <a:srgbClr val="FFDC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9ED3CE-1EB7-1F40-8FEF-EBC665A934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95752" y="2235200"/>
            <a:ext cx="7761168" cy="2387600"/>
          </a:xfrm>
        </p:spPr>
        <p:txBody>
          <a:bodyPr>
            <a:normAutofit/>
          </a:bodyPr>
          <a:lstStyle/>
          <a:p>
            <a:r>
              <a:rPr lang="en-US" sz="4800" i="1"/>
              <a:t>News</a:t>
            </a:r>
            <a:r>
              <a:rPr lang="en-US" sz="4800"/>
              <a:t> </a:t>
            </a:r>
            <a:r>
              <a:rPr lang="en-US" sz="4800" i="1"/>
              <a:t>Flash!</a:t>
            </a:r>
          </a:p>
        </p:txBody>
      </p:sp>
    </p:spTree>
    <p:extLst>
      <p:ext uri="{BB962C8B-B14F-4D97-AF65-F5344CB8AC3E}">
        <p14:creationId xmlns:p14="http://schemas.microsoft.com/office/powerpoint/2010/main" val="2177192858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71AF0EC-FFEB-2F46-B2A8-D1E48344ACFA}"/>
              </a:ext>
            </a:extLst>
          </p:cNvPr>
          <p:cNvSpPr txBox="1">
            <a:spLocks/>
          </p:cNvSpPr>
          <p:nvPr/>
        </p:nvSpPr>
        <p:spPr>
          <a:xfrm>
            <a:off x="5500694" y="1868155"/>
            <a:ext cx="4872032" cy="11938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n-US" sz="4400"/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val="738613720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71AF0EC-FFEB-2F46-B2A8-D1E48344ACFA}"/>
              </a:ext>
            </a:extLst>
          </p:cNvPr>
          <p:cNvSpPr txBox="1">
            <a:spLocks/>
          </p:cNvSpPr>
          <p:nvPr/>
        </p:nvSpPr>
        <p:spPr>
          <a:xfrm>
            <a:off x="5500694" y="1868155"/>
            <a:ext cx="4872032" cy="11938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n-US" sz="4400"/>
              <a:t>You are not</a:t>
            </a:r>
          </a:p>
        </p:txBody>
      </p:sp>
    </p:spTree>
    <p:extLst>
      <p:ext uri="{BB962C8B-B14F-4D97-AF65-F5344CB8AC3E}">
        <p14:creationId xmlns:p14="http://schemas.microsoft.com/office/powerpoint/2010/main" val="29759117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948556-0A18-8F4E-A618-9E2E482F1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9241" y="867623"/>
            <a:ext cx="5329235" cy="532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482661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71AF0EC-FFEB-2F46-B2A8-D1E48344ACFA}"/>
              </a:ext>
            </a:extLst>
          </p:cNvPr>
          <p:cNvSpPr txBox="1">
            <a:spLocks/>
          </p:cNvSpPr>
          <p:nvPr/>
        </p:nvSpPr>
        <p:spPr>
          <a:xfrm>
            <a:off x="5500694" y="1868155"/>
            <a:ext cx="4872032" cy="11938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n-US" sz="4400"/>
              <a:t>You are not just</a:t>
            </a:r>
          </a:p>
        </p:txBody>
      </p:sp>
    </p:spTree>
    <p:extLst>
      <p:ext uri="{BB962C8B-B14F-4D97-AF65-F5344CB8AC3E}">
        <p14:creationId xmlns:p14="http://schemas.microsoft.com/office/powerpoint/2010/main" val="3751233495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95A3A18-A594-5C43-A360-992AAFDB3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9358" y="2743944"/>
            <a:ext cx="1939561" cy="193956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71AF0EC-FFEB-2F46-B2A8-D1E48344ACFA}"/>
              </a:ext>
            </a:extLst>
          </p:cNvPr>
          <p:cNvSpPr txBox="1">
            <a:spLocks/>
          </p:cNvSpPr>
          <p:nvPr/>
        </p:nvSpPr>
        <p:spPr>
          <a:xfrm>
            <a:off x="5500694" y="1868155"/>
            <a:ext cx="4872032" cy="11938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n-US" sz="4400"/>
              <a:t>You are not just a</a:t>
            </a:r>
          </a:p>
        </p:txBody>
      </p:sp>
    </p:spTree>
    <p:extLst>
      <p:ext uri="{BB962C8B-B14F-4D97-AF65-F5344CB8AC3E}">
        <p14:creationId xmlns:p14="http://schemas.microsoft.com/office/powerpoint/2010/main" val="3654528479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ED3CE-1EB7-1F40-8FEF-EBC665A934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25591" y="1868155"/>
            <a:ext cx="7761168" cy="1193800"/>
          </a:xfrm>
        </p:spPr>
        <p:txBody>
          <a:bodyPr>
            <a:normAutofit/>
          </a:bodyPr>
          <a:lstStyle/>
          <a:p>
            <a:pPr algn="l"/>
            <a:r>
              <a:rPr lang="en-US" sz="3800"/>
              <a:t>YOU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101295C-1859-1545-9282-99F88413F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2917" y="2878584"/>
            <a:ext cx="1939561" cy="193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369944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ED3CE-1EB7-1F40-8FEF-EBC665A934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25591" y="1868155"/>
            <a:ext cx="7761168" cy="1193800"/>
          </a:xfrm>
        </p:spPr>
        <p:txBody>
          <a:bodyPr>
            <a:normAutofit/>
          </a:bodyPr>
          <a:lstStyle/>
          <a:p>
            <a:pPr algn="l"/>
            <a:r>
              <a:rPr lang="en-US" sz="3800"/>
              <a:t>YOU = Leetle Brain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101295C-1859-1545-9282-99F88413F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2917" y="2878584"/>
            <a:ext cx="1939561" cy="193956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D8F9B078-55A0-5D47-9C3F-28E31EE3579C}"/>
              </a:ext>
            </a:extLst>
          </p:cNvPr>
          <p:cNvSpPr txBox="1">
            <a:spLocks/>
          </p:cNvSpPr>
          <p:nvPr/>
        </p:nvSpPr>
        <p:spPr>
          <a:xfrm>
            <a:off x="5632478" y="3262035"/>
            <a:ext cx="927044" cy="11938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8000"/>
              <a:t>=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F50082C-6D76-7945-8E26-C4602A8AC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9358" y="2743944"/>
            <a:ext cx="1939561" cy="193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375712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ED3CE-1EB7-1F40-8FEF-EBC665A934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25591" y="1868155"/>
            <a:ext cx="7761168" cy="1193800"/>
          </a:xfrm>
        </p:spPr>
        <p:txBody>
          <a:bodyPr>
            <a:normAutofit/>
          </a:bodyPr>
          <a:lstStyle/>
          <a:p>
            <a:pPr algn="l"/>
            <a:r>
              <a:rPr lang="en-US" sz="3800"/>
              <a:t>YOU = Leetle Brain +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101295C-1859-1545-9282-99F88413F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2917" y="2878584"/>
            <a:ext cx="1939561" cy="193956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D8F9B078-55A0-5D47-9C3F-28E31EE3579C}"/>
              </a:ext>
            </a:extLst>
          </p:cNvPr>
          <p:cNvSpPr txBox="1">
            <a:spLocks/>
          </p:cNvSpPr>
          <p:nvPr/>
        </p:nvSpPr>
        <p:spPr>
          <a:xfrm>
            <a:off x="5632478" y="3262035"/>
            <a:ext cx="927044" cy="11938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8000"/>
              <a:t>=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F50082C-6D76-7945-8E26-C4602A8AC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9358" y="2743944"/>
            <a:ext cx="1939561" cy="193956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4F54504-E9B7-2C4B-819E-B45924DEB1BE}"/>
              </a:ext>
            </a:extLst>
          </p:cNvPr>
          <p:cNvSpPr txBox="1">
            <a:spLocks/>
          </p:cNvSpPr>
          <p:nvPr/>
        </p:nvSpPr>
        <p:spPr>
          <a:xfrm>
            <a:off x="8311093" y="3262035"/>
            <a:ext cx="927044" cy="11938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800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009941603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ED3CE-1EB7-1F40-8FEF-EBC665A934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25591" y="1868155"/>
            <a:ext cx="7761168" cy="1193800"/>
          </a:xfrm>
        </p:spPr>
        <p:txBody>
          <a:bodyPr>
            <a:normAutofit/>
          </a:bodyPr>
          <a:lstStyle/>
          <a:p>
            <a:pPr algn="l"/>
            <a:r>
              <a:rPr lang="en-US" sz="3800"/>
              <a:t>YOU = Leetle Brain + Leetle Soul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F7A364-A3BA-7247-AD6E-DBF4A735A8F0}"/>
              </a:ext>
            </a:extLst>
          </p:cNvPr>
          <p:cNvGrpSpPr>
            <a:grpSpLocks noChangeAspect="1"/>
          </p:cNvGrpSpPr>
          <p:nvPr/>
        </p:nvGrpSpPr>
        <p:grpSpPr>
          <a:xfrm>
            <a:off x="9364149" y="2578676"/>
            <a:ext cx="2560518" cy="2560518"/>
            <a:chOff x="4381500" y="0"/>
            <a:chExt cx="68580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26294E2-475E-6946-80B6-704AD57AC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301976">
              <a:off x="4381500" y="0"/>
              <a:ext cx="6858000" cy="6858000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7669561-9565-AE4B-9463-EF46D7F5A778}"/>
                </a:ext>
              </a:extLst>
            </p:cNvPr>
            <p:cNvSpPr/>
            <p:nvPr/>
          </p:nvSpPr>
          <p:spPr>
            <a:xfrm rot="20618608">
              <a:off x="6125145" y="2190887"/>
              <a:ext cx="469628" cy="50290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8A665F6-1F86-4B47-9C32-5E0C12407658}"/>
                </a:ext>
              </a:extLst>
            </p:cNvPr>
            <p:cNvSpPr/>
            <p:nvPr/>
          </p:nvSpPr>
          <p:spPr>
            <a:xfrm rot="20618608">
              <a:off x="6248890" y="2386467"/>
              <a:ext cx="96817" cy="139268"/>
            </a:xfrm>
            <a:prstGeom prst="ellipse">
              <a:avLst/>
            </a:prstGeom>
            <a:solidFill>
              <a:srgbClr val="46B3D0"/>
            </a:solidFill>
            <a:ln>
              <a:solidFill>
                <a:srgbClr val="46B3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BE8A8E0-0BA2-9349-B92B-3501A274818A}"/>
                </a:ext>
              </a:extLst>
            </p:cNvPr>
            <p:cNvSpPr/>
            <p:nvPr/>
          </p:nvSpPr>
          <p:spPr>
            <a:xfrm rot="19763336">
              <a:off x="6989757" y="2391884"/>
              <a:ext cx="469628" cy="56821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EE4FDDE-8E76-9C40-9EC6-775101A616A6}"/>
                </a:ext>
              </a:extLst>
            </p:cNvPr>
            <p:cNvSpPr/>
            <p:nvPr/>
          </p:nvSpPr>
          <p:spPr>
            <a:xfrm rot="19569452">
              <a:off x="7078244" y="2582460"/>
              <a:ext cx="110056" cy="139159"/>
            </a:xfrm>
            <a:prstGeom prst="ellipse">
              <a:avLst/>
            </a:prstGeom>
            <a:solidFill>
              <a:srgbClr val="46B3D0"/>
            </a:solidFill>
            <a:ln>
              <a:solidFill>
                <a:srgbClr val="46B3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C101295C-1859-1545-9282-99F88413F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2917" y="2878584"/>
            <a:ext cx="1939561" cy="193956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D8F9B078-55A0-5D47-9C3F-28E31EE3579C}"/>
              </a:ext>
            </a:extLst>
          </p:cNvPr>
          <p:cNvSpPr txBox="1">
            <a:spLocks/>
          </p:cNvSpPr>
          <p:nvPr/>
        </p:nvSpPr>
        <p:spPr>
          <a:xfrm>
            <a:off x="5632478" y="3262035"/>
            <a:ext cx="927044" cy="11938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8000"/>
              <a:t>=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D4D5A76-4F88-0E4D-94F5-E424C738767D}"/>
              </a:ext>
            </a:extLst>
          </p:cNvPr>
          <p:cNvSpPr txBox="1">
            <a:spLocks/>
          </p:cNvSpPr>
          <p:nvPr/>
        </p:nvSpPr>
        <p:spPr>
          <a:xfrm>
            <a:off x="8311093" y="3262035"/>
            <a:ext cx="927044" cy="11938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8000"/>
              <a:t>+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F50082C-6D76-7945-8E26-C4602A8ACA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9358" y="2743944"/>
            <a:ext cx="1939561" cy="193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62557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5B23786-C04A-FA46-8749-A09C3D94C7F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21152148">
            <a:off x="5303446" y="977425"/>
            <a:ext cx="5474625" cy="54746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DB61491-5D1F-E349-90B0-A057C176E7B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21116555">
            <a:off x="5816296" y="1474216"/>
            <a:ext cx="4448926" cy="44489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9ED3CE-1EB7-1F40-8FEF-EBC665A934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25591" y="1868155"/>
            <a:ext cx="7761168" cy="1193800"/>
          </a:xfrm>
        </p:spPr>
        <p:txBody>
          <a:bodyPr>
            <a:normAutofit/>
          </a:bodyPr>
          <a:lstStyle/>
          <a:p>
            <a:pPr algn="l"/>
            <a:r>
              <a:rPr lang="en-US" sz="3800"/>
              <a:t>YOU </a:t>
            </a:r>
            <a:r>
              <a:rPr lang="en-US" sz="3800">
                <a:solidFill>
                  <a:schemeClr val="bg1"/>
                </a:solidFill>
              </a:rPr>
              <a:t>= Leetle Brain + Leetle </a:t>
            </a:r>
            <a:r>
              <a:rPr lang="en-US" sz="3800"/>
              <a:t>Soul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F7A364-A3BA-7247-AD6E-DBF4A735A8F0}"/>
              </a:ext>
            </a:extLst>
          </p:cNvPr>
          <p:cNvGrpSpPr>
            <a:grpSpLocks noChangeAspect="1"/>
          </p:cNvGrpSpPr>
          <p:nvPr/>
        </p:nvGrpSpPr>
        <p:grpSpPr>
          <a:xfrm>
            <a:off x="9364149" y="2578676"/>
            <a:ext cx="2560518" cy="2560518"/>
            <a:chOff x="4381500" y="0"/>
            <a:chExt cx="68580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26294E2-475E-6946-80B6-704AD57AC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301976">
              <a:off x="4381500" y="0"/>
              <a:ext cx="6858000" cy="6858000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7669561-9565-AE4B-9463-EF46D7F5A778}"/>
                </a:ext>
              </a:extLst>
            </p:cNvPr>
            <p:cNvSpPr/>
            <p:nvPr/>
          </p:nvSpPr>
          <p:spPr>
            <a:xfrm rot="20618608">
              <a:off x="6125145" y="2190887"/>
              <a:ext cx="469628" cy="50290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8A665F6-1F86-4B47-9C32-5E0C12407658}"/>
                </a:ext>
              </a:extLst>
            </p:cNvPr>
            <p:cNvSpPr/>
            <p:nvPr/>
          </p:nvSpPr>
          <p:spPr>
            <a:xfrm rot="20618608">
              <a:off x="6248890" y="2386467"/>
              <a:ext cx="96817" cy="139268"/>
            </a:xfrm>
            <a:prstGeom prst="ellipse">
              <a:avLst/>
            </a:prstGeom>
            <a:solidFill>
              <a:srgbClr val="46B3D0"/>
            </a:solidFill>
            <a:ln>
              <a:solidFill>
                <a:srgbClr val="46B3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BE8A8E0-0BA2-9349-B92B-3501A274818A}"/>
                </a:ext>
              </a:extLst>
            </p:cNvPr>
            <p:cNvSpPr/>
            <p:nvPr/>
          </p:nvSpPr>
          <p:spPr>
            <a:xfrm rot="19763336">
              <a:off x="6989757" y="2391884"/>
              <a:ext cx="469628" cy="56821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EE4FDDE-8E76-9C40-9EC6-775101A616A6}"/>
                </a:ext>
              </a:extLst>
            </p:cNvPr>
            <p:cNvSpPr/>
            <p:nvPr/>
          </p:nvSpPr>
          <p:spPr>
            <a:xfrm rot="19569452">
              <a:off x="7078244" y="2582460"/>
              <a:ext cx="110056" cy="139159"/>
            </a:xfrm>
            <a:prstGeom prst="ellipse">
              <a:avLst/>
            </a:prstGeom>
            <a:solidFill>
              <a:srgbClr val="46B3D0"/>
            </a:solidFill>
            <a:ln>
              <a:solidFill>
                <a:srgbClr val="46B3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C101295C-1859-1545-9282-99F88413FC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2917" y="2878584"/>
            <a:ext cx="1939561" cy="193956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D8F9B078-55A0-5D47-9C3F-28E31EE3579C}"/>
              </a:ext>
            </a:extLst>
          </p:cNvPr>
          <p:cNvSpPr txBox="1">
            <a:spLocks/>
          </p:cNvSpPr>
          <p:nvPr/>
        </p:nvSpPr>
        <p:spPr>
          <a:xfrm>
            <a:off x="5632478" y="3262035"/>
            <a:ext cx="927044" cy="11938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8000"/>
              <a:t>=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D4D5A76-4F88-0E4D-94F5-E424C738767D}"/>
              </a:ext>
            </a:extLst>
          </p:cNvPr>
          <p:cNvSpPr txBox="1">
            <a:spLocks/>
          </p:cNvSpPr>
          <p:nvPr/>
        </p:nvSpPr>
        <p:spPr>
          <a:xfrm>
            <a:off x="8311093" y="3262035"/>
            <a:ext cx="927044" cy="11938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8000"/>
              <a:t>+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F50082C-6D76-7945-8E26-C4602A8ACA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9358" y="2743944"/>
            <a:ext cx="1939561" cy="193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259146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80D6353-4E37-8541-9E1F-94064E76D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6868" y="2636307"/>
            <a:ext cx="2122103" cy="2122103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D0A945E3-95FD-B84A-BA16-5BE7C2EFDDD4}"/>
              </a:ext>
            </a:extLst>
          </p:cNvPr>
          <p:cNvSpPr txBox="1">
            <a:spLocks/>
          </p:cNvSpPr>
          <p:nvPr/>
        </p:nvSpPr>
        <p:spPr>
          <a:xfrm>
            <a:off x="5714993" y="1868155"/>
            <a:ext cx="4443413" cy="11938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3800"/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val="1691928951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80D6353-4E37-8541-9E1F-94064E76D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6868" y="2636307"/>
            <a:ext cx="2122103" cy="2122103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D0A945E3-95FD-B84A-BA16-5BE7C2EFDDD4}"/>
              </a:ext>
            </a:extLst>
          </p:cNvPr>
          <p:cNvSpPr txBox="1">
            <a:spLocks/>
          </p:cNvSpPr>
          <p:nvPr/>
        </p:nvSpPr>
        <p:spPr>
          <a:xfrm>
            <a:off x="5714993" y="1868155"/>
            <a:ext cx="4443413" cy="11938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3800"/>
              <a:t>CAN BE</a:t>
            </a:r>
          </a:p>
        </p:txBody>
      </p:sp>
    </p:spTree>
    <p:extLst>
      <p:ext uri="{BB962C8B-B14F-4D97-AF65-F5344CB8AC3E}">
        <p14:creationId xmlns:p14="http://schemas.microsoft.com/office/powerpoint/2010/main" val="98305616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80D6353-4E37-8541-9E1F-94064E76D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6868" y="2636307"/>
            <a:ext cx="2122103" cy="212210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D5AA049-DA4F-7E4F-A38F-72FB12C60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4105">
            <a:off x="8034917" y="3678459"/>
            <a:ext cx="968074" cy="96807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412AD34-B746-504E-804E-2930C9771FB4}"/>
              </a:ext>
            </a:extLst>
          </p:cNvPr>
          <p:cNvSpPr txBox="1">
            <a:spLocks/>
          </p:cNvSpPr>
          <p:nvPr/>
        </p:nvSpPr>
        <p:spPr>
          <a:xfrm>
            <a:off x="5714993" y="1868155"/>
            <a:ext cx="4443413" cy="11938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n-US" sz="3800"/>
              <a:t>YOU = Instrument</a:t>
            </a:r>
          </a:p>
        </p:txBody>
      </p:sp>
    </p:spTree>
    <p:extLst>
      <p:ext uri="{BB962C8B-B14F-4D97-AF65-F5344CB8AC3E}">
        <p14:creationId xmlns:p14="http://schemas.microsoft.com/office/powerpoint/2010/main" val="1694499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7876-F236-DA41-AE16-863C28610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 anchorCtr="0">
            <a:normAutofit/>
          </a:bodyPr>
          <a:lstStyle/>
          <a:p>
            <a:r>
              <a:rPr lang="en-US" sz="4000"/>
              <a:t>Welcome!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994F9-58F6-1049-8F1F-3336585D8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5482" y="2146297"/>
            <a:ext cx="7862406" cy="2987485"/>
          </a:xfrm>
        </p:spPr>
        <p:txBody>
          <a:bodyPr numCol="1"/>
          <a:lstStyle/>
          <a:p>
            <a:pPr marL="457200" indent="-457200">
              <a:buAutoNum type="arabicParenR"/>
            </a:pPr>
            <a:r>
              <a:rPr lang="en-US" sz="2400" b="1"/>
              <a:t>Gather items now</a:t>
            </a:r>
          </a:p>
          <a:p>
            <a:pPr lvl="1"/>
            <a:r>
              <a:rPr lang="en-US" sz="2000" i="1"/>
              <a:t>Unlocking Russian Pronunciation </a:t>
            </a:r>
            <a:r>
              <a:rPr lang="en-US" sz="2000"/>
              <a:t>(Kira’s book if you have it already)</a:t>
            </a:r>
          </a:p>
          <a:p>
            <a:pPr lvl="1"/>
            <a:r>
              <a:rPr lang="en-US" sz="2000"/>
              <a:t>smart phone for recording yourself</a:t>
            </a:r>
          </a:p>
          <a:p>
            <a:pPr lvl="1"/>
            <a:r>
              <a:rPr lang="en-US" sz="2000"/>
              <a:t>paper, pen/pencil</a:t>
            </a:r>
          </a:p>
          <a:p>
            <a:pPr lvl="1"/>
            <a:r>
              <a:rPr lang="en-US" sz="2000"/>
              <a:t>water</a:t>
            </a:r>
          </a:p>
          <a:p>
            <a:pPr marL="457200" lvl="1" indent="0">
              <a:buNone/>
            </a:pPr>
            <a:endParaRPr lang="en-US" sz="400"/>
          </a:p>
          <a:p>
            <a:pPr marL="457200" indent="-457200">
              <a:buAutoNum type="arabicParenR"/>
            </a:pPr>
            <a:r>
              <a:rPr lang="en-US" sz="2400" b="1"/>
              <a:t>Rename yourself on Zoom</a:t>
            </a:r>
          </a:p>
          <a:p>
            <a:pPr marL="457200" lvl="1" indent="0">
              <a:buNone/>
            </a:pPr>
            <a:r>
              <a:rPr lang="en-US" sz="2000"/>
              <a:t>Click on Participants, hover over your name, choose Rename, and use your Russian name in Cyrillic (e.g. </a:t>
            </a:r>
            <a:r>
              <a:rPr lang="ru-RU" sz="2000"/>
              <a:t>Кира</a:t>
            </a:r>
            <a:r>
              <a:rPr lang="en-US" sz="200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63362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ED3CE-1EB7-1F40-8FEF-EBC665A934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8600" y="856565"/>
            <a:ext cx="7761168" cy="1193800"/>
          </a:xfrm>
        </p:spPr>
        <p:txBody>
          <a:bodyPr>
            <a:noAutofit/>
          </a:bodyPr>
          <a:lstStyle/>
          <a:p>
            <a:r>
              <a:rPr lang="en-US" sz="4000"/>
              <a:t>What percent of the picture is your description capturing?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8D5BBA-980D-D24E-8149-0975FEDBF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3202" y="2045229"/>
            <a:ext cx="1983180" cy="19831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E69CF2-82B7-504B-8BBE-E4589E9118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4960" y="3615261"/>
            <a:ext cx="2231422" cy="22314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2E1224-9C49-7143-B93D-64A14ED87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0465" y="4004950"/>
            <a:ext cx="1983180" cy="19831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67A7B3-ADA1-AA42-9AB9-CB1DA63EA5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1472" y="2201530"/>
            <a:ext cx="1672887" cy="167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420853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317E9E6-EF7A-B544-87EF-238F928F2E80}"/>
              </a:ext>
            </a:extLst>
          </p:cNvPr>
          <p:cNvGrpSpPr/>
          <p:nvPr/>
        </p:nvGrpSpPr>
        <p:grpSpPr>
          <a:xfrm>
            <a:off x="5303446" y="977425"/>
            <a:ext cx="5474625" cy="5474625"/>
            <a:chOff x="5303446" y="977425"/>
            <a:chExt cx="5474625" cy="547462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5B23786-C04A-FA46-8749-A09C3D94C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7ED957"/>
                </a:clrFrom>
                <a:clrTo>
                  <a:srgbClr val="7ED95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1152148">
              <a:off x="5303446" y="977425"/>
              <a:ext cx="5474625" cy="547462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DB61491-5D1F-E349-90B0-A057C176E7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7ED957"/>
                </a:clrFrom>
                <a:clrTo>
                  <a:srgbClr val="7ED95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1116555">
              <a:off x="5816296" y="1474216"/>
              <a:ext cx="4448926" cy="444892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80D6353-4E37-8541-9E1F-94064E76D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66868" y="2636307"/>
              <a:ext cx="2122103" cy="212210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D5AA049-DA4F-7E4F-A38F-72FB12C60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804105">
              <a:off x="8034917" y="3678459"/>
              <a:ext cx="968074" cy="968074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89ED3CE-1EB7-1F40-8FEF-EBC665A934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25591" y="1868155"/>
            <a:ext cx="7761168" cy="1193800"/>
          </a:xfrm>
        </p:spPr>
        <p:txBody>
          <a:bodyPr>
            <a:normAutofit/>
          </a:bodyPr>
          <a:lstStyle/>
          <a:p>
            <a:r>
              <a:rPr lang="en-US" sz="3800">
                <a:solidFill>
                  <a:schemeClr val="bg1"/>
                </a:solidFill>
              </a:rPr>
              <a:t>YOU</a:t>
            </a:r>
            <a:r>
              <a:rPr lang="en-US" sz="3800"/>
              <a:t> </a:t>
            </a:r>
            <a:r>
              <a:rPr lang="en-US" sz="3800">
                <a:solidFill>
                  <a:schemeClr val="bg1"/>
                </a:solidFill>
              </a:rPr>
              <a:t>= Instrument</a:t>
            </a:r>
            <a:endParaRPr lang="en-US" sz="3800"/>
          </a:p>
        </p:txBody>
      </p:sp>
    </p:spTree>
    <p:extLst>
      <p:ext uri="{BB962C8B-B14F-4D97-AF65-F5344CB8AC3E}">
        <p14:creationId xmlns:p14="http://schemas.microsoft.com/office/powerpoint/2010/main" val="2454357922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020 Masters: Tiger Woods first round highlights from Augusta National |  Golf Channel">
            <a:extLst>
              <a:ext uri="{FF2B5EF4-FFF2-40B4-BE49-F238E27FC236}">
                <a16:creationId xmlns:a16="http://schemas.microsoft.com/office/drawing/2014/main" id="{9001442F-A8BF-E243-8717-46639FE0D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957" y="3964806"/>
            <a:ext cx="3637680" cy="204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Yo-Yo Ma - Home | Facebook">
            <a:extLst>
              <a:ext uri="{FF2B5EF4-FFF2-40B4-BE49-F238E27FC236}">
                <a16:creationId xmlns:a16="http://schemas.microsoft.com/office/drawing/2014/main" id="{3810C7FC-7E30-A046-89E1-F7EEB0526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874" y="3964806"/>
            <a:ext cx="2420983" cy="242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rgei Rachmaninoff - Wikipedia">
            <a:extLst>
              <a:ext uri="{FF2B5EF4-FFF2-40B4-BE49-F238E27FC236}">
                <a16:creationId xmlns:a16="http://schemas.microsoft.com/office/drawing/2014/main" id="{CC323A34-9E55-0E44-9A14-9943D76D9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517" y="877989"/>
            <a:ext cx="2249280" cy="285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Мария Шарапова ушла из спорта из-за хронической травмы плеча — Российская  газета">
            <a:extLst>
              <a:ext uri="{FF2B5EF4-FFF2-40B4-BE49-F238E27FC236}">
                <a16:creationId xmlns:a16="http://schemas.microsoft.com/office/drawing/2014/main" id="{081D5BC3-69A9-DC41-A75C-C3568C3E7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227" y="1610994"/>
            <a:ext cx="3069293" cy="204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062800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020 Masters: Tiger Woods first round highlights from Augusta National |  Golf Channel">
            <a:extLst>
              <a:ext uri="{FF2B5EF4-FFF2-40B4-BE49-F238E27FC236}">
                <a16:creationId xmlns:a16="http://schemas.microsoft.com/office/drawing/2014/main" id="{9001442F-A8BF-E243-8717-46639FE0D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957" y="3964806"/>
            <a:ext cx="3637680" cy="204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Yo-Yo Ma - Home | Facebook">
            <a:extLst>
              <a:ext uri="{FF2B5EF4-FFF2-40B4-BE49-F238E27FC236}">
                <a16:creationId xmlns:a16="http://schemas.microsoft.com/office/drawing/2014/main" id="{3810C7FC-7E30-A046-89E1-F7EEB0526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874" y="3964806"/>
            <a:ext cx="2420983" cy="242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rgei Rachmaninoff - Wikipedia">
            <a:extLst>
              <a:ext uri="{FF2B5EF4-FFF2-40B4-BE49-F238E27FC236}">
                <a16:creationId xmlns:a16="http://schemas.microsoft.com/office/drawing/2014/main" id="{CC323A34-9E55-0E44-9A14-9943D76D9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517" y="877989"/>
            <a:ext cx="2249280" cy="285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Мария Шарапова ушла из спорта из-за хронической травмы плеча — Российская  газета">
            <a:extLst>
              <a:ext uri="{FF2B5EF4-FFF2-40B4-BE49-F238E27FC236}">
                <a16:creationId xmlns:a16="http://schemas.microsoft.com/office/drawing/2014/main" id="{081D5BC3-69A9-DC41-A75C-C3568C3E7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227" y="1610994"/>
            <a:ext cx="3069293" cy="204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2BA1996-A57F-B842-AA42-1E3CB3FCA73F}"/>
              </a:ext>
            </a:extLst>
          </p:cNvPr>
          <p:cNvSpPr txBox="1">
            <a:spLocks/>
          </p:cNvSpPr>
          <p:nvPr/>
        </p:nvSpPr>
        <p:spPr>
          <a:xfrm>
            <a:off x="6991525" y="627054"/>
            <a:ext cx="4922548" cy="88741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4000"/>
              <a:t>These people</a:t>
            </a:r>
          </a:p>
        </p:txBody>
      </p:sp>
    </p:spTree>
    <p:extLst>
      <p:ext uri="{BB962C8B-B14F-4D97-AF65-F5344CB8AC3E}">
        <p14:creationId xmlns:p14="http://schemas.microsoft.com/office/powerpoint/2010/main" val="1770177701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020 Masters: Tiger Woods first round highlights from Augusta National |  Golf Channel">
            <a:extLst>
              <a:ext uri="{FF2B5EF4-FFF2-40B4-BE49-F238E27FC236}">
                <a16:creationId xmlns:a16="http://schemas.microsoft.com/office/drawing/2014/main" id="{9001442F-A8BF-E243-8717-46639FE0D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957" y="3964806"/>
            <a:ext cx="3637680" cy="204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Yo-Yo Ma - Home | Facebook">
            <a:extLst>
              <a:ext uri="{FF2B5EF4-FFF2-40B4-BE49-F238E27FC236}">
                <a16:creationId xmlns:a16="http://schemas.microsoft.com/office/drawing/2014/main" id="{3810C7FC-7E30-A046-89E1-F7EEB0526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874" y="3964806"/>
            <a:ext cx="2420983" cy="242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rgei Rachmaninoff - Wikipedia">
            <a:extLst>
              <a:ext uri="{FF2B5EF4-FFF2-40B4-BE49-F238E27FC236}">
                <a16:creationId xmlns:a16="http://schemas.microsoft.com/office/drawing/2014/main" id="{CC323A34-9E55-0E44-9A14-9943D76D9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517" y="877989"/>
            <a:ext cx="2249280" cy="285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Мария Шарапова ушла из спорта из-за хронической травмы плеча — Российская  газета">
            <a:extLst>
              <a:ext uri="{FF2B5EF4-FFF2-40B4-BE49-F238E27FC236}">
                <a16:creationId xmlns:a16="http://schemas.microsoft.com/office/drawing/2014/main" id="{081D5BC3-69A9-DC41-A75C-C3568C3E7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227" y="1610994"/>
            <a:ext cx="3069293" cy="204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2BA1996-A57F-B842-AA42-1E3CB3FCA73F}"/>
              </a:ext>
            </a:extLst>
          </p:cNvPr>
          <p:cNvSpPr txBox="1">
            <a:spLocks/>
          </p:cNvSpPr>
          <p:nvPr/>
        </p:nvSpPr>
        <p:spPr>
          <a:xfrm>
            <a:off x="6991525" y="627054"/>
            <a:ext cx="4922548" cy="88741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3600"/>
              <a:t>are all instruments...</a:t>
            </a:r>
          </a:p>
        </p:txBody>
      </p:sp>
    </p:spTree>
    <p:extLst>
      <p:ext uri="{BB962C8B-B14F-4D97-AF65-F5344CB8AC3E}">
        <p14:creationId xmlns:p14="http://schemas.microsoft.com/office/powerpoint/2010/main" val="12743200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020 Masters: Tiger Woods first round highlights from Augusta National |  Golf Channel">
            <a:extLst>
              <a:ext uri="{FF2B5EF4-FFF2-40B4-BE49-F238E27FC236}">
                <a16:creationId xmlns:a16="http://schemas.microsoft.com/office/drawing/2014/main" id="{9001442F-A8BF-E243-8717-46639FE0D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957" y="3964806"/>
            <a:ext cx="3637680" cy="204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Yo-Yo Ma - Home | Facebook">
            <a:extLst>
              <a:ext uri="{FF2B5EF4-FFF2-40B4-BE49-F238E27FC236}">
                <a16:creationId xmlns:a16="http://schemas.microsoft.com/office/drawing/2014/main" id="{3810C7FC-7E30-A046-89E1-F7EEB0526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874" y="3964806"/>
            <a:ext cx="2420983" cy="242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rgei Rachmaninoff - Wikipedia">
            <a:extLst>
              <a:ext uri="{FF2B5EF4-FFF2-40B4-BE49-F238E27FC236}">
                <a16:creationId xmlns:a16="http://schemas.microsoft.com/office/drawing/2014/main" id="{CC323A34-9E55-0E44-9A14-9943D76D9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517" y="877989"/>
            <a:ext cx="2249280" cy="285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Мария Шарапова ушла из спорта из-за хронической травмы плеча — Российская  газета">
            <a:extLst>
              <a:ext uri="{FF2B5EF4-FFF2-40B4-BE49-F238E27FC236}">
                <a16:creationId xmlns:a16="http://schemas.microsoft.com/office/drawing/2014/main" id="{081D5BC3-69A9-DC41-A75C-C3568C3E7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227" y="1610994"/>
            <a:ext cx="3069293" cy="204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2BA1996-A57F-B842-AA42-1E3CB3FCA73F}"/>
              </a:ext>
            </a:extLst>
          </p:cNvPr>
          <p:cNvSpPr txBox="1">
            <a:spLocks/>
          </p:cNvSpPr>
          <p:nvPr/>
        </p:nvSpPr>
        <p:spPr>
          <a:xfrm>
            <a:off x="6991525" y="627054"/>
            <a:ext cx="4922548" cy="88741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3600"/>
              <a:t>of musical energy,</a:t>
            </a:r>
          </a:p>
        </p:txBody>
      </p:sp>
    </p:spTree>
    <p:extLst>
      <p:ext uri="{BB962C8B-B14F-4D97-AF65-F5344CB8AC3E}">
        <p14:creationId xmlns:p14="http://schemas.microsoft.com/office/powerpoint/2010/main" val="3204562737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020 Masters: Tiger Woods first round highlights from Augusta National |  Golf Channel">
            <a:extLst>
              <a:ext uri="{FF2B5EF4-FFF2-40B4-BE49-F238E27FC236}">
                <a16:creationId xmlns:a16="http://schemas.microsoft.com/office/drawing/2014/main" id="{9001442F-A8BF-E243-8717-46639FE0D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957" y="3964806"/>
            <a:ext cx="3637680" cy="204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Yo-Yo Ma - Home | Facebook">
            <a:extLst>
              <a:ext uri="{FF2B5EF4-FFF2-40B4-BE49-F238E27FC236}">
                <a16:creationId xmlns:a16="http://schemas.microsoft.com/office/drawing/2014/main" id="{3810C7FC-7E30-A046-89E1-F7EEB0526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874" y="3964806"/>
            <a:ext cx="2420983" cy="242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rgei Rachmaninoff - Wikipedia">
            <a:extLst>
              <a:ext uri="{FF2B5EF4-FFF2-40B4-BE49-F238E27FC236}">
                <a16:creationId xmlns:a16="http://schemas.microsoft.com/office/drawing/2014/main" id="{CC323A34-9E55-0E44-9A14-9943D76D9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517" y="877989"/>
            <a:ext cx="2249280" cy="285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Мария Шарапова ушла из спорта из-за хронической травмы плеча — Российская  газета">
            <a:extLst>
              <a:ext uri="{FF2B5EF4-FFF2-40B4-BE49-F238E27FC236}">
                <a16:creationId xmlns:a16="http://schemas.microsoft.com/office/drawing/2014/main" id="{081D5BC3-69A9-DC41-A75C-C3568C3E7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227" y="1610994"/>
            <a:ext cx="3069293" cy="204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2BA1996-A57F-B842-AA42-1E3CB3FCA73F}"/>
              </a:ext>
            </a:extLst>
          </p:cNvPr>
          <p:cNvSpPr txBox="1">
            <a:spLocks/>
          </p:cNvSpPr>
          <p:nvPr/>
        </p:nvSpPr>
        <p:spPr>
          <a:xfrm>
            <a:off x="6991525" y="627054"/>
            <a:ext cx="4922548" cy="88741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3600"/>
              <a:t>of athletic energy,</a:t>
            </a:r>
          </a:p>
        </p:txBody>
      </p:sp>
    </p:spTree>
    <p:extLst>
      <p:ext uri="{BB962C8B-B14F-4D97-AF65-F5344CB8AC3E}">
        <p14:creationId xmlns:p14="http://schemas.microsoft.com/office/powerpoint/2010/main" val="3145161189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020 Masters: Tiger Woods first round highlights from Augusta National |  Golf Channel">
            <a:extLst>
              <a:ext uri="{FF2B5EF4-FFF2-40B4-BE49-F238E27FC236}">
                <a16:creationId xmlns:a16="http://schemas.microsoft.com/office/drawing/2014/main" id="{9001442F-A8BF-E243-8717-46639FE0D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957" y="3964806"/>
            <a:ext cx="3637680" cy="204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Yo-Yo Ma - Home | Facebook">
            <a:extLst>
              <a:ext uri="{FF2B5EF4-FFF2-40B4-BE49-F238E27FC236}">
                <a16:creationId xmlns:a16="http://schemas.microsoft.com/office/drawing/2014/main" id="{3810C7FC-7E30-A046-89E1-F7EEB0526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874" y="3964806"/>
            <a:ext cx="2420983" cy="242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rgei Rachmaninoff - Wikipedia">
            <a:extLst>
              <a:ext uri="{FF2B5EF4-FFF2-40B4-BE49-F238E27FC236}">
                <a16:creationId xmlns:a16="http://schemas.microsoft.com/office/drawing/2014/main" id="{CC323A34-9E55-0E44-9A14-9943D76D9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517" y="877989"/>
            <a:ext cx="2249280" cy="285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Мария Шарапова ушла из спорта из-за хронической травмы плеча — Российская  газета">
            <a:extLst>
              <a:ext uri="{FF2B5EF4-FFF2-40B4-BE49-F238E27FC236}">
                <a16:creationId xmlns:a16="http://schemas.microsoft.com/office/drawing/2014/main" id="{081D5BC3-69A9-DC41-A75C-C3568C3E7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227" y="1610994"/>
            <a:ext cx="3069293" cy="204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2BA1996-A57F-B842-AA42-1E3CB3FCA73F}"/>
              </a:ext>
            </a:extLst>
          </p:cNvPr>
          <p:cNvSpPr txBox="1">
            <a:spLocks/>
          </p:cNvSpPr>
          <p:nvPr/>
        </p:nvSpPr>
        <p:spPr>
          <a:xfrm>
            <a:off x="6991525" y="627054"/>
            <a:ext cx="4922548" cy="88741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3600"/>
              <a:t>of beauty,</a:t>
            </a:r>
          </a:p>
        </p:txBody>
      </p:sp>
    </p:spTree>
    <p:extLst>
      <p:ext uri="{BB962C8B-B14F-4D97-AF65-F5344CB8AC3E}">
        <p14:creationId xmlns:p14="http://schemas.microsoft.com/office/powerpoint/2010/main" val="1036466422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020 Masters: Tiger Woods first round highlights from Augusta National |  Golf Channel">
            <a:extLst>
              <a:ext uri="{FF2B5EF4-FFF2-40B4-BE49-F238E27FC236}">
                <a16:creationId xmlns:a16="http://schemas.microsoft.com/office/drawing/2014/main" id="{9001442F-A8BF-E243-8717-46639FE0D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957" y="3964806"/>
            <a:ext cx="3637680" cy="204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Yo-Yo Ma - Home | Facebook">
            <a:extLst>
              <a:ext uri="{FF2B5EF4-FFF2-40B4-BE49-F238E27FC236}">
                <a16:creationId xmlns:a16="http://schemas.microsoft.com/office/drawing/2014/main" id="{3810C7FC-7E30-A046-89E1-F7EEB0526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874" y="3964806"/>
            <a:ext cx="2420983" cy="242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rgei Rachmaninoff - Wikipedia">
            <a:extLst>
              <a:ext uri="{FF2B5EF4-FFF2-40B4-BE49-F238E27FC236}">
                <a16:creationId xmlns:a16="http://schemas.microsoft.com/office/drawing/2014/main" id="{CC323A34-9E55-0E44-9A14-9943D76D9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517" y="877989"/>
            <a:ext cx="2249280" cy="285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Мария Шарапова ушла из спорта из-за хронической травмы плеча — Российская  газета">
            <a:extLst>
              <a:ext uri="{FF2B5EF4-FFF2-40B4-BE49-F238E27FC236}">
                <a16:creationId xmlns:a16="http://schemas.microsoft.com/office/drawing/2014/main" id="{081D5BC3-69A9-DC41-A75C-C3568C3E7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227" y="1610994"/>
            <a:ext cx="3069293" cy="204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2BA1996-A57F-B842-AA42-1E3CB3FCA73F}"/>
              </a:ext>
            </a:extLst>
          </p:cNvPr>
          <p:cNvSpPr txBox="1">
            <a:spLocks/>
          </p:cNvSpPr>
          <p:nvPr/>
        </p:nvSpPr>
        <p:spPr>
          <a:xfrm>
            <a:off x="6991525" y="627054"/>
            <a:ext cx="4922548" cy="88741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3600"/>
              <a:t>of grace.</a:t>
            </a:r>
          </a:p>
        </p:txBody>
      </p:sp>
    </p:spTree>
    <p:extLst>
      <p:ext uri="{BB962C8B-B14F-4D97-AF65-F5344CB8AC3E}">
        <p14:creationId xmlns:p14="http://schemas.microsoft.com/office/powerpoint/2010/main" val="3680788317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020 Masters: Tiger Woods first round highlights from Augusta National |  Golf Channel">
            <a:extLst>
              <a:ext uri="{FF2B5EF4-FFF2-40B4-BE49-F238E27FC236}">
                <a16:creationId xmlns:a16="http://schemas.microsoft.com/office/drawing/2014/main" id="{9001442F-A8BF-E243-8717-46639FE0D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957" y="3964806"/>
            <a:ext cx="3637680" cy="204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Yo-Yo Ma - Home | Facebook">
            <a:extLst>
              <a:ext uri="{FF2B5EF4-FFF2-40B4-BE49-F238E27FC236}">
                <a16:creationId xmlns:a16="http://schemas.microsoft.com/office/drawing/2014/main" id="{3810C7FC-7E30-A046-89E1-F7EEB0526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874" y="3964806"/>
            <a:ext cx="2420983" cy="242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rgei Rachmaninoff - Wikipedia">
            <a:extLst>
              <a:ext uri="{FF2B5EF4-FFF2-40B4-BE49-F238E27FC236}">
                <a16:creationId xmlns:a16="http://schemas.microsoft.com/office/drawing/2014/main" id="{CC323A34-9E55-0E44-9A14-9943D76D9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517" y="877989"/>
            <a:ext cx="2249280" cy="285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Мария Шарапова ушла из спорта из-за хронической травмы плеча — Российская  газета">
            <a:extLst>
              <a:ext uri="{FF2B5EF4-FFF2-40B4-BE49-F238E27FC236}">
                <a16:creationId xmlns:a16="http://schemas.microsoft.com/office/drawing/2014/main" id="{081D5BC3-69A9-DC41-A75C-C3568C3E7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227" y="1610994"/>
            <a:ext cx="3069293" cy="204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2BA1996-A57F-B842-AA42-1E3CB3FCA73F}"/>
              </a:ext>
            </a:extLst>
          </p:cNvPr>
          <p:cNvSpPr txBox="1">
            <a:spLocks/>
          </p:cNvSpPr>
          <p:nvPr/>
        </p:nvSpPr>
        <p:spPr>
          <a:xfrm>
            <a:off x="6991525" y="627054"/>
            <a:ext cx="4922548" cy="88741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3600"/>
              <a:t>(Sergei Rachmaninoff)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605165-2EA4-F94D-9278-BF4CCC18186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2707623">
            <a:off x="3520547" y="596123"/>
            <a:ext cx="1285355" cy="128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171595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020 Masters: Tiger Woods first round highlights from Augusta National |  Golf Channel">
            <a:extLst>
              <a:ext uri="{FF2B5EF4-FFF2-40B4-BE49-F238E27FC236}">
                <a16:creationId xmlns:a16="http://schemas.microsoft.com/office/drawing/2014/main" id="{9001442F-A8BF-E243-8717-46639FE0D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957" y="3964806"/>
            <a:ext cx="3637680" cy="204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Yo-Yo Ma - Home | Facebook">
            <a:extLst>
              <a:ext uri="{FF2B5EF4-FFF2-40B4-BE49-F238E27FC236}">
                <a16:creationId xmlns:a16="http://schemas.microsoft.com/office/drawing/2014/main" id="{3810C7FC-7E30-A046-89E1-F7EEB0526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874" y="3964806"/>
            <a:ext cx="2420983" cy="242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rgei Rachmaninoff - Wikipedia">
            <a:extLst>
              <a:ext uri="{FF2B5EF4-FFF2-40B4-BE49-F238E27FC236}">
                <a16:creationId xmlns:a16="http://schemas.microsoft.com/office/drawing/2014/main" id="{CC323A34-9E55-0E44-9A14-9943D76D9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517" y="877989"/>
            <a:ext cx="2249280" cy="285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Мария Шарапова ушла из спорта из-за хронической травмы плеча — Российская  газета">
            <a:extLst>
              <a:ext uri="{FF2B5EF4-FFF2-40B4-BE49-F238E27FC236}">
                <a16:creationId xmlns:a16="http://schemas.microsoft.com/office/drawing/2014/main" id="{081D5BC3-69A9-DC41-A75C-C3568C3E7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227" y="1610994"/>
            <a:ext cx="3069293" cy="204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2BA1996-A57F-B842-AA42-1E3CB3FCA73F}"/>
              </a:ext>
            </a:extLst>
          </p:cNvPr>
          <p:cNvSpPr txBox="1">
            <a:spLocks/>
          </p:cNvSpPr>
          <p:nvPr/>
        </p:nvSpPr>
        <p:spPr>
          <a:xfrm>
            <a:off x="6991525" y="627054"/>
            <a:ext cx="4922548" cy="88741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3600"/>
              <a:t>(Yo-Yo Ma)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605165-2EA4-F94D-9278-BF4CCC18186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6926657">
            <a:off x="10788297" y="2685904"/>
            <a:ext cx="1285355" cy="128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8093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ED3CE-1EB7-1F40-8FEF-EBC665A934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8600" y="856565"/>
            <a:ext cx="7761168" cy="1193800"/>
          </a:xfrm>
        </p:spPr>
        <p:txBody>
          <a:bodyPr>
            <a:normAutofit/>
          </a:bodyPr>
          <a:lstStyle/>
          <a:p>
            <a:r>
              <a:rPr lang="en-US" sz="4400"/>
              <a:t>Language is a natural phenomenon...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8D5BBA-980D-D24E-8149-0975FEDBF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3202" y="2045229"/>
            <a:ext cx="1983180" cy="19831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E69CF2-82B7-504B-8BBE-E4589E9118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4960" y="3615261"/>
            <a:ext cx="2231422" cy="22314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2E1224-9C49-7143-B93D-64A14ED87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0465" y="4004950"/>
            <a:ext cx="1983180" cy="19831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67A7B3-ADA1-AA42-9AB9-CB1DA63EA5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1472" y="2201530"/>
            <a:ext cx="1672887" cy="167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719414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020 Masters: Tiger Woods first round highlights from Augusta National |  Golf Channel">
            <a:extLst>
              <a:ext uri="{FF2B5EF4-FFF2-40B4-BE49-F238E27FC236}">
                <a16:creationId xmlns:a16="http://schemas.microsoft.com/office/drawing/2014/main" id="{9001442F-A8BF-E243-8717-46639FE0D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957" y="3964806"/>
            <a:ext cx="3637680" cy="204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Yo-Yo Ma - Home | Facebook">
            <a:extLst>
              <a:ext uri="{FF2B5EF4-FFF2-40B4-BE49-F238E27FC236}">
                <a16:creationId xmlns:a16="http://schemas.microsoft.com/office/drawing/2014/main" id="{3810C7FC-7E30-A046-89E1-F7EEB0526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874" y="3964806"/>
            <a:ext cx="2420983" cy="242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rgei Rachmaninoff - Wikipedia">
            <a:extLst>
              <a:ext uri="{FF2B5EF4-FFF2-40B4-BE49-F238E27FC236}">
                <a16:creationId xmlns:a16="http://schemas.microsoft.com/office/drawing/2014/main" id="{CC323A34-9E55-0E44-9A14-9943D76D9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517" y="877989"/>
            <a:ext cx="2249280" cy="285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Мария Шарапова ушла из спорта из-за хронической травмы плеча — Российская  газета">
            <a:extLst>
              <a:ext uri="{FF2B5EF4-FFF2-40B4-BE49-F238E27FC236}">
                <a16:creationId xmlns:a16="http://schemas.microsoft.com/office/drawing/2014/main" id="{081D5BC3-69A9-DC41-A75C-C3568C3E7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227" y="1610994"/>
            <a:ext cx="3069293" cy="204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2BA1996-A57F-B842-AA42-1E3CB3FCA73F}"/>
              </a:ext>
            </a:extLst>
          </p:cNvPr>
          <p:cNvSpPr txBox="1">
            <a:spLocks/>
          </p:cNvSpPr>
          <p:nvPr/>
        </p:nvSpPr>
        <p:spPr>
          <a:xfrm>
            <a:off x="6991525" y="627054"/>
            <a:ext cx="4922548" cy="88741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3600"/>
              <a:t>(Maria Sharapova)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605165-2EA4-F94D-9278-BF4CCC18186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11957421">
            <a:off x="10531273" y="2628754"/>
            <a:ext cx="1285355" cy="128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346078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020 Masters: Tiger Woods first round highlights from Augusta National |  Golf Channel">
            <a:extLst>
              <a:ext uri="{FF2B5EF4-FFF2-40B4-BE49-F238E27FC236}">
                <a16:creationId xmlns:a16="http://schemas.microsoft.com/office/drawing/2014/main" id="{9001442F-A8BF-E243-8717-46639FE0D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957" y="3964806"/>
            <a:ext cx="3637680" cy="204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Yo-Yo Ma - Home | Facebook">
            <a:extLst>
              <a:ext uri="{FF2B5EF4-FFF2-40B4-BE49-F238E27FC236}">
                <a16:creationId xmlns:a16="http://schemas.microsoft.com/office/drawing/2014/main" id="{3810C7FC-7E30-A046-89E1-F7EEB0526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874" y="3964806"/>
            <a:ext cx="2420983" cy="242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rgei Rachmaninoff - Wikipedia">
            <a:extLst>
              <a:ext uri="{FF2B5EF4-FFF2-40B4-BE49-F238E27FC236}">
                <a16:creationId xmlns:a16="http://schemas.microsoft.com/office/drawing/2014/main" id="{CC323A34-9E55-0E44-9A14-9943D76D9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517" y="877989"/>
            <a:ext cx="2249280" cy="285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Мария Шарапова ушла из спорта из-за хронической травмы плеча — Российская  газета">
            <a:extLst>
              <a:ext uri="{FF2B5EF4-FFF2-40B4-BE49-F238E27FC236}">
                <a16:creationId xmlns:a16="http://schemas.microsoft.com/office/drawing/2014/main" id="{081D5BC3-69A9-DC41-A75C-C3568C3E7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227" y="1610994"/>
            <a:ext cx="3069293" cy="204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2BA1996-A57F-B842-AA42-1E3CB3FCA73F}"/>
              </a:ext>
            </a:extLst>
          </p:cNvPr>
          <p:cNvSpPr txBox="1">
            <a:spLocks/>
          </p:cNvSpPr>
          <p:nvPr/>
        </p:nvSpPr>
        <p:spPr>
          <a:xfrm>
            <a:off x="6991525" y="627054"/>
            <a:ext cx="4922548" cy="88741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3600"/>
              <a:t>(Tiger Woods)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605165-2EA4-F94D-9278-BF4CCC18186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20233632">
            <a:off x="3602934" y="4698016"/>
            <a:ext cx="1285355" cy="128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190008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020 Masters: Tiger Woods first round highlights from Augusta National |  Golf Channel">
            <a:extLst>
              <a:ext uri="{FF2B5EF4-FFF2-40B4-BE49-F238E27FC236}">
                <a16:creationId xmlns:a16="http://schemas.microsoft.com/office/drawing/2014/main" id="{9001442F-A8BF-E243-8717-46639FE0D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957" y="3964806"/>
            <a:ext cx="3637680" cy="204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Yo-Yo Ma - Home | Facebook">
            <a:extLst>
              <a:ext uri="{FF2B5EF4-FFF2-40B4-BE49-F238E27FC236}">
                <a16:creationId xmlns:a16="http://schemas.microsoft.com/office/drawing/2014/main" id="{3810C7FC-7E30-A046-89E1-F7EEB0526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874" y="3964806"/>
            <a:ext cx="2420983" cy="242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rgei Rachmaninoff - Wikipedia">
            <a:extLst>
              <a:ext uri="{FF2B5EF4-FFF2-40B4-BE49-F238E27FC236}">
                <a16:creationId xmlns:a16="http://schemas.microsoft.com/office/drawing/2014/main" id="{CC323A34-9E55-0E44-9A14-9943D76D9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517" y="877989"/>
            <a:ext cx="2249280" cy="285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Мария Шарапова ушла из спорта из-за хронической травмы плеча — Российская  газета">
            <a:extLst>
              <a:ext uri="{FF2B5EF4-FFF2-40B4-BE49-F238E27FC236}">
                <a16:creationId xmlns:a16="http://schemas.microsoft.com/office/drawing/2014/main" id="{081D5BC3-69A9-DC41-A75C-C3568C3E7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227" y="1610994"/>
            <a:ext cx="3069293" cy="204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2BA1996-A57F-B842-AA42-1E3CB3FCA73F}"/>
              </a:ext>
            </a:extLst>
          </p:cNvPr>
          <p:cNvSpPr txBox="1">
            <a:spLocks/>
          </p:cNvSpPr>
          <p:nvPr/>
        </p:nvSpPr>
        <p:spPr>
          <a:xfrm>
            <a:off x="6991525" y="627054"/>
            <a:ext cx="4922548" cy="88741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3600"/>
              <a:t>They all</a:t>
            </a:r>
          </a:p>
        </p:txBody>
      </p:sp>
    </p:spTree>
    <p:extLst>
      <p:ext uri="{BB962C8B-B14F-4D97-AF65-F5344CB8AC3E}">
        <p14:creationId xmlns:p14="http://schemas.microsoft.com/office/powerpoint/2010/main" val="2186212484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020 Masters: Tiger Woods first round highlights from Augusta National |  Golf Channel">
            <a:extLst>
              <a:ext uri="{FF2B5EF4-FFF2-40B4-BE49-F238E27FC236}">
                <a16:creationId xmlns:a16="http://schemas.microsoft.com/office/drawing/2014/main" id="{9001442F-A8BF-E243-8717-46639FE0D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957" y="3964806"/>
            <a:ext cx="3637680" cy="204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Yo-Yo Ma - Home | Facebook">
            <a:extLst>
              <a:ext uri="{FF2B5EF4-FFF2-40B4-BE49-F238E27FC236}">
                <a16:creationId xmlns:a16="http://schemas.microsoft.com/office/drawing/2014/main" id="{3810C7FC-7E30-A046-89E1-F7EEB0526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874" y="3964806"/>
            <a:ext cx="2420983" cy="242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rgei Rachmaninoff - Wikipedia">
            <a:extLst>
              <a:ext uri="{FF2B5EF4-FFF2-40B4-BE49-F238E27FC236}">
                <a16:creationId xmlns:a16="http://schemas.microsoft.com/office/drawing/2014/main" id="{CC323A34-9E55-0E44-9A14-9943D76D9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517" y="877989"/>
            <a:ext cx="2249280" cy="285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Мария Шарапова ушла из спорта из-за хронической травмы плеча — Российская  газета">
            <a:extLst>
              <a:ext uri="{FF2B5EF4-FFF2-40B4-BE49-F238E27FC236}">
                <a16:creationId xmlns:a16="http://schemas.microsoft.com/office/drawing/2014/main" id="{081D5BC3-69A9-DC41-A75C-C3568C3E7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227" y="1610994"/>
            <a:ext cx="3069293" cy="204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2BA1996-A57F-B842-AA42-1E3CB3FCA73F}"/>
              </a:ext>
            </a:extLst>
          </p:cNvPr>
          <p:cNvSpPr txBox="1">
            <a:spLocks/>
          </p:cNvSpPr>
          <p:nvPr/>
        </p:nvSpPr>
        <p:spPr>
          <a:xfrm>
            <a:off x="6991525" y="627054"/>
            <a:ext cx="4922548" cy="88741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3600"/>
              <a:t>inspire us</a:t>
            </a:r>
          </a:p>
        </p:txBody>
      </p:sp>
    </p:spTree>
    <p:extLst>
      <p:ext uri="{BB962C8B-B14F-4D97-AF65-F5344CB8AC3E}">
        <p14:creationId xmlns:p14="http://schemas.microsoft.com/office/powerpoint/2010/main" val="495082774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020 Masters: Tiger Woods first round highlights from Augusta National |  Golf Channel">
            <a:extLst>
              <a:ext uri="{FF2B5EF4-FFF2-40B4-BE49-F238E27FC236}">
                <a16:creationId xmlns:a16="http://schemas.microsoft.com/office/drawing/2014/main" id="{9001442F-A8BF-E243-8717-46639FE0D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957" y="3964806"/>
            <a:ext cx="3637680" cy="204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Yo-Yo Ma - Home | Facebook">
            <a:extLst>
              <a:ext uri="{FF2B5EF4-FFF2-40B4-BE49-F238E27FC236}">
                <a16:creationId xmlns:a16="http://schemas.microsoft.com/office/drawing/2014/main" id="{3810C7FC-7E30-A046-89E1-F7EEB0526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874" y="3964806"/>
            <a:ext cx="2420983" cy="242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rgei Rachmaninoff - Wikipedia">
            <a:extLst>
              <a:ext uri="{FF2B5EF4-FFF2-40B4-BE49-F238E27FC236}">
                <a16:creationId xmlns:a16="http://schemas.microsoft.com/office/drawing/2014/main" id="{CC323A34-9E55-0E44-9A14-9943D76D9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517" y="877989"/>
            <a:ext cx="2249280" cy="285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Мария Шарапова ушла из спорта из-за хронической травмы плеча — Российская  газета">
            <a:extLst>
              <a:ext uri="{FF2B5EF4-FFF2-40B4-BE49-F238E27FC236}">
                <a16:creationId xmlns:a16="http://schemas.microsoft.com/office/drawing/2014/main" id="{081D5BC3-69A9-DC41-A75C-C3568C3E7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227" y="1610994"/>
            <a:ext cx="3069293" cy="204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2BA1996-A57F-B842-AA42-1E3CB3FCA73F}"/>
              </a:ext>
            </a:extLst>
          </p:cNvPr>
          <p:cNvSpPr txBox="1">
            <a:spLocks/>
          </p:cNvSpPr>
          <p:nvPr/>
        </p:nvSpPr>
        <p:spPr>
          <a:xfrm>
            <a:off x="6991525" y="627054"/>
            <a:ext cx="4922548" cy="88741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3600"/>
              <a:t>inspire us</a:t>
            </a:r>
          </a:p>
        </p:txBody>
      </p:sp>
    </p:spTree>
    <p:extLst>
      <p:ext uri="{BB962C8B-B14F-4D97-AF65-F5344CB8AC3E}">
        <p14:creationId xmlns:p14="http://schemas.microsoft.com/office/powerpoint/2010/main" val="1451738426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020 Masters: Tiger Woods first round highlights from Augusta National |  Golf Channel">
            <a:extLst>
              <a:ext uri="{FF2B5EF4-FFF2-40B4-BE49-F238E27FC236}">
                <a16:creationId xmlns:a16="http://schemas.microsoft.com/office/drawing/2014/main" id="{9001442F-A8BF-E243-8717-46639FE0D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957" y="3964806"/>
            <a:ext cx="3637680" cy="204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Yo-Yo Ma - Home | Facebook">
            <a:extLst>
              <a:ext uri="{FF2B5EF4-FFF2-40B4-BE49-F238E27FC236}">
                <a16:creationId xmlns:a16="http://schemas.microsoft.com/office/drawing/2014/main" id="{3810C7FC-7E30-A046-89E1-F7EEB0526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874" y="3964806"/>
            <a:ext cx="2420983" cy="242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rgei Rachmaninoff - Wikipedia">
            <a:extLst>
              <a:ext uri="{FF2B5EF4-FFF2-40B4-BE49-F238E27FC236}">
                <a16:creationId xmlns:a16="http://schemas.microsoft.com/office/drawing/2014/main" id="{CC323A34-9E55-0E44-9A14-9943D76D9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517" y="877989"/>
            <a:ext cx="2249280" cy="285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Мария Шарапова ушла из спорта из-за хронической травмы плеча — Российская  газета">
            <a:extLst>
              <a:ext uri="{FF2B5EF4-FFF2-40B4-BE49-F238E27FC236}">
                <a16:creationId xmlns:a16="http://schemas.microsoft.com/office/drawing/2014/main" id="{081D5BC3-69A9-DC41-A75C-C3568C3E7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227" y="1610994"/>
            <a:ext cx="3069293" cy="204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2BA1996-A57F-B842-AA42-1E3CB3FCA73F}"/>
              </a:ext>
            </a:extLst>
          </p:cNvPr>
          <p:cNvSpPr txBox="1">
            <a:spLocks/>
          </p:cNvSpPr>
          <p:nvPr/>
        </p:nvSpPr>
        <p:spPr>
          <a:xfrm>
            <a:off x="6991525" y="627054"/>
            <a:ext cx="4922548" cy="88741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3600"/>
              <a:t>and unite us</a:t>
            </a:r>
          </a:p>
        </p:txBody>
      </p:sp>
    </p:spTree>
    <p:extLst>
      <p:ext uri="{BB962C8B-B14F-4D97-AF65-F5344CB8AC3E}">
        <p14:creationId xmlns:p14="http://schemas.microsoft.com/office/powerpoint/2010/main" val="1019516783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020 Masters: Tiger Woods first round highlights from Augusta National |  Golf Channel">
            <a:extLst>
              <a:ext uri="{FF2B5EF4-FFF2-40B4-BE49-F238E27FC236}">
                <a16:creationId xmlns:a16="http://schemas.microsoft.com/office/drawing/2014/main" id="{9001442F-A8BF-E243-8717-46639FE0D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957" y="3964806"/>
            <a:ext cx="3637680" cy="204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Yo-Yo Ma - Home | Facebook">
            <a:extLst>
              <a:ext uri="{FF2B5EF4-FFF2-40B4-BE49-F238E27FC236}">
                <a16:creationId xmlns:a16="http://schemas.microsoft.com/office/drawing/2014/main" id="{3810C7FC-7E30-A046-89E1-F7EEB0526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874" y="3964806"/>
            <a:ext cx="2420983" cy="242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rgei Rachmaninoff - Wikipedia">
            <a:extLst>
              <a:ext uri="{FF2B5EF4-FFF2-40B4-BE49-F238E27FC236}">
                <a16:creationId xmlns:a16="http://schemas.microsoft.com/office/drawing/2014/main" id="{CC323A34-9E55-0E44-9A14-9943D76D9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517" y="877989"/>
            <a:ext cx="2249280" cy="285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Мария Шарапова ушла из спорта из-за хронической травмы плеча — Российская  газета">
            <a:extLst>
              <a:ext uri="{FF2B5EF4-FFF2-40B4-BE49-F238E27FC236}">
                <a16:creationId xmlns:a16="http://schemas.microsoft.com/office/drawing/2014/main" id="{081D5BC3-69A9-DC41-A75C-C3568C3E7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227" y="1610994"/>
            <a:ext cx="3069293" cy="204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2BA1996-A57F-B842-AA42-1E3CB3FCA73F}"/>
              </a:ext>
            </a:extLst>
          </p:cNvPr>
          <p:cNvSpPr txBox="1">
            <a:spLocks/>
          </p:cNvSpPr>
          <p:nvPr/>
        </p:nvSpPr>
        <p:spPr>
          <a:xfrm>
            <a:off x="6991525" y="627054"/>
            <a:ext cx="4922548" cy="88741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3600"/>
              <a:t>in joy and wonder.</a:t>
            </a:r>
          </a:p>
        </p:txBody>
      </p:sp>
    </p:spTree>
    <p:extLst>
      <p:ext uri="{BB962C8B-B14F-4D97-AF65-F5344CB8AC3E}">
        <p14:creationId xmlns:p14="http://schemas.microsoft.com/office/powerpoint/2010/main" val="3406463260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020 Masters: Tiger Woods first round highlights from Augusta National |  Golf Channel">
            <a:extLst>
              <a:ext uri="{FF2B5EF4-FFF2-40B4-BE49-F238E27FC236}">
                <a16:creationId xmlns:a16="http://schemas.microsoft.com/office/drawing/2014/main" id="{9001442F-A8BF-E243-8717-46639FE0D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957" y="3964806"/>
            <a:ext cx="3637680" cy="204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Yo-Yo Ma - Home | Facebook">
            <a:extLst>
              <a:ext uri="{FF2B5EF4-FFF2-40B4-BE49-F238E27FC236}">
                <a16:creationId xmlns:a16="http://schemas.microsoft.com/office/drawing/2014/main" id="{3810C7FC-7E30-A046-89E1-F7EEB0526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874" y="3964806"/>
            <a:ext cx="2420983" cy="242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rgei Rachmaninoff - Wikipedia">
            <a:extLst>
              <a:ext uri="{FF2B5EF4-FFF2-40B4-BE49-F238E27FC236}">
                <a16:creationId xmlns:a16="http://schemas.microsoft.com/office/drawing/2014/main" id="{CC323A34-9E55-0E44-9A14-9943D76D9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517" y="877989"/>
            <a:ext cx="2249280" cy="285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Мария Шарапова ушла из спорта из-за хронической травмы плеча — Российская  газета">
            <a:extLst>
              <a:ext uri="{FF2B5EF4-FFF2-40B4-BE49-F238E27FC236}">
                <a16:creationId xmlns:a16="http://schemas.microsoft.com/office/drawing/2014/main" id="{081D5BC3-69A9-DC41-A75C-C3568C3E7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227" y="1610994"/>
            <a:ext cx="3069293" cy="204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2BA1996-A57F-B842-AA42-1E3CB3FCA73F}"/>
              </a:ext>
            </a:extLst>
          </p:cNvPr>
          <p:cNvSpPr txBox="1">
            <a:spLocks/>
          </p:cNvSpPr>
          <p:nvPr/>
        </p:nvSpPr>
        <p:spPr>
          <a:xfrm>
            <a:off x="6991525" y="627054"/>
            <a:ext cx="4922548" cy="88741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3600"/>
              <a:t>in joy and wonder.</a:t>
            </a:r>
          </a:p>
        </p:txBody>
      </p:sp>
    </p:spTree>
    <p:extLst>
      <p:ext uri="{BB962C8B-B14F-4D97-AF65-F5344CB8AC3E}">
        <p14:creationId xmlns:p14="http://schemas.microsoft.com/office/powerpoint/2010/main" val="4176158006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B0E865-F8F3-1044-87E8-ADDF508B2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2272" y="1414451"/>
            <a:ext cx="4861453" cy="4861453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6ED3E48-92FF-2C46-99F9-50B5197E9A54}"/>
              </a:ext>
            </a:extLst>
          </p:cNvPr>
          <p:cNvSpPr txBox="1">
            <a:spLocks/>
          </p:cNvSpPr>
          <p:nvPr/>
        </p:nvSpPr>
        <p:spPr>
          <a:xfrm>
            <a:off x="3971925" y="627054"/>
            <a:ext cx="7942148" cy="88741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3600"/>
              <a:t>All sorts of religions and philosophies</a:t>
            </a:r>
          </a:p>
        </p:txBody>
      </p:sp>
    </p:spTree>
    <p:extLst>
      <p:ext uri="{BB962C8B-B14F-4D97-AF65-F5344CB8AC3E}">
        <p14:creationId xmlns:p14="http://schemas.microsoft.com/office/powerpoint/2010/main" val="3747101458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B0E865-F8F3-1044-87E8-ADDF508B2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2272" y="1414451"/>
            <a:ext cx="4861453" cy="4861453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6ED3E48-92FF-2C46-99F9-50B5197E9A54}"/>
              </a:ext>
            </a:extLst>
          </p:cNvPr>
          <p:cNvSpPr txBox="1">
            <a:spLocks/>
          </p:cNvSpPr>
          <p:nvPr/>
        </p:nvSpPr>
        <p:spPr>
          <a:xfrm>
            <a:off x="3971925" y="627054"/>
            <a:ext cx="7942148" cy="88741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3600"/>
              <a:t>encourage us</a:t>
            </a:r>
          </a:p>
        </p:txBody>
      </p:sp>
    </p:spTree>
    <p:extLst>
      <p:ext uri="{BB962C8B-B14F-4D97-AF65-F5344CB8AC3E}">
        <p14:creationId xmlns:p14="http://schemas.microsoft.com/office/powerpoint/2010/main" val="33338264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ED3CE-1EB7-1F40-8FEF-EBC665A934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8600" y="856565"/>
            <a:ext cx="7761168" cy="1193800"/>
          </a:xfrm>
        </p:spPr>
        <p:txBody>
          <a:bodyPr>
            <a:normAutofit/>
          </a:bodyPr>
          <a:lstStyle/>
          <a:p>
            <a:r>
              <a:rPr lang="en-US" sz="4400"/>
              <a:t>incredibly detailed,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8D5BBA-980D-D24E-8149-0975FEDBF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3202" y="2045229"/>
            <a:ext cx="1983180" cy="19831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E69CF2-82B7-504B-8BBE-E4589E9118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4960" y="3615261"/>
            <a:ext cx="2231422" cy="22314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2E1224-9C49-7143-B93D-64A14ED87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0465" y="4004950"/>
            <a:ext cx="1983180" cy="19831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67A7B3-ADA1-AA42-9AB9-CB1DA63EA5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1472" y="2201530"/>
            <a:ext cx="1672887" cy="167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395349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B0E865-F8F3-1044-87E8-ADDF508B2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2272" y="1414451"/>
            <a:ext cx="4861453" cy="4861453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6ED3E48-92FF-2C46-99F9-50B5197E9A54}"/>
              </a:ext>
            </a:extLst>
          </p:cNvPr>
          <p:cNvSpPr txBox="1">
            <a:spLocks/>
          </p:cNvSpPr>
          <p:nvPr/>
        </p:nvSpPr>
        <p:spPr>
          <a:xfrm>
            <a:off x="3971925" y="627054"/>
            <a:ext cx="7942148" cy="88741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3600"/>
              <a:t>to become instruments, too.</a:t>
            </a:r>
          </a:p>
        </p:txBody>
      </p:sp>
    </p:spTree>
    <p:extLst>
      <p:ext uri="{BB962C8B-B14F-4D97-AF65-F5344CB8AC3E}">
        <p14:creationId xmlns:p14="http://schemas.microsoft.com/office/powerpoint/2010/main" val="3403890818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B0E865-F8F3-1044-87E8-ADDF508B2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2272" y="1414451"/>
            <a:ext cx="4861453" cy="4861453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6ED3E48-92FF-2C46-99F9-50B5197E9A54}"/>
              </a:ext>
            </a:extLst>
          </p:cNvPr>
          <p:cNvSpPr txBox="1">
            <a:spLocks/>
          </p:cNvSpPr>
          <p:nvPr/>
        </p:nvSpPr>
        <p:spPr>
          <a:xfrm>
            <a:off x="3971925" y="627054"/>
            <a:ext cx="7942148" cy="88741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3600"/>
              <a:t>to become instruments, too.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D6B8843-8F69-9047-8E9E-5FA1C6EBF770}"/>
              </a:ext>
            </a:extLst>
          </p:cNvPr>
          <p:cNvGrpSpPr>
            <a:grpSpLocks noChangeAspect="1"/>
          </p:cNvGrpSpPr>
          <p:nvPr/>
        </p:nvGrpSpPr>
        <p:grpSpPr>
          <a:xfrm>
            <a:off x="2732110" y="1514452"/>
            <a:ext cx="2780162" cy="2780162"/>
            <a:chOff x="5303446" y="977425"/>
            <a:chExt cx="5474625" cy="547462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BB516F3-1227-5547-9FBC-E81A4525A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7ED957"/>
                </a:clrFrom>
                <a:clrTo>
                  <a:srgbClr val="7ED95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1152148">
              <a:off x="5303446" y="977425"/>
              <a:ext cx="5474625" cy="547462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D2EAEBF-9BD2-3441-A73C-EE295F3F8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7ED957"/>
                </a:clrFrom>
                <a:clrTo>
                  <a:srgbClr val="7ED95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1116555">
              <a:off x="5816296" y="1474216"/>
              <a:ext cx="4448926" cy="444892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D65A1FE-32C9-6140-8D88-97F5DE7BF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66868" y="2636307"/>
              <a:ext cx="2122103" cy="212210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4777449-B43B-0C43-92D5-B9BD7CDD7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0804105">
              <a:off x="8034917" y="3678459"/>
              <a:ext cx="968074" cy="9680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8701053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699BD16-507C-2240-AD0C-B1977A353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6572" y="1550471"/>
            <a:ext cx="2122103" cy="2122103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14D6B5DA-0C8E-A446-A21A-2FFF2ACF693A}"/>
              </a:ext>
            </a:extLst>
          </p:cNvPr>
          <p:cNvSpPr txBox="1">
            <a:spLocks/>
          </p:cNvSpPr>
          <p:nvPr/>
        </p:nvSpPr>
        <p:spPr>
          <a:xfrm>
            <a:off x="3971925" y="627054"/>
            <a:ext cx="7942148" cy="88741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3600"/>
              <a:t>So let’s use our tools</a:t>
            </a:r>
          </a:p>
        </p:txBody>
      </p:sp>
    </p:spTree>
    <p:extLst>
      <p:ext uri="{BB962C8B-B14F-4D97-AF65-F5344CB8AC3E}">
        <p14:creationId xmlns:p14="http://schemas.microsoft.com/office/powerpoint/2010/main" val="3110911744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699BD16-507C-2240-AD0C-B1977A353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6572" y="1550471"/>
            <a:ext cx="2122103" cy="21221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6AF696-35DF-7A40-8B57-D4261B435D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9581" y="1103026"/>
            <a:ext cx="2535681" cy="2535681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A9CE8DD-AFBB-8A40-BC53-F29B2AC8DF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5078" y="3716493"/>
            <a:ext cx="3187455" cy="480131"/>
          </a:xfrm>
        </p:spPr>
        <p:txBody>
          <a:bodyPr/>
          <a:lstStyle/>
          <a:p>
            <a:pPr marL="0" indent="0" algn="ctr">
              <a:buNone/>
            </a:pPr>
            <a:r>
              <a:rPr lang="en-US"/>
              <a:t>“Hello, world!”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44B4D4C-3DC1-694C-ACAD-3C6967605F2A}"/>
              </a:ext>
            </a:extLst>
          </p:cNvPr>
          <p:cNvSpPr txBox="1">
            <a:spLocks/>
          </p:cNvSpPr>
          <p:nvPr/>
        </p:nvSpPr>
        <p:spPr>
          <a:xfrm>
            <a:off x="8543901" y="3716493"/>
            <a:ext cx="3187455" cy="4801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/>
              <a:t>«Хэлло</a:t>
            </a:r>
            <a:r>
              <a:rPr lang="en-US"/>
              <a:t>, </a:t>
            </a:r>
            <a:r>
              <a:rPr lang="ru-RU"/>
              <a:t>вурлд!»</a:t>
            </a:r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B4B3F4C-C8EA-4C40-88D0-6B8D2DC71C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5599" y="4409341"/>
            <a:ext cx="1512208" cy="15122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E6AD1B6-AC57-1D4E-A6AD-6A19510978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4401" y="4298222"/>
            <a:ext cx="1906040" cy="190604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5E0140F-FB8A-D04D-8B94-08E99C7EFED0}"/>
              </a:ext>
            </a:extLst>
          </p:cNvPr>
          <p:cNvGrpSpPr/>
          <p:nvPr/>
        </p:nvGrpSpPr>
        <p:grpSpPr>
          <a:xfrm>
            <a:off x="7141487" y="3210873"/>
            <a:ext cx="1323672" cy="1512209"/>
            <a:chOff x="7141487" y="2896537"/>
            <a:chExt cx="1323672" cy="151220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06D8405-FA63-D34B-A918-386CBBC78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60958" y="3210276"/>
              <a:ext cx="884729" cy="884729"/>
            </a:xfrm>
            <a:prstGeom prst="rect">
              <a:avLst/>
            </a:prstGeom>
          </p:spPr>
        </p:pic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9A6E9D54-A6AF-F04C-A272-0A17B20CC22A}"/>
                </a:ext>
              </a:extLst>
            </p:cNvPr>
            <p:cNvSpPr txBox="1">
              <a:spLocks/>
            </p:cNvSpPr>
            <p:nvPr/>
          </p:nvSpPr>
          <p:spPr>
            <a:xfrm>
              <a:off x="7141487" y="2896537"/>
              <a:ext cx="1323672" cy="1512209"/>
            </a:xfrm>
            <a:prstGeom prst="rect">
              <a:avLst/>
            </a:prstGeom>
            <a:ln w="3175">
              <a:solidFill>
                <a:srgbClr val="5D15E8"/>
              </a:solidFill>
            </a:ln>
          </p:spPr>
          <p:txBody>
            <a:bodyPr vert="horz" wrap="square" lIns="91440" tIns="45720" rIns="91440" bIns="4572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b="1">
                  <a:solidFill>
                    <a:srgbClr val="5D15E8"/>
                  </a:solidFill>
                </a:rPr>
                <a:t>secret</a:t>
              </a:r>
            </a:p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b="1">
                  <a:solidFill>
                    <a:srgbClr val="5D15E8"/>
                  </a:solidFill>
                </a:rPr>
                <a:t> </a:t>
              </a:r>
            </a:p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b="1">
                  <a:solidFill>
                    <a:srgbClr val="5D15E8"/>
                  </a:solidFill>
                </a:rPr>
                <a:t>code</a:t>
              </a:r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14D6B5DA-0C8E-A446-A21A-2FFF2ACF693A}"/>
              </a:ext>
            </a:extLst>
          </p:cNvPr>
          <p:cNvSpPr txBox="1">
            <a:spLocks/>
          </p:cNvSpPr>
          <p:nvPr/>
        </p:nvSpPr>
        <p:spPr>
          <a:xfrm>
            <a:off x="3971925" y="627054"/>
            <a:ext cx="7942148" cy="88741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3600"/>
              <a:t>So let’s use our tools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304382-CB91-ACE3-B0ED-D9ED6188AB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31805" y="1712528"/>
            <a:ext cx="326620" cy="30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314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699BD16-507C-2240-AD0C-B1977A353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6572" y="1550471"/>
            <a:ext cx="2122103" cy="21221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6AF696-35DF-7A40-8B57-D4261B435D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9581" y="1103026"/>
            <a:ext cx="2535681" cy="2535681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A9CE8DD-AFBB-8A40-BC53-F29B2AC8DF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5078" y="3716493"/>
            <a:ext cx="3187455" cy="480131"/>
          </a:xfrm>
        </p:spPr>
        <p:txBody>
          <a:bodyPr/>
          <a:lstStyle/>
          <a:p>
            <a:pPr marL="0" indent="0" algn="ctr">
              <a:buNone/>
            </a:pPr>
            <a:r>
              <a:rPr lang="en-US"/>
              <a:t>“Hello, world!”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44B4D4C-3DC1-694C-ACAD-3C6967605F2A}"/>
              </a:ext>
            </a:extLst>
          </p:cNvPr>
          <p:cNvSpPr txBox="1">
            <a:spLocks/>
          </p:cNvSpPr>
          <p:nvPr/>
        </p:nvSpPr>
        <p:spPr>
          <a:xfrm>
            <a:off x="8543901" y="3716493"/>
            <a:ext cx="3187455" cy="4801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/>
              <a:t>«Хэлло</a:t>
            </a:r>
            <a:r>
              <a:rPr lang="en-US"/>
              <a:t>, </a:t>
            </a:r>
            <a:r>
              <a:rPr lang="ru-RU"/>
              <a:t>вурлд!»</a:t>
            </a:r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B4B3F4C-C8EA-4C40-88D0-6B8D2DC71C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5599" y="4409341"/>
            <a:ext cx="1512208" cy="15122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E6AD1B6-AC57-1D4E-A6AD-6A19510978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4401" y="4298222"/>
            <a:ext cx="1906040" cy="190604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5E0140F-FB8A-D04D-8B94-08E99C7EFED0}"/>
              </a:ext>
            </a:extLst>
          </p:cNvPr>
          <p:cNvGrpSpPr/>
          <p:nvPr/>
        </p:nvGrpSpPr>
        <p:grpSpPr>
          <a:xfrm>
            <a:off x="7141487" y="3210873"/>
            <a:ext cx="1323672" cy="1512209"/>
            <a:chOff x="7141487" y="2896537"/>
            <a:chExt cx="1323672" cy="151220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06D8405-FA63-D34B-A918-386CBBC78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60958" y="3210276"/>
              <a:ext cx="884729" cy="884729"/>
            </a:xfrm>
            <a:prstGeom prst="rect">
              <a:avLst/>
            </a:prstGeom>
          </p:spPr>
        </p:pic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9A6E9D54-A6AF-F04C-A272-0A17B20CC22A}"/>
                </a:ext>
              </a:extLst>
            </p:cNvPr>
            <p:cNvSpPr txBox="1">
              <a:spLocks/>
            </p:cNvSpPr>
            <p:nvPr/>
          </p:nvSpPr>
          <p:spPr>
            <a:xfrm>
              <a:off x="7141487" y="2896537"/>
              <a:ext cx="1323672" cy="1512209"/>
            </a:xfrm>
            <a:prstGeom prst="rect">
              <a:avLst/>
            </a:prstGeom>
            <a:ln w="3175">
              <a:solidFill>
                <a:srgbClr val="5D15E8"/>
              </a:solidFill>
            </a:ln>
          </p:spPr>
          <p:txBody>
            <a:bodyPr vert="horz" wrap="square" lIns="91440" tIns="45720" rIns="91440" bIns="4572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b="1">
                  <a:solidFill>
                    <a:srgbClr val="5D15E8"/>
                  </a:solidFill>
                </a:rPr>
                <a:t>secret</a:t>
              </a:r>
            </a:p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b="1">
                  <a:solidFill>
                    <a:srgbClr val="5D15E8"/>
                  </a:solidFill>
                </a:rPr>
                <a:t> </a:t>
              </a:r>
            </a:p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b="1">
                  <a:solidFill>
                    <a:srgbClr val="5D15E8"/>
                  </a:solidFill>
                </a:rPr>
                <a:t>code</a:t>
              </a:r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14D6B5DA-0C8E-A446-A21A-2FFF2ACF693A}"/>
              </a:ext>
            </a:extLst>
          </p:cNvPr>
          <p:cNvSpPr txBox="1">
            <a:spLocks/>
          </p:cNvSpPr>
          <p:nvPr/>
        </p:nvSpPr>
        <p:spPr>
          <a:xfrm>
            <a:off x="3971925" y="627054"/>
            <a:ext cx="7942148" cy="88741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3600"/>
              <a:t>to become the instruments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0D30E6-D474-9B28-C372-D5156F3431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31805" y="1712528"/>
            <a:ext cx="326620" cy="30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10662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699BD16-507C-2240-AD0C-B1977A353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6572" y="1550471"/>
            <a:ext cx="2122103" cy="21221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6AF696-35DF-7A40-8B57-D4261B435D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9581" y="1103026"/>
            <a:ext cx="2535681" cy="2535681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A9CE8DD-AFBB-8A40-BC53-F29B2AC8DF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5078" y="3716493"/>
            <a:ext cx="3187455" cy="480131"/>
          </a:xfrm>
        </p:spPr>
        <p:txBody>
          <a:bodyPr/>
          <a:lstStyle/>
          <a:p>
            <a:pPr marL="0" indent="0" algn="ctr">
              <a:buNone/>
            </a:pPr>
            <a:r>
              <a:rPr lang="en-US"/>
              <a:t>“Hello, world!”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44B4D4C-3DC1-694C-ACAD-3C6967605F2A}"/>
              </a:ext>
            </a:extLst>
          </p:cNvPr>
          <p:cNvSpPr txBox="1">
            <a:spLocks/>
          </p:cNvSpPr>
          <p:nvPr/>
        </p:nvSpPr>
        <p:spPr>
          <a:xfrm>
            <a:off x="8543901" y="3716493"/>
            <a:ext cx="3187455" cy="4801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/>
              <a:t>«Хэлло</a:t>
            </a:r>
            <a:r>
              <a:rPr lang="en-US"/>
              <a:t>, </a:t>
            </a:r>
            <a:r>
              <a:rPr lang="ru-RU"/>
              <a:t>вурлд!»</a:t>
            </a:r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B4B3F4C-C8EA-4C40-88D0-6B8D2DC71C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5599" y="4409341"/>
            <a:ext cx="1512208" cy="15122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E6AD1B6-AC57-1D4E-A6AD-6A19510978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4401" y="4298222"/>
            <a:ext cx="1906040" cy="19060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3C89A52-0D08-0047-8F66-CD42638E62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804105">
            <a:off x="10249225" y="2594601"/>
            <a:ext cx="968074" cy="96807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A325156-42E9-A545-957C-CFC8DB5BFC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804105">
            <a:off x="5734621" y="2592623"/>
            <a:ext cx="968074" cy="968074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5E0140F-FB8A-D04D-8B94-08E99C7EFED0}"/>
              </a:ext>
            </a:extLst>
          </p:cNvPr>
          <p:cNvGrpSpPr/>
          <p:nvPr/>
        </p:nvGrpSpPr>
        <p:grpSpPr>
          <a:xfrm>
            <a:off x="7141487" y="3210873"/>
            <a:ext cx="1323672" cy="1512209"/>
            <a:chOff x="7141487" y="2896537"/>
            <a:chExt cx="1323672" cy="151220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06D8405-FA63-D34B-A918-386CBBC78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60958" y="3210276"/>
              <a:ext cx="884729" cy="884729"/>
            </a:xfrm>
            <a:prstGeom prst="rect">
              <a:avLst/>
            </a:prstGeom>
          </p:spPr>
        </p:pic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9A6E9D54-A6AF-F04C-A272-0A17B20CC22A}"/>
                </a:ext>
              </a:extLst>
            </p:cNvPr>
            <p:cNvSpPr txBox="1">
              <a:spLocks/>
            </p:cNvSpPr>
            <p:nvPr/>
          </p:nvSpPr>
          <p:spPr>
            <a:xfrm>
              <a:off x="7141487" y="2896537"/>
              <a:ext cx="1323672" cy="1512209"/>
            </a:xfrm>
            <a:prstGeom prst="rect">
              <a:avLst/>
            </a:prstGeom>
            <a:ln w="3175">
              <a:solidFill>
                <a:srgbClr val="5D15E8"/>
              </a:solidFill>
            </a:ln>
          </p:spPr>
          <p:txBody>
            <a:bodyPr vert="horz" wrap="square" lIns="91440" tIns="45720" rIns="91440" bIns="4572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b="1">
                  <a:solidFill>
                    <a:srgbClr val="5D15E8"/>
                  </a:solidFill>
                </a:rPr>
                <a:t>secret</a:t>
              </a:r>
            </a:p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b="1">
                  <a:solidFill>
                    <a:srgbClr val="5D15E8"/>
                  </a:solidFill>
                </a:rPr>
                <a:t> </a:t>
              </a:r>
            </a:p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b="1">
                  <a:solidFill>
                    <a:srgbClr val="5D15E8"/>
                  </a:solidFill>
                </a:rPr>
                <a:t>code</a:t>
              </a:r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14D6B5DA-0C8E-A446-A21A-2FFF2ACF693A}"/>
              </a:ext>
            </a:extLst>
          </p:cNvPr>
          <p:cNvSpPr txBox="1">
            <a:spLocks/>
          </p:cNvSpPr>
          <p:nvPr/>
        </p:nvSpPr>
        <p:spPr>
          <a:xfrm>
            <a:off x="3971925" y="627054"/>
            <a:ext cx="7942148" cy="88741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3600"/>
              <a:t>to become the instruments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5D45CB-409E-DC02-0C29-FBA1463DC7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31805" y="1712528"/>
            <a:ext cx="326620" cy="30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303048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699BD16-507C-2240-AD0C-B1977A353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6572" y="1550471"/>
            <a:ext cx="2122103" cy="21221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6AF696-35DF-7A40-8B57-D4261B435D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9581" y="1103026"/>
            <a:ext cx="2535681" cy="2535681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A9CE8DD-AFBB-8A40-BC53-F29B2AC8DF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5078" y="3716493"/>
            <a:ext cx="3187455" cy="480131"/>
          </a:xfrm>
        </p:spPr>
        <p:txBody>
          <a:bodyPr/>
          <a:lstStyle/>
          <a:p>
            <a:pPr marL="0" indent="0" algn="ctr">
              <a:buNone/>
            </a:pPr>
            <a:r>
              <a:rPr lang="en-US"/>
              <a:t>“Hello, world!”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44B4D4C-3DC1-694C-ACAD-3C6967605F2A}"/>
              </a:ext>
            </a:extLst>
          </p:cNvPr>
          <p:cNvSpPr txBox="1">
            <a:spLocks/>
          </p:cNvSpPr>
          <p:nvPr/>
        </p:nvSpPr>
        <p:spPr>
          <a:xfrm>
            <a:off x="8543901" y="3716493"/>
            <a:ext cx="3187455" cy="4801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/>
              <a:t>«Хэлло</a:t>
            </a:r>
            <a:r>
              <a:rPr lang="en-US"/>
              <a:t>, </a:t>
            </a:r>
            <a:r>
              <a:rPr lang="ru-RU"/>
              <a:t>вурлд!»</a:t>
            </a:r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B4B3F4C-C8EA-4C40-88D0-6B8D2DC71C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5599" y="4409341"/>
            <a:ext cx="1512208" cy="15122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E6AD1B6-AC57-1D4E-A6AD-6A19510978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4401" y="4298222"/>
            <a:ext cx="1906040" cy="19060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3C89A52-0D08-0047-8F66-CD42638E62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804105">
            <a:off x="10249225" y="2594601"/>
            <a:ext cx="968074" cy="96807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A325156-42E9-A545-957C-CFC8DB5BFC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804105">
            <a:off x="5734621" y="2592623"/>
            <a:ext cx="968074" cy="968074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5E0140F-FB8A-D04D-8B94-08E99C7EFED0}"/>
              </a:ext>
            </a:extLst>
          </p:cNvPr>
          <p:cNvGrpSpPr/>
          <p:nvPr/>
        </p:nvGrpSpPr>
        <p:grpSpPr>
          <a:xfrm>
            <a:off x="7141487" y="3210873"/>
            <a:ext cx="1323672" cy="1512209"/>
            <a:chOff x="7141487" y="2896537"/>
            <a:chExt cx="1323672" cy="151220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06D8405-FA63-D34B-A918-386CBBC78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60958" y="3210276"/>
              <a:ext cx="884729" cy="884729"/>
            </a:xfrm>
            <a:prstGeom prst="rect">
              <a:avLst/>
            </a:prstGeom>
          </p:spPr>
        </p:pic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9A6E9D54-A6AF-F04C-A272-0A17B20CC22A}"/>
                </a:ext>
              </a:extLst>
            </p:cNvPr>
            <p:cNvSpPr txBox="1">
              <a:spLocks/>
            </p:cNvSpPr>
            <p:nvPr/>
          </p:nvSpPr>
          <p:spPr>
            <a:xfrm>
              <a:off x="7141487" y="2896537"/>
              <a:ext cx="1323672" cy="1512209"/>
            </a:xfrm>
            <a:prstGeom prst="rect">
              <a:avLst/>
            </a:prstGeom>
            <a:ln w="3175">
              <a:solidFill>
                <a:srgbClr val="5D15E8"/>
              </a:solidFill>
            </a:ln>
          </p:spPr>
          <p:txBody>
            <a:bodyPr vert="horz" wrap="square" lIns="91440" tIns="45720" rIns="91440" bIns="4572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b="1">
                  <a:solidFill>
                    <a:srgbClr val="5D15E8"/>
                  </a:solidFill>
                </a:rPr>
                <a:t>secret</a:t>
              </a:r>
            </a:p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b="1">
                  <a:solidFill>
                    <a:srgbClr val="5D15E8"/>
                  </a:solidFill>
                </a:rPr>
                <a:t> </a:t>
              </a:r>
            </a:p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b="1">
                  <a:solidFill>
                    <a:srgbClr val="5D15E8"/>
                  </a:solidFill>
                </a:rPr>
                <a:t>code</a:t>
              </a:r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14D6B5DA-0C8E-A446-A21A-2FFF2ACF693A}"/>
              </a:ext>
            </a:extLst>
          </p:cNvPr>
          <p:cNvSpPr txBox="1">
            <a:spLocks/>
          </p:cNvSpPr>
          <p:nvPr/>
        </p:nvSpPr>
        <p:spPr>
          <a:xfrm>
            <a:off x="3971925" y="627054"/>
            <a:ext cx="7942148" cy="88741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3600"/>
              <a:t>we were born to be.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6F3209-02C1-F004-9D7A-4C422B86FA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31805" y="1712528"/>
            <a:ext cx="326620" cy="30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199203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699BD16-507C-2240-AD0C-B1977A353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6572" y="1550471"/>
            <a:ext cx="2122103" cy="2122103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A9CE8DD-AFBB-8A40-BC53-F29B2AC8DF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5078" y="3716493"/>
            <a:ext cx="3187455" cy="480131"/>
          </a:xfrm>
        </p:spPr>
        <p:txBody>
          <a:bodyPr/>
          <a:lstStyle/>
          <a:p>
            <a:pPr marL="0" indent="0" algn="ctr">
              <a:buNone/>
            </a:pPr>
            <a:r>
              <a:rPr lang="en-US"/>
              <a:t>“Hello, world!”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44B4D4C-3DC1-694C-ACAD-3C6967605F2A}"/>
              </a:ext>
            </a:extLst>
          </p:cNvPr>
          <p:cNvSpPr txBox="1">
            <a:spLocks/>
          </p:cNvSpPr>
          <p:nvPr/>
        </p:nvSpPr>
        <p:spPr>
          <a:xfrm>
            <a:off x="8543901" y="3716493"/>
            <a:ext cx="3187455" cy="4801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/>
              <a:t>«Хэлло</a:t>
            </a:r>
            <a:r>
              <a:rPr lang="en-US"/>
              <a:t>, </a:t>
            </a:r>
            <a:r>
              <a:rPr lang="ru-RU"/>
              <a:t>вурлд!»</a:t>
            </a:r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B4B3F4C-C8EA-4C40-88D0-6B8D2DC71C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5599" y="4409341"/>
            <a:ext cx="1512208" cy="15122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E6AD1B6-AC57-1D4E-A6AD-6A19510978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4401" y="4298222"/>
            <a:ext cx="1906040" cy="190604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A325156-42E9-A545-957C-CFC8DB5BFC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04105">
            <a:off x="5734621" y="2592623"/>
            <a:ext cx="968074" cy="968074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14D6B5DA-0C8E-A446-A21A-2FFF2ACF693A}"/>
              </a:ext>
            </a:extLst>
          </p:cNvPr>
          <p:cNvSpPr txBox="1">
            <a:spLocks/>
          </p:cNvSpPr>
          <p:nvPr/>
        </p:nvSpPr>
        <p:spPr>
          <a:xfrm>
            <a:off x="3971925" y="627054"/>
            <a:ext cx="7942148" cy="88741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3600"/>
              <a:t>we were born to be.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C3BB9FB-0A3D-DE49-8194-A6D001FE797F}"/>
              </a:ext>
            </a:extLst>
          </p:cNvPr>
          <p:cNvGrpSpPr/>
          <p:nvPr/>
        </p:nvGrpSpPr>
        <p:grpSpPr>
          <a:xfrm>
            <a:off x="7141487" y="3210873"/>
            <a:ext cx="1323672" cy="1512209"/>
            <a:chOff x="7141487" y="2896537"/>
            <a:chExt cx="1323672" cy="1512209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CB8190C-9D35-1242-B41A-3ECB0A56D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60958" y="3210276"/>
              <a:ext cx="884729" cy="884729"/>
            </a:xfrm>
            <a:prstGeom prst="rect">
              <a:avLst/>
            </a:prstGeom>
          </p:spPr>
        </p:pic>
        <p:sp>
          <p:nvSpPr>
            <p:cNvPr id="28" name="Content Placeholder 2">
              <a:extLst>
                <a:ext uri="{FF2B5EF4-FFF2-40B4-BE49-F238E27FC236}">
                  <a16:creationId xmlns:a16="http://schemas.microsoft.com/office/drawing/2014/main" id="{F0688E46-CA79-544A-A311-A8C44181459D}"/>
                </a:ext>
              </a:extLst>
            </p:cNvPr>
            <p:cNvSpPr txBox="1">
              <a:spLocks/>
            </p:cNvSpPr>
            <p:nvPr/>
          </p:nvSpPr>
          <p:spPr>
            <a:xfrm>
              <a:off x="7141487" y="2896537"/>
              <a:ext cx="1323672" cy="1512209"/>
            </a:xfrm>
            <a:prstGeom prst="rect">
              <a:avLst/>
            </a:prstGeom>
            <a:ln w="3175">
              <a:solidFill>
                <a:srgbClr val="5D15E8"/>
              </a:solidFill>
            </a:ln>
          </p:spPr>
          <p:txBody>
            <a:bodyPr vert="horz" wrap="square" lIns="91440" tIns="45720" rIns="91440" bIns="4572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b="1">
                  <a:solidFill>
                    <a:srgbClr val="5D15E8"/>
                  </a:solidFill>
                </a:rPr>
                <a:t>secret</a:t>
              </a:r>
            </a:p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b="1">
                  <a:solidFill>
                    <a:srgbClr val="5D15E8"/>
                  </a:solidFill>
                </a:rPr>
                <a:t> </a:t>
              </a:r>
            </a:p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b="1">
                  <a:solidFill>
                    <a:srgbClr val="5D15E8"/>
                  </a:solidFill>
                </a:rPr>
                <a:t>code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F08BC21-1498-9D42-A4D3-F571991B290C}"/>
              </a:ext>
            </a:extLst>
          </p:cNvPr>
          <p:cNvGrpSpPr/>
          <p:nvPr/>
        </p:nvGrpSpPr>
        <p:grpSpPr>
          <a:xfrm flipH="1">
            <a:off x="8849581" y="1103026"/>
            <a:ext cx="2535681" cy="2535681"/>
            <a:chOff x="8849581" y="1103026"/>
            <a:chExt cx="2535681" cy="2535681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75D7114-8B6B-1E4C-9F19-578002606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849581" y="1103026"/>
              <a:ext cx="2535681" cy="2535681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3B60BA7-8B6A-F041-809B-052D8E91D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804105">
              <a:off x="10249225" y="2594601"/>
              <a:ext cx="968074" cy="968074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C169B78-3297-149E-C420-DB5BF008B3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51469" y="1712528"/>
            <a:ext cx="326620" cy="30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359792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699BD16-507C-2240-AD0C-B1977A353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6572" y="1550471"/>
            <a:ext cx="2122103" cy="2122103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A9CE8DD-AFBB-8A40-BC53-F29B2AC8DF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5078" y="3716493"/>
            <a:ext cx="3187455" cy="480131"/>
          </a:xfrm>
        </p:spPr>
        <p:txBody>
          <a:bodyPr/>
          <a:lstStyle/>
          <a:p>
            <a:pPr marL="0" indent="0" algn="ctr">
              <a:buNone/>
            </a:pPr>
            <a:r>
              <a:rPr lang="en-US"/>
              <a:t>“Hello, world!”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44B4D4C-3DC1-694C-ACAD-3C6967605F2A}"/>
              </a:ext>
            </a:extLst>
          </p:cNvPr>
          <p:cNvSpPr txBox="1">
            <a:spLocks/>
          </p:cNvSpPr>
          <p:nvPr/>
        </p:nvSpPr>
        <p:spPr>
          <a:xfrm>
            <a:off x="8543901" y="3716493"/>
            <a:ext cx="3187455" cy="4801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/>
              <a:t>«Хэлло</a:t>
            </a:r>
            <a:r>
              <a:rPr lang="en-US"/>
              <a:t>, </a:t>
            </a:r>
            <a:r>
              <a:rPr lang="ru-RU"/>
              <a:t>вурлд!»</a:t>
            </a:r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B4B3F4C-C8EA-4C40-88D0-6B8D2DC71C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5599" y="4409341"/>
            <a:ext cx="1512208" cy="15122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E6AD1B6-AC57-1D4E-A6AD-6A19510978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4401" y="4298222"/>
            <a:ext cx="1906040" cy="190604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869BBFA-5C19-1C49-86AE-B765916054CB}"/>
              </a:ext>
            </a:extLst>
          </p:cNvPr>
          <p:cNvGrpSpPr/>
          <p:nvPr/>
        </p:nvGrpSpPr>
        <p:grpSpPr>
          <a:xfrm flipH="1">
            <a:off x="8849581" y="1103026"/>
            <a:ext cx="2535681" cy="2535681"/>
            <a:chOff x="8849581" y="1103026"/>
            <a:chExt cx="2535681" cy="253568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36AF696-35DF-7A40-8B57-D4261B435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49581" y="1103026"/>
              <a:ext cx="2535681" cy="253568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3C89A52-0D08-0047-8F66-CD42638E6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0804105">
              <a:off x="10249225" y="2594601"/>
              <a:ext cx="968074" cy="968074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5A325156-42E9-A545-957C-CFC8DB5BFC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804105">
            <a:off x="5734621" y="2592623"/>
            <a:ext cx="968074" cy="968074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14D6B5DA-0C8E-A446-A21A-2FFF2ACF693A}"/>
              </a:ext>
            </a:extLst>
          </p:cNvPr>
          <p:cNvSpPr txBox="1">
            <a:spLocks/>
          </p:cNvSpPr>
          <p:nvPr/>
        </p:nvSpPr>
        <p:spPr>
          <a:xfrm>
            <a:off x="3971925" y="627054"/>
            <a:ext cx="7942148" cy="88741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3600"/>
              <a:t>we were born to be.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08D1849-03A2-0D47-9D5B-8E8B7B566B1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21116555">
            <a:off x="7398546" y="3469483"/>
            <a:ext cx="1031298" cy="1031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928295-6D9E-8942-5E22-C21457508D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51469" y="1712528"/>
            <a:ext cx="326620" cy="30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419181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4">
            <a:extLst>
              <a:ext uri="{FF2B5EF4-FFF2-40B4-BE49-F238E27FC236}">
                <a16:creationId xmlns:a16="http://schemas.microsoft.com/office/drawing/2014/main" id="{CC7438B3-9CCF-1E41-827F-B3EC89AEE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5322" y="822960"/>
            <a:ext cx="7158318" cy="1325563"/>
          </a:xfrm>
        </p:spPr>
        <p:txBody>
          <a:bodyPr>
            <a:normAutofit/>
          </a:bodyPr>
          <a:lstStyle/>
          <a:p>
            <a:pPr algn="ctr"/>
            <a:r>
              <a:rPr lang="en-US" sz="4000"/>
              <a:t>What should I do before the Oral Final &amp; when?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8F871F-A318-ABD7-EA65-6134DEBAE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96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0098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ED3CE-1EB7-1F40-8FEF-EBC665A934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8600" y="856565"/>
            <a:ext cx="7761168" cy="1193800"/>
          </a:xfrm>
        </p:spPr>
        <p:txBody>
          <a:bodyPr>
            <a:normAutofit/>
          </a:bodyPr>
          <a:lstStyle/>
          <a:p>
            <a:r>
              <a:rPr lang="en-US" sz="4400"/>
              <a:t>incredibly nuanced.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8D5BBA-980D-D24E-8149-0975FEDBF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3202" y="2045229"/>
            <a:ext cx="1983180" cy="19831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E69CF2-82B7-504B-8BBE-E4589E9118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4960" y="3615261"/>
            <a:ext cx="2231422" cy="22314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2E1224-9C49-7143-B93D-64A14ED87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0465" y="4004950"/>
            <a:ext cx="1983180" cy="19831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67A7B3-ADA1-AA42-9AB9-CB1DA63EA5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1472" y="2201530"/>
            <a:ext cx="1672887" cy="167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032228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4">
            <a:extLst>
              <a:ext uri="{FF2B5EF4-FFF2-40B4-BE49-F238E27FC236}">
                <a16:creationId xmlns:a16="http://schemas.microsoft.com/office/drawing/2014/main" id="{1B8DF0BA-4875-4541-AD42-BFD49E682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5322" y="822960"/>
            <a:ext cx="7158318" cy="1325563"/>
          </a:xfrm>
        </p:spPr>
        <p:txBody>
          <a:bodyPr>
            <a:normAutofit/>
          </a:bodyPr>
          <a:lstStyle/>
          <a:p>
            <a:pPr algn="ctr"/>
            <a:r>
              <a:rPr lang="en-US" sz="4000"/>
              <a:t>What should I do before the Oral Final &amp; when?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9538E3-A801-E0E7-3D8D-78BE14A41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0464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27938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7876-F236-DA41-AE16-863C28610D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00680" y="448389"/>
            <a:ext cx="7761168" cy="1337552"/>
          </a:xfrm>
        </p:spPr>
        <p:txBody>
          <a:bodyPr>
            <a:normAutofit/>
          </a:bodyPr>
          <a:lstStyle/>
          <a:p>
            <a:r>
              <a:rPr lang="en-US" sz="3600"/>
              <a:t>Daily Homework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507E72-A0EA-E042-B637-4DD5D1864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9691" y="1570040"/>
            <a:ext cx="5466976" cy="4696691"/>
          </a:xfrm>
          <a:prstGeom prst="rect">
            <a:avLst/>
          </a:prstGeom>
          <a:ln>
            <a:solidFill>
              <a:srgbClr val="0569CB"/>
            </a:solidFill>
          </a:ln>
        </p:spPr>
      </p:pic>
    </p:spTree>
    <p:extLst>
      <p:ext uri="{BB962C8B-B14F-4D97-AF65-F5344CB8AC3E}">
        <p14:creationId xmlns:p14="http://schemas.microsoft.com/office/powerpoint/2010/main" val="1635977955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7876-F236-DA41-AE16-863C28610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1738" y="637664"/>
            <a:ext cx="7788165" cy="1325563"/>
          </a:xfrm>
        </p:spPr>
        <p:txBody>
          <a:bodyPr anchor="ctr" anchorCtr="0">
            <a:normAutofit/>
          </a:bodyPr>
          <a:lstStyle/>
          <a:p>
            <a:pPr algn="ctr"/>
            <a:r>
              <a:rPr lang="en-US" sz="3600"/>
              <a:t>Optional Check-Ins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43E7ED-D91A-524E-AEF2-CB8458ADB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2595" y="1990329"/>
            <a:ext cx="7321213" cy="3827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3A0038-DD3F-AA48-8F87-90D326D9078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16200000">
            <a:off x="10295875" y="3682423"/>
            <a:ext cx="1317933" cy="131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397958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ED3CE-1EB7-1F40-8FEF-EBC665A934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5078" y="2079086"/>
            <a:ext cx="7244881" cy="2387600"/>
          </a:xfrm>
        </p:spPr>
        <p:txBody>
          <a:bodyPr anchor="ctr">
            <a:normAutofit/>
          </a:bodyPr>
          <a:lstStyle/>
          <a:p>
            <a:r>
              <a:rPr lang="en-US"/>
              <a:t>Dee End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264177274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5C0FFAC5-F0D0-AC41-BC5E-D7DA2CA69B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69894" y="1617550"/>
            <a:ext cx="8470232" cy="1571252"/>
          </a:xfrm>
        </p:spPr>
        <p:txBody>
          <a:bodyPr anchor="ctr">
            <a:normAutofit/>
          </a:bodyPr>
          <a:lstStyle/>
          <a:p>
            <a:r>
              <a:rPr lang="en-US" sz="4400"/>
              <a:t>How can I support Kira?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A305657-C984-7F4F-BCE1-C5F9E74ABE90}"/>
              </a:ext>
            </a:extLst>
          </p:cNvPr>
          <p:cNvSpPr txBox="1">
            <a:spLocks/>
          </p:cNvSpPr>
          <p:nvPr/>
        </p:nvSpPr>
        <p:spPr>
          <a:xfrm>
            <a:off x="3769894" y="3188802"/>
            <a:ext cx="8470232" cy="23938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20000" b="0">
                <a:latin typeface="American Typewriter" panose="02090604020004020304" pitchFamily="18" charset="77"/>
                <a:ea typeface="Baskerville" panose="02020502070401020303" pitchFamily="18" charset="0"/>
                <a:cs typeface="Big Caslon Medium" panose="02000603090000020003" pitchFamily="2" charset="-79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60900464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5C0FFAC5-F0D0-AC41-BC5E-D7DA2CA69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9336" y="1512274"/>
            <a:ext cx="4002729" cy="461666"/>
          </a:xfrm>
        </p:spPr>
        <p:txBody>
          <a:bodyPr anchor="ctr">
            <a:noAutofit/>
          </a:bodyPr>
          <a:lstStyle/>
          <a:p>
            <a:pPr marL="406400" indent="-406400" algn="l"/>
            <a:r>
              <a:rPr lang="en-US" sz="2000"/>
              <a:t>1) Check out Kira’s other stuff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4956AB-FC24-684A-89CC-820834AA7FAD}"/>
              </a:ext>
            </a:extLst>
          </p:cNvPr>
          <p:cNvSpPr/>
          <p:nvPr/>
        </p:nvSpPr>
        <p:spPr>
          <a:xfrm>
            <a:off x="4231012" y="3267356"/>
            <a:ext cx="33393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5E16EB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learnrussianwithkira.com</a:t>
            </a:r>
            <a:endParaRPr lang="en-US" sz="2400">
              <a:solidFill>
                <a:srgbClr val="5E16EB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EE6FAAB-66A4-F745-91D9-89407D7ACD22}"/>
              </a:ext>
            </a:extLst>
          </p:cNvPr>
          <p:cNvCxnSpPr>
            <a:cxnSpLocks/>
          </p:cNvCxnSpPr>
          <p:nvPr/>
        </p:nvCxnSpPr>
        <p:spPr>
          <a:xfrm>
            <a:off x="7961586" y="1512274"/>
            <a:ext cx="0" cy="46993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0DF9EBD-B616-DE49-A13D-68F789EAA280}"/>
              </a:ext>
            </a:extLst>
          </p:cNvPr>
          <p:cNvCxnSpPr>
            <a:cxnSpLocks/>
          </p:cNvCxnSpPr>
          <p:nvPr/>
        </p:nvCxnSpPr>
        <p:spPr>
          <a:xfrm>
            <a:off x="3899336" y="3941383"/>
            <a:ext cx="80509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BED288AF-20BB-0841-99B0-41C8BDFCA439}"/>
              </a:ext>
            </a:extLst>
          </p:cNvPr>
          <p:cNvSpPr txBox="1">
            <a:spLocks/>
          </p:cNvSpPr>
          <p:nvPr/>
        </p:nvSpPr>
        <p:spPr>
          <a:xfrm>
            <a:off x="8245369" y="1490244"/>
            <a:ext cx="3704892" cy="48609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406400" indent="-406400"/>
            <a:r>
              <a:rPr lang="en-US" sz="2000"/>
              <a:t>2) Become an ambassador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4EBCE4-307C-6545-8808-A5BA3A8CA16A}"/>
              </a:ext>
            </a:extLst>
          </p:cNvPr>
          <p:cNvSpPr/>
          <p:nvPr/>
        </p:nvSpPr>
        <p:spPr>
          <a:xfrm>
            <a:off x="8292662" y="1970634"/>
            <a:ext cx="3657599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If you love Kira’s stuff, you could tell:</a:t>
            </a:r>
          </a:p>
          <a:p>
            <a:endParaRPr lang="en-US" sz="100"/>
          </a:p>
          <a:p>
            <a:pPr marL="571500" indent="-571500">
              <a:buFont typeface="Wingdings" pitchFamily="2" charset="2"/>
              <a:buChar char="ü"/>
            </a:pPr>
            <a:r>
              <a:rPr lang="en-US"/>
              <a:t>fellow Russian students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en-US"/>
              <a:t>teachers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en-US"/>
              <a:t>Reddit!</a:t>
            </a:r>
            <a:endParaRPr lang="en-US">
              <a:solidFill>
                <a:srgbClr val="5E16EB"/>
              </a:solidFill>
            </a:endParaRPr>
          </a:p>
          <a:p>
            <a:r>
              <a:rPr lang="en-US">
                <a:solidFill>
                  <a:srgbClr val="5E16EB"/>
                </a:solidFill>
              </a:rPr>
              <a:t>learnrussianwithkira.com</a:t>
            </a:r>
          </a:p>
          <a:p>
            <a:r>
              <a:rPr lang="en-US">
                <a:solidFill>
                  <a:srgbClr val="5E16EB"/>
                </a:solidFill>
              </a:rPr>
              <a:t>patreon.com/learnrussianwithkira</a:t>
            </a: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D99130-054C-4C43-B2CE-7FF63F796961}"/>
              </a:ext>
            </a:extLst>
          </p:cNvPr>
          <p:cNvSpPr/>
          <p:nvPr/>
        </p:nvSpPr>
        <p:spPr>
          <a:xfrm>
            <a:off x="4230415" y="4718935"/>
            <a:ext cx="3671653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At the $5 a month level:</a:t>
            </a:r>
          </a:p>
          <a:p>
            <a:endParaRPr lang="en-US" sz="100"/>
          </a:p>
          <a:p>
            <a:pPr marL="234950" indent="-234950">
              <a:buFont typeface="Wingdings" pitchFamily="2" charset="2"/>
              <a:buChar char="ü"/>
            </a:pPr>
            <a:r>
              <a:rPr lang="en-US"/>
              <a:t>exclusive podcast focused on sounds</a:t>
            </a:r>
          </a:p>
          <a:p>
            <a:pPr marL="234950" indent="-234950">
              <a:buFont typeface="Wingdings" pitchFamily="2" charset="2"/>
              <a:buChar char="ü"/>
            </a:pPr>
            <a:r>
              <a:rPr lang="en-US"/>
              <a:t>library of podcast episodes</a:t>
            </a:r>
          </a:p>
          <a:p>
            <a:pPr marL="234950" indent="-234950">
              <a:buFont typeface="Wingdings" pitchFamily="2" charset="2"/>
              <a:buChar char="ü"/>
            </a:pPr>
            <a:r>
              <a:rPr lang="en-US"/>
              <a:t>optional texts &amp; emails</a:t>
            </a:r>
            <a:endParaRPr lang="en-US">
              <a:solidFill>
                <a:srgbClr val="5E16EB"/>
              </a:solidFill>
            </a:endParaRPr>
          </a:p>
          <a:p>
            <a:r>
              <a:rPr lang="en-US">
                <a:solidFill>
                  <a:srgbClr val="5E16EB"/>
                </a:solidFill>
              </a:rPr>
              <a:t>patreon.com/learnrussianwithkira</a:t>
            </a:r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1F23125-D397-1E40-B66F-75E719BEE9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1462" y="5168753"/>
            <a:ext cx="707609" cy="70760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8162D0A-7FA1-D243-974E-DA760941581E}"/>
              </a:ext>
            </a:extLst>
          </p:cNvPr>
          <p:cNvSpPr/>
          <p:nvPr/>
        </p:nvSpPr>
        <p:spPr>
          <a:xfrm>
            <a:off x="8294557" y="5980785"/>
            <a:ext cx="34884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5E16EB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buymeacoffee.com/kiradi</a:t>
            </a:r>
            <a:endParaRPr lang="en-US" sz="2400">
              <a:solidFill>
                <a:srgbClr val="5E16EB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BEB2C91-C0BF-6F42-8F0E-9E09F71DE2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3286" y="4692764"/>
            <a:ext cx="1369695" cy="1369695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EAC73301-D30D-4B40-A6EF-46E6E538B669}"/>
              </a:ext>
            </a:extLst>
          </p:cNvPr>
          <p:cNvSpPr txBox="1">
            <a:spLocks/>
          </p:cNvSpPr>
          <p:nvPr/>
        </p:nvSpPr>
        <p:spPr>
          <a:xfrm>
            <a:off x="3899336" y="4155356"/>
            <a:ext cx="4002729" cy="46166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406400" indent="-406400"/>
            <a:r>
              <a:rPr lang="en-US" sz="2000"/>
              <a:t>3) Become a Patron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B6F66A15-B789-8D42-B99B-402B69C7DCC9}"/>
              </a:ext>
            </a:extLst>
          </p:cNvPr>
          <p:cNvSpPr txBox="1">
            <a:spLocks/>
          </p:cNvSpPr>
          <p:nvPr/>
        </p:nvSpPr>
        <p:spPr>
          <a:xfrm>
            <a:off x="8268093" y="4152778"/>
            <a:ext cx="4002729" cy="46166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406400" indent="-406400"/>
            <a:r>
              <a:rPr lang="en-US" sz="2000"/>
              <a:t>4) Buy Kira a coffee : )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1C7DE9C-240B-3540-9EE8-F89AA2C500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1012" y="2105197"/>
            <a:ext cx="3339376" cy="870337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79AF4A74-7B9F-5844-93EF-9577B62458CA}"/>
              </a:ext>
            </a:extLst>
          </p:cNvPr>
          <p:cNvSpPr txBox="1">
            <a:spLocks/>
          </p:cNvSpPr>
          <p:nvPr/>
        </p:nvSpPr>
        <p:spPr>
          <a:xfrm>
            <a:off x="3666949" y="560690"/>
            <a:ext cx="8470232" cy="87033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sz="3600"/>
              <a:t>How can I support Kira?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AB4DC0-F7C0-C351-7E74-58B9CFB711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73514" y="5561372"/>
            <a:ext cx="187512" cy="17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021929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065FE-7CE9-A94A-8221-7CD5A2251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543560"/>
            <a:ext cx="7158318" cy="1325563"/>
          </a:xfrm>
        </p:spPr>
        <p:txBody>
          <a:bodyPr anchor="ctr">
            <a:normAutofit/>
          </a:bodyPr>
          <a:lstStyle/>
          <a:p>
            <a:pPr algn="l"/>
            <a:r>
              <a:rPr lang="en-US" sz="5000"/>
              <a:t>Are you a teacher?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647376-E404-9B46-A904-895F53BB00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5482" y="1803400"/>
            <a:ext cx="7158318" cy="4089325"/>
          </a:xfrm>
        </p:spPr>
        <p:txBody>
          <a:bodyPr/>
          <a:lstStyle/>
          <a:p>
            <a:pPr marL="0" indent="0">
              <a:buNone/>
            </a:pPr>
            <a:r>
              <a:rPr lang="en-US" sz="2000"/>
              <a:t>Would you like to use this PPT?</a:t>
            </a:r>
          </a:p>
          <a:p>
            <a:pPr marL="0" indent="0">
              <a:buNone/>
            </a:pPr>
            <a:endParaRPr lang="en-US" sz="400"/>
          </a:p>
          <a:p>
            <a:pPr marL="0" indent="0">
              <a:buNone/>
            </a:pPr>
            <a:r>
              <a:rPr lang="en-US" sz="2000"/>
              <a:t>Please do!  Take it, tweak it, share it – just please include “based on </a:t>
            </a:r>
            <a:r>
              <a:rPr lang="en-US" sz="2000" i="1"/>
              <a:t>Unlocking Russian Pronunciation </a:t>
            </a:r>
            <a:r>
              <a:rPr lang="en-US" sz="2000"/>
              <a:t>by Kimberly (Kira) DiMattia” in it.</a:t>
            </a:r>
          </a:p>
          <a:p>
            <a:pPr marL="0" indent="0">
              <a:buNone/>
            </a:pPr>
            <a:endParaRPr lang="en-US" sz="400"/>
          </a:p>
          <a:p>
            <a:pPr marL="0" indent="0">
              <a:buNone/>
            </a:pPr>
            <a:r>
              <a:rPr lang="en-US" sz="2000"/>
              <a:t>In return, I would love it if you would share these two links with your students: </a:t>
            </a:r>
          </a:p>
          <a:p>
            <a:pPr marL="0" indent="0">
              <a:buNone/>
            </a:pPr>
            <a:endParaRPr lang="en-US" sz="400"/>
          </a:p>
          <a:p>
            <a:pPr marL="457200" indent="-457200">
              <a:buFont typeface="+mj-lt"/>
              <a:buAutoNum type="arabicPeriod"/>
            </a:pPr>
            <a:r>
              <a:rPr lang="en-US" sz="2000">
                <a:hlinkClick r:id="rId3"/>
              </a:rPr>
              <a:t>www.learnrussianwithkira.com</a:t>
            </a:r>
            <a:endParaRPr lang="en-US" sz="2000"/>
          </a:p>
          <a:p>
            <a:pPr marL="457200" indent="-457200">
              <a:buFont typeface="+mj-lt"/>
              <a:buAutoNum type="arabicPeriod"/>
            </a:pPr>
            <a:r>
              <a:rPr lang="en-US" sz="2000">
                <a:hlinkClick r:id="rId4"/>
              </a:rPr>
              <a:t>www.patreon.com/learnrussianwithkira</a:t>
            </a:r>
            <a:r>
              <a:rPr lang="en-US" sz="2000"/>
              <a:t> </a:t>
            </a:r>
          </a:p>
          <a:p>
            <a:pPr marL="0" indent="0">
              <a:buNone/>
            </a:pPr>
            <a:endParaRPr lang="en-US" sz="400"/>
          </a:p>
          <a:p>
            <a:pPr marL="0" indent="0">
              <a:buNone/>
            </a:pPr>
            <a:r>
              <a:rPr lang="ru-RU" sz="2000"/>
              <a:t>Спасибо!</a:t>
            </a:r>
            <a:endParaRPr lang="en-US" sz="2000"/>
          </a:p>
          <a:p>
            <a:pPr marL="0" indent="0">
              <a:buNone/>
            </a:pPr>
            <a:r>
              <a:rPr lang="en-US" sz="2000"/>
              <a:t>Kimberly DiMattia, </a:t>
            </a:r>
            <a:r>
              <a:rPr lang="en-US" sz="2000">
                <a:hlinkClick r:id="rId5"/>
              </a:rPr>
              <a:t>kiradimattia@gmail.com</a:t>
            </a:r>
            <a:r>
              <a:rPr lang="en-US" sz="20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443318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ED3CE-1EB7-1F40-8FEF-EBC665A934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8600" y="856565"/>
            <a:ext cx="7761168" cy="1193800"/>
          </a:xfrm>
        </p:spPr>
        <p:txBody>
          <a:bodyPr>
            <a:normAutofit/>
          </a:bodyPr>
          <a:lstStyle/>
          <a:p>
            <a:r>
              <a:rPr lang="en-US" sz="4400"/>
              <a:t>There are patterns,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8D5BBA-980D-D24E-8149-0975FEDBF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3202" y="2045229"/>
            <a:ext cx="1983180" cy="19831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E69CF2-82B7-504B-8BBE-E4589E9118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4960" y="3615261"/>
            <a:ext cx="2231422" cy="22314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2E1224-9C49-7143-B93D-64A14ED87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0465" y="4004950"/>
            <a:ext cx="1983180" cy="19831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67A7B3-ADA1-AA42-9AB9-CB1DA63EA5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1472" y="2201530"/>
            <a:ext cx="1672887" cy="167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0988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ED3CE-1EB7-1F40-8FEF-EBC665A934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8600" y="856565"/>
            <a:ext cx="7761168" cy="1193800"/>
          </a:xfrm>
        </p:spPr>
        <p:txBody>
          <a:bodyPr>
            <a:normAutofit/>
          </a:bodyPr>
          <a:lstStyle/>
          <a:p>
            <a:r>
              <a:rPr lang="en-US" sz="4400"/>
              <a:t>but they vary by individual.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8D5BBA-980D-D24E-8149-0975FEDBF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3202" y="2045229"/>
            <a:ext cx="1983180" cy="19831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E69CF2-82B7-504B-8BBE-E4589E9118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4960" y="3615261"/>
            <a:ext cx="2231422" cy="22314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2E1224-9C49-7143-B93D-64A14ED87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0465" y="4004950"/>
            <a:ext cx="1983180" cy="19831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67A7B3-ADA1-AA42-9AB9-CB1DA63EA5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1472" y="2201530"/>
            <a:ext cx="1672887" cy="167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7937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8CAF3F-2EE2-1648-86B6-946D082EB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0665" y="1296258"/>
            <a:ext cx="5318862" cy="531886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08FF75D-F2D9-1943-911A-24040E4B45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8600" y="663580"/>
            <a:ext cx="7761168" cy="1193800"/>
          </a:xfrm>
        </p:spPr>
        <p:txBody>
          <a:bodyPr>
            <a:noAutofit/>
          </a:bodyPr>
          <a:lstStyle/>
          <a:p>
            <a:r>
              <a:rPr lang="en-US" sz="3600"/>
              <a:t>Descriptions are necessarily oversimplified and imperfect...</a:t>
            </a:r>
          </a:p>
        </p:txBody>
      </p:sp>
    </p:spTree>
    <p:extLst>
      <p:ext uri="{BB962C8B-B14F-4D97-AF65-F5344CB8AC3E}">
        <p14:creationId xmlns:p14="http://schemas.microsoft.com/office/powerpoint/2010/main" val="10687410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8CAF3F-2EE2-1648-86B6-946D082EB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0665" y="1296258"/>
            <a:ext cx="5318862" cy="531886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08FF75D-F2D9-1943-911A-24040E4B45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86282" y="663580"/>
            <a:ext cx="6699130" cy="1193800"/>
          </a:xfrm>
        </p:spPr>
        <p:txBody>
          <a:bodyPr>
            <a:noAutofit/>
          </a:bodyPr>
          <a:lstStyle/>
          <a:p>
            <a:r>
              <a:rPr lang="en-US" sz="3600"/>
              <a:t>...but they are a good place to start.</a:t>
            </a:r>
          </a:p>
        </p:txBody>
      </p:sp>
    </p:spTree>
    <p:extLst>
      <p:ext uri="{BB962C8B-B14F-4D97-AF65-F5344CB8AC3E}">
        <p14:creationId xmlns:p14="http://schemas.microsoft.com/office/powerpoint/2010/main" val="39817775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08FF75D-F2D9-1943-911A-24040E4B45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86282" y="663580"/>
            <a:ext cx="6699130" cy="1193800"/>
          </a:xfrm>
        </p:spPr>
        <p:txBody>
          <a:bodyPr>
            <a:noAutofit/>
          </a:bodyPr>
          <a:lstStyle/>
          <a:p>
            <a:r>
              <a:rPr lang="en-US" sz="3600"/>
              <a:t>...but they are a good place to start.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AC5A21-4ABE-AA46-8B32-4D5305483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12379"/>
            <a:ext cx="3772072" cy="4881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3204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ED3CE-1EB7-1F40-8FEF-EBC665A934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11304" y="938662"/>
            <a:ext cx="7761168" cy="1193800"/>
          </a:xfrm>
        </p:spPr>
        <p:txBody>
          <a:bodyPr/>
          <a:lstStyle/>
          <a:p>
            <a:r>
              <a:rPr lang="en-US"/>
              <a:t>Leetle Game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F7A364-A3BA-7247-AD6E-DBF4A735A8F0}"/>
              </a:ext>
            </a:extLst>
          </p:cNvPr>
          <p:cNvGrpSpPr>
            <a:grpSpLocks noChangeAspect="1"/>
          </p:cNvGrpSpPr>
          <p:nvPr/>
        </p:nvGrpSpPr>
        <p:grpSpPr>
          <a:xfrm>
            <a:off x="5336842" y="1535562"/>
            <a:ext cx="4885331" cy="4885331"/>
            <a:chOff x="4381500" y="0"/>
            <a:chExt cx="68580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26294E2-475E-6946-80B6-704AD57AC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301976">
              <a:off x="4381500" y="0"/>
              <a:ext cx="6858000" cy="6858000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7669561-9565-AE4B-9463-EF46D7F5A778}"/>
                </a:ext>
              </a:extLst>
            </p:cNvPr>
            <p:cNvSpPr/>
            <p:nvPr/>
          </p:nvSpPr>
          <p:spPr>
            <a:xfrm rot="20618608">
              <a:off x="6125145" y="2190887"/>
              <a:ext cx="469628" cy="50290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8A665F6-1F86-4B47-9C32-5E0C12407658}"/>
                </a:ext>
              </a:extLst>
            </p:cNvPr>
            <p:cNvSpPr/>
            <p:nvPr/>
          </p:nvSpPr>
          <p:spPr>
            <a:xfrm rot="20618608">
              <a:off x="6248890" y="2386467"/>
              <a:ext cx="96817" cy="139268"/>
            </a:xfrm>
            <a:prstGeom prst="ellipse">
              <a:avLst/>
            </a:prstGeom>
            <a:solidFill>
              <a:srgbClr val="46B3D0"/>
            </a:solidFill>
            <a:ln>
              <a:solidFill>
                <a:srgbClr val="46B3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BE8A8E0-0BA2-9349-B92B-3501A274818A}"/>
                </a:ext>
              </a:extLst>
            </p:cNvPr>
            <p:cNvSpPr/>
            <p:nvPr/>
          </p:nvSpPr>
          <p:spPr>
            <a:xfrm rot="19763336">
              <a:off x="6989757" y="2391884"/>
              <a:ext cx="469628" cy="56821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EE4FDDE-8E76-9C40-9EC6-775101A616A6}"/>
                </a:ext>
              </a:extLst>
            </p:cNvPr>
            <p:cNvSpPr/>
            <p:nvPr/>
          </p:nvSpPr>
          <p:spPr>
            <a:xfrm rot="19569452">
              <a:off x="7078244" y="2582460"/>
              <a:ext cx="110056" cy="139159"/>
            </a:xfrm>
            <a:prstGeom prst="ellipse">
              <a:avLst/>
            </a:prstGeom>
            <a:solidFill>
              <a:srgbClr val="46B3D0"/>
            </a:solidFill>
            <a:ln>
              <a:solidFill>
                <a:srgbClr val="46B3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94370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065FE-7CE9-A94A-8221-7CD5A22517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4328" y="2857567"/>
            <a:ext cx="6990144" cy="1142865"/>
          </a:xfrm>
        </p:spPr>
        <p:txBody>
          <a:bodyPr anchor="ctr">
            <a:normAutofit/>
          </a:bodyPr>
          <a:lstStyle/>
          <a:p>
            <a:pPr algn="l"/>
            <a:r>
              <a:rPr lang="en-US" sz="5000"/>
              <a:t>Let’s say hello  : )</a:t>
            </a:r>
          </a:p>
        </p:txBody>
      </p:sp>
    </p:spTree>
    <p:extLst>
      <p:ext uri="{BB962C8B-B14F-4D97-AF65-F5344CB8AC3E}">
        <p14:creationId xmlns:p14="http://schemas.microsoft.com/office/powerpoint/2010/main" val="2023229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FC8F07-9C25-D149-B7AE-10C988F50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5481" y="2110628"/>
            <a:ext cx="2491564" cy="387080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ru-RU" sz="2600"/>
              <a:t>ску́чно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600"/>
              <a:t>до́брого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600"/>
              <a:t>легко́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600"/>
              <a:t>в сад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600"/>
              <a:t>та́кже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600"/>
              <a:t>до́рого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600"/>
              <a:t>в кварти́ре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600"/>
              <a:t>во́дка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B1D1349-65D4-BE44-A08B-2FE072CE61A5}"/>
              </a:ext>
            </a:extLst>
          </p:cNvPr>
          <p:cNvSpPr txBox="1">
            <a:spLocks/>
          </p:cNvSpPr>
          <p:nvPr/>
        </p:nvSpPr>
        <p:spPr>
          <a:xfrm>
            <a:off x="4100680" y="1690688"/>
            <a:ext cx="7253119" cy="4526806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297BD7F-2B8C-4E47-AB9A-36415A2EFB6B}"/>
              </a:ext>
            </a:extLst>
          </p:cNvPr>
          <p:cNvSpPr txBox="1">
            <a:spLocks/>
          </p:cNvSpPr>
          <p:nvPr/>
        </p:nvSpPr>
        <p:spPr>
          <a:xfrm>
            <a:off x="7529175" y="2089363"/>
            <a:ext cx="2491564" cy="3870803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/>
              <a:t>skúšn</a:t>
            </a:r>
            <a:r>
              <a:rPr lang="ru-RU" sz="2600"/>
              <a:t>ъ</a:t>
            </a:r>
          </a:p>
          <a:p>
            <a:pPr marL="0" indent="0">
              <a:buNone/>
            </a:pPr>
            <a:r>
              <a:rPr lang="en-US" sz="2600"/>
              <a:t>dóbr</a:t>
            </a:r>
            <a:r>
              <a:rPr lang="ru-RU" sz="2600"/>
              <a:t>ъ</a:t>
            </a:r>
            <a:r>
              <a:rPr lang="en-US" sz="2600"/>
              <a:t>v</a:t>
            </a:r>
            <a:r>
              <a:rPr lang="ru-RU" sz="2600"/>
              <a:t>ъ</a:t>
            </a:r>
          </a:p>
          <a:p>
            <a:pPr marL="0" indent="0">
              <a:buNone/>
            </a:pPr>
            <a:r>
              <a:rPr lang="en-US" sz="2600"/>
              <a:t>l’ixkó</a:t>
            </a:r>
          </a:p>
          <a:p>
            <a:pPr marL="0" indent="0">
              <a:buNone/>
            </a:pPr>
            <a:r>
              <a:rPr lang="en-US" sz="2600"/>
              <a:t>f  sat</a:t>
            </a:r>
          </a:p>
          <a:p>
            <a:pPr marL="0" indent="0">
              <a:buNone/>
            </a:pPr>
            <a:r>
              <a:rPr lang="en-US" sz="2600"/>
              <a:t>tágž</a:t>
            </a:r>
            <a:r>
              <a:rPr lang="ru-RU" sz="2600"/>
              <a:t>ъ</a:t>
            </a:r>
          </a:p>
          <a:p>
            <a:pPr marL="0" indent="0">
              <a:buNone/>
            </a:pPr>
            <a:r>
              <a:rPr lang="en-US" sz="2600"/>
              <a:t>dór</a:t>
            </a:r>
            <a:r>
              <a:rPr lang="ru-RU" sz="2600"/>
              <a:t>ъ</a:t>
            </a:r>
            <a:r>
              <a:rPr lang="en-US" sz="2600"/>
              <a:t>g</a:t>
            </a:r>
            <a:r>
              <a:rPr lang="ru-RU" sz="2600"/>
              <a:t>ъ</a:t>
            </a:r>
          </a:p>
          <a:p>
            <a:pPr marL="0" indent="0">
              <a:buNone/>
            </a:pPr>
            <a:r>
              <a:rPr lang="en-US" sz="2600"/>
              <a:t>f  kv∧rt’ír’</a:t>
            </a:r>
            <a:r>
              <a:rPr lang="ru-RU" sz="2600"/>
              <a:t>ъ</a:t>
            </a:r>
          </a:p>
          <a:p>
            <a:pPr marL="0" indent="0">
              <a:buNone/>
            </a:pPr>
            <a:r>
              <a:rPr lang="en-US" sz="2600"/>
              <a:t>vótk</a:t>
            </a:r>
            <a:r>
              <a:rPr lang="ru-RU" sz="2600"/>
              <a:t>ъ </a:t>
            </a:r>
            <a:endParaRPr lang="en-US" sz="260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D3107ED7-8CA8-764F-AB63-89D9B1702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755" y="700368"/>
            <a:ext cx="1201201" cy="117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59B2C7-4EC5-BC4B-A3D6-2D7A991107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44" y="691217"/>
            <a:ext cx="3207653" cy="3213869"/>
          </a:xfrm>
          <a:prstGeom prst="rect">
            <a:avLst/>
          </a:prstGeom>
        </p:spPr>
      </p:pic>
      <p:pic>
        <p:nvPicPr>
          <p:cNvPr id="10" name="Волынка Timer 2 20" descr="Волынка Timer 2 20">
            <a:hlinkClick r:id="" action="ppaction://media"/>
            <a:extLst>
              <a:ext uri="{FF2B5EF4-FFF2-40B4-BE49-F238E27FC236}">
                <a16:creationId xmlns:a16="http://schemas.microsoft.com/office/drawing/2014/main" id="{4F4A798D-9D79-9643-BB13-BF3BD7F7D9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0843" y="4221741"/>
            <a:ext cx="3202565" cy="1801443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596CBEB-FBA5-0444-AD50-13B3354F8FEF}"/>
              </a:ext>
            </a:extLst>
          </p:cNvPr>
          <p:cNvSpPr txBox="1">
            <a:spLocks/>
          </p:cNvSpPr>
          <p:nvPr/>
        </p:nvSpPr>
        <p:spPr>
          <a:xfrm>
            <a:off x="5913029" y="825171"/>
            <a:ext cx="5827214" cy="92333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800"/>
              <a:t>Download the “Leetle Game – Day 5” doc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800"/>
              <a:t>Stop when I call time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800"/>
              <a:t>Drop your answers in the chat when I ask for them!</a:t>
            </a:r>
          </a:p>
        </p:txBody>
      </p:sp>
    </p:spTree>
    <p:extLst>
      <p:ext uri="{BB962C8B-B14F-4D97-AF65-F5344CB8AC3E}">
        <p14:creationId xmlns:p14="http://schemas.microsoft.com/office/powerpoint/2010/main" val="4083957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87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6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ED3CE-1EB7-1F40-8FEF-EBC665A934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6400">
                <a:latin typeface="Calibri" panose="020F0502020204030204" pitchFamily="34" charset="0"/>
                <a:cs typeface="Calibri" panose="020F0502020204030204" pitchFamily="34" charset="0"/>
              </a:rPr>
              <a:t>Ну, как</a:t>
            </a:r>
            <a:r>
              <a:rPr lang="en-US" sz="640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291435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C3C054-162E-A34A-BCCC-D2DEB33B9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5783" y="1167604"/>
            <a:ext cx="4161099" cy="416109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0A1AEF4-A22D-A945-B778-8B086EB99965}"/>
              </a:ext>
            </a:extLst>
          </p:cNvPr>
          <p:cNvSpPr txBox="1">
            <a:spLocks/>
          </p:cNvSpPr>
          <p:nvPr/>
        </p:nvSpPr>
        <p:spPr>
          <a:xfrm>
            <a:off x="4216454" y="5489341"/>
            <a:ext cx="7659756" cy="6144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dirty="0">
                <a:sym typeface="Wingdings"/>
              </a:rPr>
              <a:t>2 </a:t>
            </a:r>
            <a:r>
              <a:rPr lang="ru-RU" sz="4400" dirty="0">
                <a:sym typeface="Wingdings"/>
              </a:rPr>
              <a:t>вопроса!</a:t>
            </a:r>
          </a:p>
        </p:txBody>
      </p:sp>
    </p:spTree>
    <p:extLst>
      <p:ext uri="{BB962C8B-B14F-4D97-AF65-F5344CB8AC3E}">
        <p14:creationId xmlns:p14="http://schemas.microsoft.com/office/powerpoint/2010/main" val="32142960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ED3CE-1EB7-1F40-8FEF-EBC665A934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7297" y="1908176"/>
            <a:ext cx="7758952" cy="2387600"/>
          </a:xfrm>
        </p:spPr>
        <p:txBody>
          <a:bodyPr>
            <a:normAutofit/>
          </a:bodyPr>
          <a:lstStyle/>
          <a:p>
            <a:r>
              <a:rPr lang="en-US" sz="4800"/>
              <a:t>Skills Check Self-Assessments!</a:t>
            </a:r>
          </a:p>
        </p:txBody>
      </p:sp>
    </p:spTree>
    <p:extLst>
      <p:ext uri="{BB962C8B-B14F-4D97-AF65-F5344CB8AC3E}">
        <p14:creationId xmlns:p14="http://schemas.microsoft.com/office/powerpoint/2010/main" val="25188745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ED3CE-1EB7-1F40-8FEF-EBC665A934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7297" y="1908176"/>
            <a:ext cx="7758952" cy="2387600"/>
          </a:xfrm>
        </p:spPr>
        <p:txBody>
          <a:bodyPr>
            <a:normAutofit/>
          </a:bodyPr>
          <a:lstStyle/>
          <a:p>
            <a:r>
              <a:rPr lang="en-US" sz="4800"/>
              <a:t>Observer Certificate! Reflections Deadline</a:t>
            </a:r>
          </a:p>
        </p:txBody>
      </p:sp>
    </p:spTree>
    <p:extLst>
      <p:ext uri="{BB962C8B-B14F-4D97-AF65-F5344CB8AC3E}">
        <p14:creationId xmlns:p14="http://schemas.microsoft.com/office/powerpoint/2010/main" val="41886874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ED3CE-1EB7-1F40-8FEF-EBC665A934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18722" y="1122363"/>
            <a:ext cx="7758952" cy="2387600"/>
          </a:xfrm>
        </p:spPr>
        <p:txBody>
          <a:bodyPr>
            <a:normAutofit/>
          </a:bodyPr>
          <a:lstStyle/>
          <a:p>
            <a:r>
              <a:rPr lang="en-US" sz="4800"/>
              <a:t>Lessons 6,7 &amp; (Part of) 8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0E34E4-BE59-7743-8975-16EA2444F2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18720" y="3631067"/>
            <a:ext cx="7758954" cy="480131"/>
          </a:xfrm>
        </p:spPr>
        <p:txBody>
          <a:bodyPr/>
          <a:lstStyle/>
          <a:p>
            <a:r>
              <a:rPr lang="en-US" sz="2800"/>
              <a:t>Phonetics Topics</a:t>
            </a:r>
          </a:p>
        </p:txBody>
      </p:sp>
    </p:spTree>
    <p:extLst>
      <p:ext uri="{BB962C8B-B14F-4D97-AF65-F5344CB8AC3E}">
        <p14:creationId xmlns:p14="http://schemas.microsoft.com/office/powerpoint/2010/main" val="3390442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ED3CE-1EB7-1F40-8FEF-EBC665A934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Prepositions That Lose It!</a:t>
            </a:r>
          </a:p>
        </p:txBody>
      </p:sp>
    </p:spTree>
    <p:extLst>
      <p:ext uri="{BB962C8B-B14F-4D97-AF65-F5344CB8AC3E}">
        <p14:creationId xmlns:p14="http://schemas.microsoft.com/office/powerpoint/2010/main" val="15327737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E7E4C-414C-6840-9E50-F33FD9D04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816610"/>
            <a:ext cx="7437074" cy="931803"/>
          </a:xfrm>
        </p:spPr>
        <p:txBody>
          <a:bodyPr/>
          <a:lstStyle/>
          <a:p>
            <a:r>
              <a:rPr lang="en-US" sz="3800">
                <a:solidFill>
                  <a:prstClr val="black"/>
                </a:solidFill>
              </a:rPr>
              <a:t>Prepositions That Lose It!</a:t>
            </a:r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01814D-F856-C34A-83D0-BC052C861A89}"/>
              </a:ext>
            </a:extLst>
          </p:cNvPr>
          <p:cNvSpPr txBox="1"/>
          <p:nvPr/>
        </p:nvSpPr>
        <p:spPr>
          <a:xfrm>
            <a:off x="5456455" y="1792857"/>
            <a:ext cx="4915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How do we say “goodbye” in Russian?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2C920BD-FB6D-0C45-AEA1-353A06F571F1}"/>
              </a:ext>
            </a:extLst>
          </p:cNvPr>
          <p:cNvSpPr txBox="1"/>
          <p:nvPr/>
        </p:nvSpPr>
        <p:spPr>
          <a:xfrm>
            <a:off x="6937630" y="3145441"/>
            <a:ext cx="1952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/>
              <a:t>Д</a:t>
            </a:r>
            <a:r>
              <a:rPr lang="ru-RU" sz="2400" dirty="0"/>
              <a:t>о </a:t>
            </a:r>
            <a:r>
              <a:rPr lang="ru-RU" sz="2400" dirty="0" err="1"/>
              <a:t>свида</a:t>
            </a:r>
            <a:r>
              <a:rPr lang="en-US" sz="2400" dirty="0"/>
              <a:t>́</a:t>
            </a:r>
            <a:r>
              <a:rPr lang="ru-RU" sz="2400" dirty="0" err="1"/>
              <a:t>ния</a:t>
            </a:r>
            <a:r>
              <a:rPr lang="ru-RU" sz="2400" dirty="0"/>
              <a:t>!</a:t>
            </a:r>
            <a:endParaRPr lang="en-US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FC64010-FCC7-524F-A3EE-4C2C801319DF}"/>
              </a:ext>
            </a:extLst>
          </p:cNvPr>
          <p:cNvSpPr txBox="1"/>
          <p:nvPr/>
        </p:nvSpPr>
        <p:spPr>
          <a:xfrm>
            <a:off x="6332497" y="2469149"/>
            <a:ext cx="3163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And how do we spell it?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FF29166-4088-4C49-AB6D-DC1369087FBF}"/>
              </a:ext>
            </a:extLst>
          </p:cNvPr>
          <p:cNvSpPr txBox="1"/>
          <p:nvPr/>
        </p:nvSpPr>
        <p:spPr>
          <a:xfrm>
            <a:off x="6604205" y="3821733"/>
            <a:ext cx="2619628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Preposition alert!!!</a:t>
            </a:r>
          </a:p>
        </p:txBody>
      </p:sp>
      <p:cxnSp>
        <p:nvCxnSpPr>
          <p:cNvPr id="25" name="Curved Connector 24">
            <a:extLst>
              <a:ext uri="{FF2B5EF4-FFF2-40B4-BE49-F238E27FC236}">
                <a16:creationId xmlns:a16="http://schemas.microsoft.com/office/drawing/2014/main" id="{7B8DEE02-8AF0-E44C-AD9B-858A72691F96}"/>
              </a:ext>
            </a:extLst>
          </p:cNvPr>
          <p:cNvCxnSpPr>
            <a:stCxn id="24" idx="1"/>
          </p:cNvCxnSpPr>
          <p:nvPr/>
        </p:nvCxnSpPr>
        <p:spPr>
          <a:xfrm rot="10800000" flipH="1">
            <a:off x="6604204" y="3195514"/>
            <a:ext cx="540205" cy="857052"/>
          </a:xfrm>
          <a:prstGeom prst="curvedConnector4">
            <a:avLst>
              <a:gd name="adj1" fmla="val -96389"/>
              <a:gd name="adj2" fmla="val 121258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3F714DB-8786-714A-A3BD-9FD6C003A8CB}"/>
              </a:ext>
            </a:extLst>
          </p:cNvPr>
          <p:cNvSpPr txBox="1"/>
          <p:nvPr/>
        </p:nvSpPr>
        <p:spPr>
          <a:xfrm>
            <a:off x="5958195" y="4494119"/>
            <a:ext cx="39116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What does the pronunciation </a:t>
            </a:r>
          </a:p>
          <a:p>
            <a:pPr algn="ctr"/>
            <a:r>
              <a:rPr lang="en-US" sz="2400" dirty="0"/>
              <a:t>of </a:t>
            </a:r>
            <a:r>
              <a:rPr lang="ru-RU" sz="2400" dirty="0"/>
              <a:t>до </a:t>
            </a:r>
            <a:r>
              <a:rPr lang="ru-RU" sz="2400" dirty="0" err="1"/>
              <a:t>свида</a:t>
            </a:r>
            <a:r>
              <a:rPr lang="en-US" sz="2400" dirty="0"/>
              <a:t>́</a:t>
            </a:r>
            <a:r>
              <a:rPr lang="ru-RU" sz="2400" dirty="0" err="1"/>
              <a:t>ния</a:t>
            </a:r>
            <a:r>
              <a:rPr lang="en-US" sz="2400" dirty="0"/>
              <a:t> tell us</a:t>
            </a:r>
          </a:p>
          <a:p>
            <a:pPr algn="ctr"/>
            <a:r>
              <a:rPr lang="en-US" sz="2400" dirty="0"/>
              <a:t>about prepositions?</a:t>
            </a:r>
          </a:p>
        </p:txBody>
      </p:sp>
    </p:spTree>
    <p:extLst>
      <p:ext uri="{BB962C8B-B14F-4D97-AF65-F5344CB8AC3E}">
        <p14:creationId xmlns:p14="http://schemas.microsoft.com/office/powerpoint/2010/main" val="272984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  <p:bldP spid="24" grpId="0" animBg="1"/>
      <p:bldP spid="2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0827474-4745-2B40-9EBC-BB50AC075EF7}"/>
              </a:ext>
            </a:extLst>
          </p:cNvPr>
          <p:cNvSpPr txBox="1"/>
          <p:nvPr/>
        </p:nvSpPr>
        <p:spPr>
          <a:xfrm>
            <a:off x="4558357" y="673959"/>
            <a:ext cx="67113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In fact, 15 prepositions are elided onto their objects </a:t>
            </a:r>
          </a:p>
          <a:p>
            <a:pPr algn="ctr"/>
            <a:r>
              <a:rPr lang="en-US" sz="2400" dirty="0"/>
              <a:t>and undergo reduction.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8EB256E2-CAFE-5842-8E8E-A9CA17098CAE}"/>
              </a:ext>
            </a:extLst>
          </p:cNvPr>
          <p:cNvGraphicFramePr>
            <a:graphicFrameLocks noGrp="1"/>
          </p:cNvGraphicFramePr>
          <p:nvPr/>
        </p:nvGraphicFramePr>
        <p:xfrm>
          <a:off x="5994400" y="1650745"/>
          <a:ext cx="4610100" cy="4572000"/>
        </p:xfrm>
        <a:graphic>
          <a:graphicData uri="http://schemas.openxmlformats.org/drawingml/2006/table">
            <a:tbl>
              <a:tblPr firstRow="1" firstCol="1" bandRow="1"/>
              <a:tblGrid>
                <a:gridCol w="19846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54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791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ru-RU" sz="2000" b="1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без/безо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ru-RU" sz="2000" b="1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в/во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ru-RU" sz="2000" b="1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для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ru-RU" sz="2000" b="1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до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ru-RU" sz="2000" b="1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за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ru-RU" sz="2000" b="1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к/ко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ru-RU" sz="2000" b="1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на</a:t>
                      </a:r>
                      <a:endParaRPr lang="en-US" sz="2000" b="1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над/надо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о/об/обо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от/ото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пред/предо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по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под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про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с</a:t>
                      </a:r>
                      <a:r>
                        <a:rPr lang="en-US" sz="2000" b="1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/</a:t>
                      </a:r>
                      <a:r>
                        <a:rPr lang="ru-RU" sz="2000" b="1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со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without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into, to, in, at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for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until, before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behind, beyond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towards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onto, to</a:t>
                      </a:r>
                    </a:p>
                    <a:p>
                      <a:pPr marL="0" marR="17145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06500" algn="l"/>
                        </a:tabLs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over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17145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06500" algn="l"/>
                        </a:tabLs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about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17145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06500" algn="l"/>
                        </a:tabLs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from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17145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06500" algn="l"/>
                        </a:tabLs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in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front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of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,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before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17145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06500" algn="l"/>
                        </a:tabLs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along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,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according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to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17145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06500" algn="l"/>
                        </a:tabLs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under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17145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06500" algn="l"/>
                        </a:tabLs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about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17145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06500" algn="l"/>
                        </a:tabLs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with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,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from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,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since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621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0827474-4745-2B40-9EBC-BB50AC075EF7}"/>
              </a:ext>
            </a:extLst>
          </p:cNvPr>
          <p:cNvSpPr txBox="1"/>
          <p:nvPr/>
        </p:nvSpPr>
        <p:spPr>
          <a:xfrm>
            <a:off x="4286456" y="572359"/>
            <a:ext cx="72551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Others...don’t!</a:t>
            </a:r>
          </a:p>
          <a:p>
            <a:pPr algn="ctr"/>
            <a:r>
              <a:rPr lang="en-US" sz="2000" dirty="0"/>
              <a:t>(B/c they contain non-reducing vowels &amp; maybe b/c they’re longer!)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06A5AA1-4107-5A48-9D4D-9D38EB1437E0}"/>
              </a:ext>
            </a:extLst>
          </p:cNvPr>
          <p:cNvGraphicFramePr>
            <a:graphicFrameLocks noGrp="1"/>
          </p:cNvGraphicFramePr>
          <p:nvPr/>
        </p:nvGraphicFramePr>
        <p:xfrm>
          <a:off x="6273800" y="1446088"/>
          <a:ext cx="4020142" cy="5120640"/>
        </p:xfrm>
        <a:graphic>
          <a:graphicData uri="http://schemas.openxmlformats.org/drawingml/2006/table">
            <a:tbl>
              <a:tblPr firstRow="1" firstCol="1" bandRow="1"/>
              <a:tblGrid>
                <a:gridCol w="13251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49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79135">
                <a:tc>
                  <a:txBody>
                    <a:bodyPr/>
                    <a:lstStyle/>
                    <a:p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вдоль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4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вме́сто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благодаря́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4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во́зле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4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вокру́г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из</a:t>
                      </a:r>
                    </a:p>
                    <a:p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из</a:t>
                      </a: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</a:t>
                      </a:r>
                    </a:p>
                    <a:p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из</a:t>
                      </a: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4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кро́ме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4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ме́жду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4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ми́мо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несмотря́ на</a:t>
                      </a:r>
                      <a:endParaRPr lang="en-US" sz="14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4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о́коло</a:t>
                      </a:r>
                      <a:endParaRPr lang="en-US" sz="14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4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пе́ред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ru-RU" sz="14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пе́редо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4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по́сле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4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пре́жде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4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про́тив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4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ра́ди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сквозь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спустя́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среди́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4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че́рез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along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instead of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thanks to, owing to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near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around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from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from behind, because of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from under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except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between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past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spite of (but “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”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is reduced)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</a:p>
                    <a:p>
                      <a:r>
                        <a:rPr lang="ru-RU" sz="1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near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approximately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before</a:t>
                      </a:r>
                    </a:p>
                    <a:p>
                      <a:r>
                        <a:rPr lang="ru-RU" sz="1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after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before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time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against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sake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through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after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between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among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across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through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by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endParaRPr lang="en-US" sz="1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163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065FE-7CE9-A94A-8221-7CD5A22517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8932" y="2662172"/>
            <a:ext cx="6990144" cy="1137153"/>
          </a:xfrm>
        </p:spPr>
        <p:txBody>
          <a:bodyPr>
            <a:normAutofit/>
          </a:bodyPr>
          <a:lstStyle/>
          <a:p>
            <a:pPr algn="l"/>
            <a:r>
              <a:rPr lang="en-US" sz="5000"/>
              <a:t>Master Class with Kira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918513-6430-DB4E-9FD1-5C274B2BBC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8931" y="3920430"/>
            <a:ext cx="6990144" cy="1004890"/>
          </a:xfrm>
        </p:spPr>
        <p:txBody>
          <a:bodyPr/>
          <a:lstStyle/>
          <a:p>
            <a:pPr algn="l"/>
            <a:r>
              <a:rPr lang="en-US" sz="2800" spc="20">
                <a:latin typeface="Avenir" panose="02000503020000020003" pitchFamily="2" charset="0"/>
              </a:rPr>
              <a:t>Kimberly (Kira) DiMattia </a:t>
            </a:r>
          </a:p>
          <a:p>
            <a:pPr algn="l"/>
            <a:r>
              <a:rPr lang="en-US" sz="2800" spc="20">
                <a:latin typeface="Avenir" panose="02000503020000020003" pitchFamily="2" charset="0"/>
              </a:rPr>
              <a:t>Week 5 – Phonetics Topics</a:t>
            </a:r>
          </a:p>
        </p:txBody>
      </p:sp>
    </p:spTree>
    <p:extLst>
      <p:ext uri="{BB962C8B-B14F-4D97-AF65-F5344CB8AC3E}">
        <p14:creationId xmlns:p14="http://schemas.microsoft.com/office/powerpoint/2010/main" val="15664118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9C9821F-9643-824C-A192-56C7E679CEDE}"/>
              </a:ext>
            </a:extLst>
          </p:cNvPr>
          <p:cNvSpPr txBox="1"/>
          <p:nvPr/>
        </p:nvSpPr>
        <p:spPr>
          <a:xfrm>
            <a:off x="5744996" y="3024257"/>
            <a:ext cx="43380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Good news: you will likely </a:t>
            </a:r>
          </a:p>
          <a:p>
            <a:pPr algn="ctr"/>
            <a:r>
              <a:rPr lang="en-US" sz="2400" dirty="0"/>
              <a:t>get the hang of this fairly quickly</a:t>
            </a:r>
            <a:r>
              <a:rPr lang="ru-RU" sz="2400" dirty="0"/>
              <a:t>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932908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E7E4C-414C-6840-9E50-F33FD9D04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1489710"/>
            <a:ext cx="7437074" cy="1291590"/>
          </a:xfrm>
        </p:spPr>
        <p:txBody>
          <a:bodyPr/>
          <a:lstStyle/>
          <a:p>
            <a:r>
              <a:rPr lang="en-US" sz="3800">
                <a:solidFill>
                  <a:prstClr val="black"/>
                </a:solidFill>
              </a:rPr>
              <a:t>Practice with Prepositions</a:t>
            </a:r>
            <a:br>
              <a:rPr lang="en-US" sz="3800">
                <a:solidFill>
                  <a:prstClr val="black"/>
                </a:solidFill>
              </a:rPr>
            </a:br>
            <a:r>
              <a:rPr lang="en-US" sz="3800">
                <a:solidFill>
                  <a:prstClr val="black"/>
                </a:solidFill>
              </a:rPr>
              <a:t>That Lose It!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185594-EF54-624F-8E06-AFB290F5212A}"/>
              </a:ext>
            </a:extLst>
          </p:cNvPr>
          <p:cNvSpPr txBox="1"/>
          <p:nvPr/>
        </p:nvSpPr>
        <p:spPr>
          <a:xfrm>
            <a:off x="5666308" y="3028104"/>
            <a:ext cx="26132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800" dirty="0"/>
              <a:t>до </a:t>
            </a:r>
            <a:r>
              <a:rPr lang="ru-RU" sz="2800" dirty="0" err="1"/>
              <a:t>свида</a:t>
            </a:r>
            <a:r>
              <a:rPr lang="en-US" sz="2800" dirty="0"/>
              <a:t>́</a:t>
            </a:r>
            <a:r>
              <a:rPr lang="ru-RU" sz="2800" dirty="0" err="1"/>
              <a:t>ния</a:t>
            </a:r>
            <a:r>
              <a:rPr lang="ru-RU" sz="2800" dirty="0"/>
              <a:t>  </a:t>
            </a:r>
            <a:r>
              <a:rPr lang="ru-RU" sz="2800" dirty="0">
                <a:sym typeface="Wingdings"/>
              </a:rPr>
              <a:t>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C62C2C-2CCA-0A4F-AB2A-ACDCE4A5C6AF}"/>
              </a:ext>
            </a:extLst>
          </p:cNvPr>
          <p:cNvSpPr txBox="1"/>
          <p:nvPr/>
        </p:nvSpPr>
        <p:spPr>
          <a:xfrm>
            <a:off x="6116752" y="3428214"/>
            <a:ext cx="2162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800" dirty="0">
                <a:sym typeface="Wingdings"/>
              </a:rPr>
              <a:t>до </a:t>
            </a:r>
            <a:r>
              <a:rPr lang="ru-RU" sz="2800" dirty="0" err="1">
                <a:sym typeface="Wingdings"/>
              </a:rPr>
              <a:t>за́втра</a:t>
            </a:r>
            <a:r>
              <a:rPr lang="ru-RU" sz="2800" dirty="0">
                <a:sym typeface="Wingdings"/>
              </a:rPr>
              <a:t>  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767C6B-6A47-224E-BA90-B0A3861F151C}"/>
              </a:ext>
            </a:extLst>
          </p:cNvPr>
          <p:cNvSpPr txBox="1"/>
          <p:nvPr/>
        </p:nvSpPr>
        <p:spPr>
          <a:xfrm>
            <a:off x="6315525" y="3828324"/>
            <a:ext cx="19639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800" dirty="0">
                <a:sym typeface="Wingdings"/>
              </a:rPr>
              <a:t>обо мне́  </a:t>
            </a: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6322CF-DC3F-C84D-9F4D-0F9E7CEB08CA}"/>
              </a:ext>
            </a:extLst>
          </p:cNvPr>
          <p:cNvSpPr txBox="1"/>
          <p:nvPr/>
        </p:nvSpPr>
        <p:spPr>
          <a:xfrm>
            <a:off x="6397277" y="4249700"/>
            <a:ext cx="1882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800" dirty="0">
                <a:sym typeface="Wingdings"/>
              </a:rPr>
              <a:t>для неё  </a:t>
            </a:r>
            <a:endParaRPr 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D21A8E-420F-324E-82E0-9C328ADC1FF1}"/>
              </a:ext>
            </a:extLst>
          </p:cNvPr>
          <p:cNvSpPr txBox="1"/>
          <p:nvPr/>
        </p:nvSpPr>
        <p:spPr>
          <a:xfrm>
            <a:off x="8205093" y="3028104"/>
            <a:ext cx="22284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</a:t>
            </a:r>
            <a:r>
              <a:rPr lang="ru-RU" sz="2800" dirty="0"/>
              <a:t>ъ</a:t>
            </a:r>
            <a:r>
              <a:rPr lang="en-US" sz="2800" dirty="0"/>
              <a:t>_</a:t>
            </a:r>
            <a:r>
              <a:rPr lang="en-US" sz="2800" dirty="0" err="1"/>
              <a:t>sv’ida</a:t>
            </a:r>
            <a:r>
              <a:rPr lang="ru-RU" sz="2800" dirty="0"/>
              <a:t>́</a:t>
            </a:r>
            <a:r>
              <a:rPr lang="en-US" sz="2800" dirty="0" err="1"/>
              <a:t>n’ij</a:t>
            </a:r>
            <a:r>
              <a:rPr lang="ru-RU" sz="2800" dirty="0"/>
              <a:t>ъ</a:t>
            </a:r>
            <a:endParaRPr 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89E502-84EE-9B4B-AD94-1A385D4C1DC2}"/>
              </a:ext>
            </a:extLst>
          </p:cNvPr>
          <p:cNvSpPr txBox="1"/>
          <p:nvPr/>
        </p:nvSpPr>
        <p:spPr>
          <a:xfrm>
            <a:off x="8205093" y="3428214"/>
            <a:ext cx="1579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</a:t>
            </a:r>
            <a:r>
              <a:rPr lang="en-US" sz="2800" dirty="0">
                <a:latin typeface="Palatino" charset="0"/>
                <a:ea typeface="Palatino" charset="0"/>
                <a:cs typeface="Palatino" charset="0"/>
              </a:rPr>
              <a:t>∧</a:t>
            </a:r>
            <a:r>
              <a:rPr lang="en-US" sz="2800" dirty="0"/>
              <a:t>_</a:t>
            </a:r>
            <a:r>
              <a:rPr lang="en-US" sz="2800" dirty="0" err="1"/>
              <a:t>záftr</a:t>
            </a:r>
            <a:r>
              <a:rPr lang="ru-RU" sz="2800" dirty="0"/>
              <a:t>ъ</a:t>
            </a:r>
            <a:endParaRPr lang="en-US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124743-EA17-2946-A4E1-5A622C4961A4}"/>
              </a:ext>
            </a:extLst>
          </p:cNvPr>
          <p:cNvSpPr txBox="1"/>
          <p:nvPr/>
        </p:nvSpPr>
        <p:spPr>
          <a:xfrm>
            <a:off x="8205093" y="3828324"/>
            <a:ext cx="1630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Palatino" charset="0"/>
                <a:ea typeface="Palatino" charset="0"/>
                <a:cs typeface="Palatino" charset="0"/>
              </a:rPr>
              <a:t>∧</a:t>
            </a:r>
            <a:r>
              <a:rPr lang="en-US" sz="2800" dirty="0"/>
              <a:t>b</a:t>
            </a:r>
            <a:r>
              <a:rPr lang="en-US" sz="2800" dirty="0">
                <a:latin typeface="Palatino" charset="0"/>
                <a:ea typeface="Palatino" charset="0"/>
                <a:cs typeface="Palatino" charset="0"/>
              </a:rPr>
              <a:t>∧</a:t>
            </a:r>
            <a:r>
              <a:rPr lang="en-US" sz="2800" dirty="0"/>
              <a:t>_</a:t>
            </a:r>
            <a:r>
              <a:rPr lang="en-US" sz="2800" dirty="0" err="1"/>
              <a:t>mn’e</a:t>
            </a:r>
            <a:r>
              <a:rPr lang="en-US" sz="2800" dirty="0"/>
              <a:t>́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AC8FF6-F75C-2C41-A3D6-CB2F3B7391D7}"/>
              </a:ext>
            </a:extLst>
          </p:cNvPr>
          <p:cNvSpPr txBox="1"/>
          <p:nvPr/>
        </p:nvSpPr>
        <p:spPr>
          <a:xfrm>
            <a:off x="8205093" y="4249700"/>
            <a:ext cx="14462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dl’i_n’ijo</a:t>
            </a:r>
            <a:r>
              <a:rPr lang="en-US" sz="2800" dirty="0"/>
              <a:t>́</a:t>
            </a:r>
          </a:p>
        </p:txBody>
      </p:sp>
    </p:spTree>
    <p:extLst>
      <p:ext uri="{BB962C8B-B14F-4D97-AF65-F5344CB8AC3E}">
        <p14:creationId xmlns:p14="http://schemas.microsoft.com/office/powerpoint/2010/main" val="75923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  <p:bldP spid="11" grpId="0"/>
      <p:bldP spid="12" grpId="0"/>
      <p:bldP spid="1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E7E4C-414C-6840-9E50-F33FD9D04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676910"/>
            <a:ext cx="7437074" cy="1291590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prstClr val="black"/>
                </a:solidFill>
              </a:rPr>
              <a:t>What about that epenthetic </a:t>
            </a:r>
            <a:r>
              <a:rPr lang="ru-RU" sz="3600">
                <a:solidFill>
                  <a:prstClr val="black"/>
                </a:solidFill>
              </a:rPr>
              <a:t>«о»?</a:t>
            </a:r>
            <a:endParaRPr lang="en-US" sz="36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AD5E1B-15E5-F645-AF29-608F90C66455}"/>
              </a:ext>
            </a:extLst>
          </p:cNvPr>
          <p:cNvSpPr txBox="1"/>
          <p:nvPr/>
        </p:nvSpPr>
        <p:spPr>
          <a:xfrm>
            <a:off x="6889474" y="2197100"/>
            <a:ext cx="271172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/>
              <a:t>над ним</a:t>
            </a:r>
            <a:endParaRPr lang="en-US" sz="2600" dirty="0"/>
          </a:p>
          <a:p>
            <a:r>
              <a:rPr lang="ru-RU" sz="2600" dirty="0"/>
              <a:t>надо мной</a:t>
            </a:r>
            <a:endParaRPr lang="en-US" sz="2600" dirty="0"/>
          </a:p>
          <a:p>
            <a:endParaRPr lang="ru-RU" sz="2600" dirty="0"/>
          </a:p>
          <a:p>
            <a:r>
              <a:rPr lang="ru-RU" sz="2600" dirty="0"/>
              <a:t>с </a:t>
            </a:r>
            <a:r>
              <a:rPr lang="ru-RU" sz="2600" dirty="0" err="1"/>
              <a:t>но́вым</a:t>
            </a:r>
            <a:r>
              <a:rPr lang="ru-RU" sz="2600" dirty="0"/>
              <a:t> </a:t>
            </a:r>
            <a:r>
              <a:rPr lang="ru-RU" sz="2600" dirty="0" err="1"/>
              <a:t>го́дом</a:t>
            </a:r>
            <a:endParaRPr lang="en-US" sz="2600" dirty="0"/>
          </a:p>
          <a:p>
            <a:r>
              <a:rPr lang="ru-RU" sz="2600" dirty="0"/>
              <a:t>со </a:t>
            </a:r>
            <a:r>
              <a:rPr lang="ru-RU" sz="2600" dirty="0" err="1"/>
              <a:t>вку́сом</a:t>
            </a:r>
            <a:endParaRPr lang="en-US" sz="2600" dirty="0"/>
          </a:p>
          <a:p>
            <a:r>
              <a:rPr lang="ru-RU" sz="2600" dirty="0"/>
              <a:t>со </a:t>
            </a:r>
            <a:r>
              <a:rPr lang="ru-RU" sz="2600" dirty="0" err="1"/>
              <a:t>сне́гом</a:t>
            </a:r>
            <a:endParaRPr lang="en-US" sz="2600" dirty="0"/>
          </a:p>
          <a:p>
            <a:endParaRPr lang="en-US" sz="2600" dirty="0"/>
          </a:p>
          <a:p>
            <a:r>
              <a:rPr lang="ru-RU" sz="2600" dirty="0"/>
              <a:t>с днём </a:t>
            </a:r>
            <a:r>
              <a:rPr lang="ru-RU" sz="2600" dirty="0" err="1"/>
              <a:t>рожде́ния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665768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E7E4C-414C-6840-9E50-F33FD9D04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1527810"/>
            <a:ext cx="7437074" cy="1291590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prstClr val="black"/>
                </a:solidFill>
              </a:rPr>
              <a:t>epenTHETic?  ePENthesis?</a:t>
            </a:r>
            <a:endParaRPr lang="en-US" sz="36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AD5E1B-15E5-F645-AF29-608F90C66455}"/>
              </a:ext>
            </a:extLst>
          </p:cNvPr>
          <p:cNvSpPr txBox="1"/>
          <p:nvPr/>
        </p:nvSpPr>
        <p:spPr>
          <a:xfrm>
            <a:off x="6375400" y="2760702"/>
            <a:ext cx="186194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600" dirty="0"/>
              <a:t>realtor </a:t>
            </a:r>
            <a:r>
              <a:rPr lang="en-US" sz="2600" dirty="0">
                <a:sym typeface="Wingdings" pitchFamily="2" charset="2"/>
              </a:rPr>
              <a:t></a:t>
            </a:r>
          </a:p>
          <a:p>
            <a:pPr algn="r"/>
            <a:r>
              <a:rPr lang="en-US" sz="2600" dirty="0">
                <a:sym typeface="Wingdings" pitchFamily="2" charset="2"/>
              </a:rPr>
              <a:t>drawing </a:t>
            </a:r>
          </a:p>
          <a:p>
            <a:pPr algn="r"/>
            <a:r>
              <a:rPr lang="en-US" sz="2600" dirty="0">
                <a:sym typeface="Wingdings" pitchFamily="2" charset="2"/>
              </a:rPr>
              <a:t>hamster </a:t>
            </a:r>
          </a:p>
          <a:p>
            <a:pPr algn="r"/>
            <a:r>
              <a:rPr lang="en-US" sz="2600" dirty="0">
                <a:sym typeface="Wingdings" pitchFamily="2" charset="2"/>
              </a:rPr>
              <a:t>warmth </a:t>
            </a:r>
          </a:p>
          <a:p>
            <a:pPr algn="r"/>
            <a:r>
              <a:rPr lang="en-US" sz="2600" dirty="0">
                <a:sym typeface="Wingdings" pitchFamily="2" charset="2"/>
              </a:rPr>
              <a:t>fence </a:t>
            </a:r>
            <a:endParaRPr lang="en-US" sz="2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B5F9C1-E727-8948-8B0D-E7D67A8DCCAD}"/>
              </a:ext>
            </a:extLst>
          </p:cNvPr>
          <p:cNvSpPr txBox="1"/>
          <p:nvPr/>
        </p:nvSpPr>
        <p:spPr>
          <a:xfrm>
            <a:off x="8153400" y="2773402"/>
            <a:ext cx="2184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ym typeface="Wingdings" pitchFamily="2" charset="2"/>
              </a:rPr>
              <a:t>realator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5311E5-4492-5A48-8701-35841685D8BF}"/>
              </a:ext>
            </a:extLst>
          </p:cNvPr>
          <p:cNvSpPr txBox="1"/>
          <p:nvPr/>
        </p:nvSpPr>
        <p:spPr>
          <a:xfrm>
            <a:off x="8153400" y="4335502"/>
            <a:ext cx="2184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ym typeface="Wingdings" pitchFamily="2" charset="2"/>
              </a:rPr>
              <a:t>fents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DE322F-87F1-7149-989F-739863E0F675}"/>
              </a:ext>
            </a:extLst>
          </p:cNvPr>
          <p:cNvSpPr txBox="1"/>
          <p:nvPr/>
        </p:nvSpPr>
        <p:spPr>
          <a:xfrm>
            <a:off x="8153400" y="3944977"/>
            <a:ext cx="2184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ym typeface="Wingdings" pitchFamily="2" charset="2"/>
              </a:rPr>
              <a:t>warmpth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96E24C-D95D-5E47-9D0B-CC40D5A1B5E5}"/>
              </a:ext>
            </a:extLst>
          </p:cNvPr>
          <p:cNvSpPr txBox="1"/>
          <p:nvPr/>
        </p:nvSpPr>
        <p:spPr>
          <a:xfrm>
            <a:off x="8153400" y="3554452"/>
            <a:ext cx="2184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ym typeface="Wingdings" pitchFamily="2" charset="2"/>
              </a:rPr>
              <a:t>hampster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D79BCF-0790-A04F-8E7D-E5CC41EAD0D4}"/>
              </a:ext>
            </a:extLst>
          </p:cNvPr>
          <p:cNvSpPr txBox="1"/>
          <p:nvPr/>
        </p:nvSpPr>
        <p:spPr>
          <a:xfrm>
            <a:off x="8153400" y="3163927"/>
            <a:ext cx="2184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ym typeface="Wingdings" pitchFamily="2" charset="2"/>
              </a:rPr>
              <a:t>drawring</a:t>
            </a:r>
          </a:p>
        </p:txBody>
      </p:sp>
    </p:spTree>
    <p:extLst>
      <p:ext uri="{BB962C8B-B14F-4D97-AF65-F5344CB8AC3E}">
        <p14:creationId xmlns:p14="http://schemas.microsoft.com/office/powerpoint/2010/main" val="138050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E7E4C-414C-6840-9E50-F33FD9D04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676910"/>
            <a:ext cx="7437074" cy="1291590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prstClr val="black"/>
                </a:solidFill>
              </a:rPr>
              <a:t>What about that epenthetic </a:t>
            </a:r>
            <a:r>
              <a:rPr lang="ru-RU" sz="3600">
                <a:solidFill>
                  <a:prstClr val="black"/>
                </a:solidFill>
              </a:rPr>
              <a:t>«о»?</a:t>
            </a:r>
            <a:endParaRPr lang="en-US" sz="36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AD5E1B-15E5-F645-AF29-608F90C66455}"/>
              </a:ext>
            </a:extLst>
          </p:cNvPr>
          <p:cNvSpPr txBox="1"/>
          <p:nvPr/>
        </p:nvSpPr>
        <p:spPr>
          <a:xfrm>
            <a:off x="6889474" y="2197100"/>
            <a:ext cx="271172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/>
              <a:t>над ним</a:t>
            </a:r>
            <a:endParaRPr lang="en-US" sz="2600" dirty="0"/>
          </a:p>
          <a:p>
            <a:r>
              <a:rPr lang="ru-RU" sz="2600" dirty="0"/>
              <a:t>надо мной</a:t>
            </a:r>
            <a:endParaRPr lang="en-US" sz="2600" dirty="0"/>
          </a:p>
          <a:p>
            <a:endParaRPr lang="ru-RU" sz="2600" dirty="0"/>
          </a:p>
          <a:p>
            <a:r>
              <a:rPr lang="ru-RU" sz="2600" dirty="0"/>
              <a:t>с </a:t>
            </a:r>
            <a:r>
              <a:rPr lang="ru-RU" sz="2600" dirty="0" err="1"/>
              <a:t>но́вым</a:t>
            </a:r>
            <a:r>
              <a:rPr lang="ru-RU" sz="2600" dirty="0"/>
              <a:t> </a:t>
            </a:r>
            <a:r>
              <a:rPr lang="ru-RU" sz="2600" dirty="0" err="1"/>
              <a:t>го́дом</a:t>
            </a:r>
            <a:endParaRPr lang="en-US" sz="2600" dirty="0"/>
          </a:p>
          <a:p>
            <a:r>
              <a:rPr lang="ru-RU" sz="2600" dirty="0"/>
              <a:t>со </a:t>
            </a:r>
            <a:r>
              <a:rPr lang="ru-RU" sz="2600" dirty="0" err="1"/>
              <a:t>вку́сом</a:t>
            </a:r>
            <a:endParaRPr lang="en-US" sz="2600" dirty="0"/>
          </a:p>
          <a:p>
            <a:r>
              <a:rPr lang="ru-RU" sz="2600" dirty="0"/>
              <a:t>со </a:t>
            </a:r>
            <a:r>
              <a:rPr lang="ru-RU" sz="2600" dirty="0" err="1"/>
              <a:t>сне́гом</a:t>
            </a:r>
            <a:endParaRPr lang="en-US" sz="2600" dirty="0"/>
          </a:p>
          <a:p>
            <a:endParaRPr lang="en-US" sz="2600" dirty="0"/>
          </a:p>
          <a:p>
            <a:r>
              <a:rPr lang="ru-RU" sz="2600" dirty="0"/>
              <a:t>с днём </a:t>
            </a:r>
            <a:r>
              <a:rPr lang="ru-RU" sz="2600" dirty="0" err="1"/>
              <a:t>рожде́ния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8242498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E7E4C-414C-6840-9E50-F33FD9D04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676910"/>
            <a:ext cx="7437074" cy="1291590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prstClr val="black"/>
                </a:solidFill>
              </a:rPr>
              <a:t>Practice with </a:t>
            </a:r>
            <a:r>
              <a:rPr lang="ru-RU" sz="3600">
                <a:solidFill>
                  <a:prstClr val="black"/>
                </a:solidFill>
              </a:rPr>
              <a:t>«в» </a:t>
            </a:r>
            <a:r>
              <a:rPr lang="en-US" sz="3600">
                <a:solidFill>
                  <a:prstClr val="black"/>
                </a:solidFill>
              </a:rPr>
              <a:t>and </a:t>
            </a:r>
            <a:r>
              <a:rPr lang="ru-RU" sz="3600">
                <a:solidFill>
                  <a:prstClr val="black"/>
                </a:solidFill>
              </a:rPr>
              <a:t>«во»</a:t>
            </a:r>
            <a:endParaRPr lang="en-US" sz="36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F38316-6D10-8F4C-B0F7-551CFA43CA8E}"/>
              </a:ext>
            </a:extLst>
          </p:cNvPr>
          <p:cNvSpPr txBox="1"/>
          <p:nvPr/>
        </p:nvSpPr>
        <p:spPr>
          <a:xfrm>
            <a:off x="5698607" y="2094603"/>
            <a:ext cx="260199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600" dirty="0">
                <a:sym typeface="Wingdings"/>
              </a:rPr>
              <a:t>в </a:t>
            </a:r>
            <a:r>
              <a:rPr lang="ru-RU" sz="2600" dirty="0" err="1">
                <a:sym typeface="Wingdings"/>
              </a:rPr>
              <a:t>Вашингто́не</a:t>
            </a:r>
            <a:r>
              <a:rPr lang="ru-RU" sz="2600" dirty="0">
                <a:sym typeface="Wingdings"/>
              </a:rPr>
              <a:t>  </a:t>
            </a:r>
            <a:endParaRPr lang="en-US" sz="2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D0EB4A-2903-3147-BEEE-2F03D9D69C74}"/>
              </a:ext>
            </a:extLst>
          </p:cNvPr>
          <p:cNvSpPr txBox="1"/>
          <p:nvPr/>
        </p:nvSpPr>
        <p:spPr>
          <a:xfrm>
            <a:off x="5952581" y="4605430"/>
            <a:ext cx="234230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600" dirty="0">
                <a:sym typeface="Wingdings"/>
              </a:rPr>
              <a:t>во </a:t>
            </a:r>
            <a:r>
              <a:rPr lang="ru-RU" sz="2600" dirty="0" err="1">
                <a:sym typeface="Wingdings"/>
              </a:rPr>
              <a:t>Флори́де</a:t>
            </a:r>
            <a:r>
              <a:rPr lang="en-US" sz="2600" dirty="0">
                <a:sym typeface="Wingdings"/>
              </a:rPr>
              <a:t>  </a:t>
            </a:r>
            <a:endParaRPr lang="en-US" sz="2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C98153-1F8F-AA4F-92F1-06953BC86FB1}"/>
              </a:ext>
            </a:extLst>
          </p:cNvPr>
          <p:cNvSpPr txBox="1"/>
          <p:nvPr/>
        </p:nvSpPr>
        <p:spPr>
          <a:xfrm>
            <a:off x="6098455" y="3776157"/>
            <a:ext cx="219643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600" dirty="0">
                <a:sym typeface="Wingdings"/>
              </a:rPr>
              <a:t>в</a:t>
            </a:r>
            <a:r>
              <a:rPr lang="en-US" sz="2600" dirty="0">
                <a:sym typeface="Wingdings"/>
              </a:rPr>
              <a:t> </a:t>
            </a:r>
            <a:r>
              <a:rPr lang="ru-RU" sz="2600" dirty="0" err="1">
                <a:sym typeface="Wingdings"/>
              </a:rPr>
              <a:t>кварти́ре</a:t>
            </a:r>
            <a:r>
              <a:rPr lang="ru-RU" sz="2600" dirty="0">
                <a:sym typeface="Wingdings"/>
              </a:rPr>
              <a:t> </a:t>
            </a:r>
            <a:r>
              <a:rPr lang="en-US" sz="2600" dirty="0">
                <a:sym typeface="Wingdings"/>
              </a:rPr>
              <a:t> </a:t>
            </a:r>
            <a:r>
              <a:rPr lang="ru-RU" sz="2600" dirty="0">
                <a:sym typeface="Wingdings"/>
              </a:rPr>
              <a:t></a:t>
            </a:r>
            <a:endParaRPr lang="en-US" sz="2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68BCBD-5A40-FD47-A14B-34F4BEEE5FA6}"/>
              </a:ext>
            </a:extLst>
          </p:cNvPr>
          <p:cNvSpPr txBox="1"/>
          <p:nvPr/>
        </p:nvSpPr>
        <p:spPr>
          <a:xfrm>
            <a:off x="5248863" y="2923877"/>
            <a:ext cx="304602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600" dirty="0">
                <a:sym typeface="Wingdings"/>
              </a:rPr>
              <a:t>во </a:t>
            </a:r>
            <a:r>
              <a:rPr lang="ru-RU" sz="2600" dirty="0" err="1">
                <a:sym typeface="Wingdings"/>
              </a:rPr>
              <a:t>Владивосто́ке</a:t>
            </a:r>
            <a:r>
              <a:rPr lang="ru-RU" sz="2600" dirty="0">
                <a:sym typeface="Wingdings"/>
              </a:rPr>
              <a:t>  </a:t>
            </a:r>
            <a:r>
              <a:rPr lang="en-US" sz="2600" dirty="0">
                <a:sym typeface="Wingdings"/>
              </a:rPr>
              <a:t></a:t>
            </a:r>
            <a:endParaRPr lang="en-US" sz="2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7FFCAD-0520-C747-821F-81E6CE5AA8BC}"/>
              </a:ext>
            </a:extLst>
          </p:cNvPr>
          <p:cNvSpPr txBox="1"/>
          <p:nvPr/>
        </p:nvSpPr>
        <p:spPr>
          <a:xfrm>
            <a:off x="8320473" y="3788857"/>
            <a:ext cx="171713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err="1"/>
              <a:t>f_kv</a:t>
            </a:r>
            <a:r>
              <a:rPr lang="en-US" sz="2600" dirty="0" err="1">
                <a:latin typeface="Palatino" charset="0"/>
                <a:ea typeface="Palatino" charset="0"/>
                <a:cs typeface="Palatino" charset="0"/>
              </a:rPr>
              <a:t>∧</a:t>
            </a:r>
            <a:r>
              <a:rPr lang="en-US" sz="2600" dirty="0" err="1"/>
              <a:t>rt’ír</a:t>
            </a:r>
            <a:r>
              <a:rPr lang="en-US" sz="2600" dirty="0"/>
              <a:t>’</a:t>
            </a:r>
            <a:r>
              <a:rPr lang="ru-RU" sz="2600" dirty="0"/>
              <a:t>ъ</a:t>
            </a:r>
            <a:endParaRPr lang="en-US" sz="2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F645E8-C5BE-9048-8331-93A5E392CB0A}"/>
              </a:ext>
            </a:extLst>
          </p:cNvPr>
          <p:cNvSpPr txBox="1"/>
          <p:nvPr/>
        </p:nvSpPr>
        <p:spPr>
          <a:xfrm>
            <a:off x="8320473" y="4618129"/>
            <a:ext cx="180850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v</a:t>
            </a:r>
            <a:r>
              <a:rPr lang="ru-RU" sz="2600" dirty="0"/>
              <a:t>ъ</a:t>
            </a:r>
            <a:r>
              <a:rPr lang="en-US" sz="2600" dirty="0"/>
              <a:t>_</a:t>
            </a:r>
            <a:r>
              <a:rPr lang="en-US" sz="2600" dirty="0" err="1"/>
              <a:t>Fl</a:t>
            </a:r>
            <a:r>
              <a:rPr lang="en-US" sz="2600" dirty="0" err="1">
                <a:latin typeface="Palatino" charset="0"/>
                <a:ea typeface="Palatino" charset="0"/>
                <a:cs typeface="Palatino" charset="0"/>
              </a:rPr>
              <a:t>∧</a:t>
            </a:r>
            <a:r>
              <a:rPr lang="en-US" sz="2600" dirty="0" err="1"/>
              <a:t>r’íd</a:t>
            </a:r>
            <a:r>
              <a:rPr lang="en-US" sz="2600" dirty="0"/>
              <a:t>’</a:t>
            </a:r>
            <a:r>
              <a:rPr lang="ru-RU" sz="2600" dirty="0"/>
              <a:t>ъ</a:t>
            </a:r>
            <a:endParaRPr lang="en-US" sz="2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B2826F-A1EF-A241-8236-0959E8246572}"/>
              </a:ext>
            </a:extLst>
          </p:cNvPr>
          <p:cNvSpPr txBox="1"/>
          <p:nvPr/>
        </p:nvSpPr>
        <p:spPr>
          <a:xfrm>
            <a:off x="8320473" y="2107301"/>
            <a:ext cx="219322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err="1"/>
              <a:t>v_V</a:t>
            </a:r>
            <a:r>
              <a:rPr lang="ru-RU" sz="2600" dirty="0"/>
              <a:t>ъ</a:t>
            </a:r>
            <a:r>
              <a:rPr lang="en-US" sz="2600" dirty="0" err="1"/>
              <a:t>šynkto</a:t>
            </a:r>
            <a:r>
              <a:rPr lang="ru-RU" sz="2600" dirty="0"/>
              <a:t>́</a:t>
            </a:r>
            <a:r>
              <a:rPr lang="en-US" sz="2600" dirty="0"/>
              <a:t>n’</a:t>
            </a:r>
            <a:r>
              <a:rPr lang="ru-RU" sz="2600" dirty="0"/>
              <a:t>ъ</a:t>
            </a:r>
            <a:endParaRPr lang="en-US" sz="2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0CBB62-AFDA-2D41-87C9-0D75E49F6ECE}"/>
              </a:ext>
            </a:extLst>
          </p:cNvPr>
          <p:cNvSpPr txBox="1"/>
          <p:nvPr/>
        </p:nvSpPr>
        <p:spPr>
          <a:xfrm>
            <a:off x="8320473" y="2936572"/>
            <a:ext cx="260840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v</a:t>
            </a:r>
            <a:r>
              <a:rPr lang="ru-RU" sz="2600" dirty="0"/>
              <a:t>ъ</a:t>
            </a:r>
            <a:r>
              <a:rPr lang="en-US" sz="2600" dirty="0"/>
              <a:t>_</a:t>
            </a:r>
            <a:r>
              <a:rPr lang="en-US" sz="2600" dirty="0" err="1"/>
              <a:t>Vl</a:t>
            </a:r>
            <a:r>
              <a:rPr lang="ru-RU" sz="2600" dirty="0"/>
              <a:t>ъ</a:t>
            </a:r>
            <a:r>
              <a:rPr lang="en-US" sz="2600" dirty="0" err="1"/>
              <a:t>d’iv</a:t>
            </a:r>
            <a:r>
              <a:rPr lang="en-US" sz="2600" dirty="0" err="1">
                <a:latin typeface="Palatino" charset="0"/>
                <a:ea typeface="Palatino" charset="0"/>
                <a:cs typeface="Palatino" charset="0"/>
              </a:rPr>
              <a:t>∧</a:t>
            </a:r>
            <a:r>
              <a:rPr lang="en-US" sz="2600" dirty="0" err="1"/>
              <a:t>sto</a:t>
            </a:r>
            <a:r>
              <a:rPr lang="ru-RU" sz="2600" dirty="0"/>
              <a:t>́</a:t>
            </a:r>
            <a:r>
              <a:rPr lang="en-US" sz="2600" dirty="0"/>
              <a:t>k’</a:t>
            </a:r>
            <a:r>
              <a:rPr lang="ru-RU" sz="2600" dirty="0"/>
              <a:t>ъ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652446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E7E4C-414C-6840-9E50-F33FD9D04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588010"/>
            <a:ext cx="7437074" cy="643890"/>
          </a:xfrm>
        </p:spPr>
        <p:txBody>
          <a:bodyPr>
            <a:normAutofit/>
          </a:bodyPr>
          <a:lstStyle/>
          <a:p>
            <a:r>
              <a:rPr lang="en-US" sz="3000">
                <a:solidFill>
                  <a:prstClr val="black"/>
                </a:solidFill>
              </a:rPr>
              <a:t>Practice with Prepositions That Lose It!</a:t>
            </a:r>
            <a:endParaRPr lang="en-US" sz="3000"/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AEFA0391-2721-CE4C-800F-3CF01115AA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175545"/>
              </p:ext>
            </p:extLst>
          </p:nvPr>
        </p:nvGraphicFramePr>
        <p:xfrm>
          <a:off x="5715000" y="1231900"/>
          <a:ext cx="5207000" cy="5029200"/>
        </p:xfrm>
        <a:graphic>
          <a:graphicData uri="http://schemas.openxmlformats.org/drawingml/2006/table">
            <a:tbl>
              <a:tblPr firstRow="1" firstCol="1" bandRow="1"/>
              <a:tblGrid>
                <a:gridCol w="22415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654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791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ru-RU" sz="2200" b="1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без/безо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ru-RU" sz="2200" b="1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в/во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ru-RU" sz="2200" b="1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для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ru-RU" sz="2200" b="1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до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ru-RU" sz="2200" b="1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за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ru-RU" sz="2200" b="1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к/ко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ru-RU" sz="2200" b="1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на</a:t>
                      </a:r>
                      <a:endParaRPr lang="en-US" sz="2200" b="1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над/надо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о/об/обо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от/ото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пред/предо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по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под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про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с</a:t>
                      </a:r>
                      <a:r>
                        <a:rPr lang="en-US" sz="2200" b="1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/</a:t>
                      </a:r>
                      <a:r>
                        <a:rPr lang="ru-RU" sz="2200" b="1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со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безо </a:t>
                      </a:r>
                      <a:r>
                        <a:rPr lang="ru-RU" sz="2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вся́ких</a:t>
                      </a:r>
                      <a:r>
                        <a:rPr lang="ru-RU" sz="2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удо́бств</a:t>
                      </a:r>
                      <a:endParaRPr lang="en-US" sz="2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2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 </a:t>
                      </a:r>
                      <a:r>
                        <a:rPr lang="ru-RU" sz="2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Флори́де</a:t>
                      </a:r>
                      <a:endParaRPr lang="en-US" sz="2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2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для неё</a:t>
                      </a:r>
                      <a:endParaRPr lang="en-US" sz="2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2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 </a:t>
                      </a:r>
                      <a:r>
                        <a:rPr lang="ru-RU" sz="2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свида́ния</a:t>
                      </a:r>
                      <a:endParaRPr lang="en-US" sz="2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2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 </a:t>
                      </a:r>
                      <a:r>
                        <a:rPr lang="ru-RU" sz="2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грани́цей</a:t>
                      </a:r>
                      <a:endParaRPr lang="en-US" sz="2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2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 мне</a:t>
                      </a:r>
                      <a:endParaRPr lang="en-US" sz="2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2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столе́</a:t>
                      </a:r>
                      <a:endParaRPr lang="en-US" sz="2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2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надо мной</a:t>
                      </a:r>
                      <a:endParaRPr lang="en-US" sz="2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2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обо всём</a:t>
                      </a:r>
                      <a:endParaRPr lang="en-US" sz="2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2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ото всего́</a:t>
                      </a:r>
                      <a:endParaRPr lang="en-US" sz="2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2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предо мной</a:t>
                      </a:r>
                      <a:endParaRPr lang="en-US" sz="2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2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 </a:t>
                      </a:r>
                      <a:r>
                        <a:rPr lang="ru-RU" sz="2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кра́йней</a:t>
                      </a:r>
                      <a:r>
                        <a:rPr lang="ru-RU" sz="2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ме́ре</a:t>
                      </a:r>
                      <a:endParaRPr lang="en-US" sz="2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2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селёдка под </a:t>
                      </a:r>
                      <a:r>
                        <a:rPr lang="ru-RU" sz="2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шу́бой</a:t>
                      </a:r>
                      <a:endParaRPr lang="en-US" sz="2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2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 того́</a:t>
                      </a:r>
                      <a:endParaRPr lang="en-US" sz="2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2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 мной</a:t>
                      </a:r>
                      <a:endParaRPr lang="en-US" sz="2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77223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C3C054-162E-A34A-BCCC-D2DEB33B9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5783" y="1167604"/>
            <a:ext cx="4161099" cy="416109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0A1AEF4-A22D-A945-B778-8B086EB99965}"/>
              </a:ext>
            </a:extLst>
          </p:cNvPr>
          <p:cNvSpPr txBox="1">
            <a:spLocks/>
          </p:cNvSpPr>
          <p:nvPr/>
        </p:nvSpPr>
        <p:spPr>
          <a:xfrm>
            <a:off x="4216454" y="5489341"/>
            <a:ext cx="7659756" cy="6144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dirty="0">
                <a:sym typeface="Wingdings"/>
              </a:rPr>
              <a:t>2 </a:t>
            </a:r>
            <a:r>
              <a:rPr lang="ru-RU" sz="4400" dirty="0">
                <a:sym typeface="Wingdings"/>
              </a:rPr>
              <a:t>вопроса!</a:t>
            </a:r>
          </a:p>
        </p:txBody>
      </p:sp>
    </p:spTree>
    <p:extLst>
      <p:ext uri="{BB962C8B-B14F-4D97-AF65-F5344CB8AC3E}">
        <p14:creationId xmlns:p14="http://schemas.microsoft.com/office/powerpoint/2010/main" val="36736977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ED3CE-1EB7-1F40-8FEF-EBC665A934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Signs of Separation:</a:t>
            </a:r>
            <a:br>
              <a:rPr lang="en-US"/>
            </a:br>
            <a:r>
              <a:rPr lang="ru-RU"/>
              <a:t>ъ </a:t>
            </a:r>
            <a:r>
              <a:rPr lang="en-US"/>
              <a:t>and </a:t>
            </a:r>
            <a:r>
              <a:rPr lang="ru-RU"/>
              <a:t>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4800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E7E4C-414C-6840-9E50-F33FD9D04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854710"/>
            <a:ext cx="7437074" cy="948690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prstClr val="black"/>
                </a:solidFill>
              </a:rPr>
              <a:t>Signs of Separation: </a:t>
            </a:r>
            <a:r>
              <a:rPr lang="ru-RU" sz="3600">
                <a:solidFill>
                  <a:prstClr val="black"/>
                </a:solidFill>
              </a:rPr>
              <a:t>ъ </a:t>
            </a:r>
            <a:r>
              <a:rPr lang="en-US" sz="3600">
                <a:solidFill>
                  <a:prstClr val="black"/>
                </a:solidFill>
              </a:rPr>
              <a:t>and </a:t>
            </a:r>
            <a:r>
              <a:rPr lang="ru-RU" sz="3600">
                <a:solidFill>
                  <a:prstClr val="black"/>
                </a:solidFill>
              </a:rPr>
              <a:t>ь</a:t>
            </a:r>
            <a:endParaRPr lang="en-US" sz="360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FB84545-50CD-4A42-B40D-43E3271C8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5482" y="2110368"/>
            <a:ext cx="7437074" cy="38840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/>
              <a:t>In Russian, hard signs (</a:t>
            </a:r>
            <a:r>
              <a:rPr lang="ru-RU" sz="2200" dirty="0"/>
              <a:t>ъ</a:t>
            </a:r>
            <a:r>
              <a:rPr lang="en-US" sz="2200" dirty="0"/>
              <a:t>) and soft signs (</a:t>
            </a:r>
            <a:r>
              <a:rPr lang="ru-RU" sz="2200" dirty="0"/>
              <a:t>ь</a:t>
            </a:r>
            <a:r>
              <a:rPr lang="en-US" sz="2200" dirty="0"/>
              <a:t>) used to be vowels.  Languages change over time!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/>
              <a:t>Today, at the ends of words, soft signs indicate that preceding consonants are soft.  </a:t>
            </a:r>
            <a:endParaRPr lang="ru-RU" sz="2200" dirty="0"/>
          </a:p>
          <a:p>
            <a:pPr marL="0" indent="0" algn="ctr">
              <a:buNone/>
            </a:pPr>
            <a:r>
              <a:rPr lang="ru-RU" sz="2200" dirty="0" err="1"/>
              <a:t>чита́ть</a:t>
            </a:r>
            <a:r>
              <a:rPr lang="ru-RU" sz="2200" dirty="0"/>
              <a:t>  </a:t>
            </a:r>
            <a:r>
              <a:rPr lang="ru-RU" sz="2200" dirty="0" err="1"/>
              <a:t>понима́ть</a:t>
            </a:r>
            <a:endParaRPr lang="en-US" sz="2200" dirty="0"/>
          </a:p>
          <a:p>
            <a:pPr marL="0" indent="0">
              <a:buNone/>
            </a:pPr>
            <a:r>
              <a:rPr lang="en-US" sz="2200" dirty="0"/>
              <a:t>  </a:t>
            </a:r>
          </a:p>
          <a:p>
            <a:pPr marL="0" indent="0">
              <a:buNone/>
            </a:pPr>
            <a:r>
              <a:rPr lang="en-US" sz="2200" dirty="0"/>
              <a:t>Why don’t hard signs do the same thing? </a:t>
            </a:r>
            <a:endParaRPr lang="ru-RU" sz="2200" dirty="0"/>
          </a:p>
          <a:p>
            <a:pPr marL="0" indent="0" algn="ctr">
              <a:buNone/>
            </a:pPr>
            <a:r>
              <a:rPr lang="ru-RU" sz="2200" dirty="0" err="1"/>
              <a:t>чита́етъ</a:t>
            </a:r>
            <a:r>
              <a:rPr lang="ru-RU" sz="2200" dirty="0"/>
              <a:t>  </a:t>
            </a:r>
            <a:r>
              <a:rPr lang="ru-RU" sz="2200" dirty="0" err="1"/>
              <a:t>понима́етъ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1622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7223FFD-4347-817F-A047-6FBB5E0B0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608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9550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E7E4C-414C-6840-9E50-F33FD9D04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689610"/>
            <a:ext cx="7437074" cy="948690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prstClr val="black"/>
                </a:solidFill>
              </a:rPr>
              <a:t>Signs of Separation: </a:t>
            </a:r>
            <a:r>
              <a:rPr lang="ru-RU" sz="3600">
                <a:solidFill>
                  <a:prstClr val="black"/>
                </a:solidFill>
              </a:rPr>
              <a:t>ъ </a:t>
            </a:r>
            <a:r>
              <a:rPr lang="en-US" sz="3600">
                <a:solidFill>
                  <a:prstClr val="black"/>
                </a:solidFill>
              </a:rPr>
              <a:t>and </a:t>
            </a:r>
            <a:r>
              <a:rPr lang="ru-RU" sz="3600">
                <a:solidFill>
                  <a:prstClr val="black"/>
                </a:solidFill>
              </a:rPr>
              <a:t>ь</a:t>
            </a:r>
            <a:endParaRPr lang="en-US" sz="360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DF19190-3C8B-4C46-AF3E-DA7325C1C1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9760" y="1607400"/>
            <a:ext cx="3668751" cy="44124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dirty="0"/>
              <a:t>They used to!!!</a:t>
            </a:r>
          </a:p>
          <a:p>
            <a:pPr marL="0" indent="0" algn="ctr">
              <a:buNone/>
            </a:pPr>
            <a:endParaRPr lang="en-US" sz="2400" dirty="0"/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endParaRPr lang="ru-RU" sz="2400" dirty="0"/>
          </a:p>
          <a:p>
            <a:pPr marL="0" indent="0" algn="ctr">
              <a:buNone/>
            </a:pPr>
            <a:endParaRPr lang="ru-RU" sz="1000" dirty="0" err="1"/>
          </a:p>
          <a:p>
            <a:pPr marL="0" indent="0" algn="ctr">
              <a:buNone/>
            </a:pPr>
            <a:r>
              <a:rPr lang="ru-RU" sz="3000" dirty="0" err="1"/>
              <a:t>чита́етъ</a:t>
            </a:r>
            <a:endParaRPr lang="en-US" sz="3000" dirty="0"/>
          </a:p>
          <a:p>
            <a:pPr marL="0" indent="0">
              <a:buNone/>
            </a:pPr>
            <a:endParaRPr lang="en-US" sz="1000" dirty="0"/>
          </a:p>
          <a:p>
            <a:pPr marL="0" indent="0" algn="ctr">
              <a:buNone/>
            </a:pPr>
            <a:r>
              <a:rPr lang="en-US" sz="2400" dirty="0"/>
              <a:t>Economy </a:t>
            </a:r>
            <a:r>
              <a:rPr lang="en-US" sz="2400" dirty="0">
                <a:sym typeface="Wingdings"/>
              </a:rPr>
              <a:t> now we assume a consonant is hard unless a soft sign follows it at the end of a word.  </a:t>
            </a:r>
            <a:r>
              <a:rPr lang="en-US" sz="2400" dirty="0"/>
              <a:t>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CAD5453-F718-E445-9AFD-6F18BE9A53E9}"/>
              </a:ext>
            </a:extLst>
          </p:cNvPr>
          <p:cNvGrpSpPr/>
          <p:nvPr/>
        </p:nvGrpSpPr>
        <p:grpSpPr>
          <a:xfrm>
            <a:off x="8390890" y="3750310"/>
            <a:ext cx="274320" cy="377190"/>
            <a:chOff x="3006090" y="3394710"/>
            <a:chExt cx="274320" cy="37719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5DE73D5-DCB8-2D4E-BEF2-5D47EDD07336}"/>
                </a:ext>
              </a:extLst>
            </p:cNvPr>
            <p:cNvCxnSpPr/>
            <p:nvPr/>
          </p:nvCxnSpPr>
          <p:spPr>
            <a:xfrm>
              <a:off x="3006090" y="3394710"/>
              <a:ext cx="274320" cy="377190"/>
            </a:xfrm>
            <a:prstGeom prst="line">
              <a:avLst/>
            </a:prstGeom>
            <a:ln w="444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43DF258-1017-2D4B-8F70-1D4C3BE096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06090" y="3394710"/>
              <a:ext cx="274320" cy="377190"/>
            </a:xfrm>
            <a:prstGeom prst="line">
              <a:avLst/>
            </a:prstGeom>
            <a:ln w="444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D6E3DED-EDE6-EE42-91F7-D9E911003171}"/>
              </a:ext>
            </a:extLst>
          </p:cNvPr>
          <p:cNvGrpSpPr/>
          <p:nvPr/>
        </p:nvGrpSpPr>
        <p:grpSpPr>
          <a:xfrm>
            <a:off x="5374640" y="2197100"/>
            <a:ext cx="5245100" cy="1200329"/>
            <a:chOff x="-403860" y="1943100"/>
            <a:chExt cx="5245100" cy="120032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0C56262-3B86-AC40-A1DF-61FD4AED220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403860" y="2055480"/>
              <a:ext cx="885191" cy="885191"/>
              <a:chOff x="1482659" y="1691640"/>
              <a:chExt cx="800100" cy="834390"/>
            </a:xfrm>
          </p:grpSpPr>
          <p:sp>
            <p:nvSpPr>
              <p:cNvPr id="17" name="5-Point Star 16">
                <a:extLst>
                  <a:ext uri="{FF2B5EF4-FFF2-40B4-BE49-F238E27FC236}">
                    <a16:creationId xmlns:a16="http://schemas.microsoft.com/office/drawing/2014/main" id="{1E51302E-00E9-B54F-B137-62CDBB2D221E}"/>
                  </a:ext>
                </a:extLst>
              </p:cNvPr>
              <p:cNvSpPr/>
              <p:nvPr/>
            </p:nvSpPr>
            <p:spPr>
              <a:xfrm>
                <a:off x="1482659" y="1691640"/>
                <a:ext cx="800100" cy="834390"/>
              </a:xfrm>
              <a:prstGeom prst="star5">
                <a:avLst/>
              </a:prstGeom>
              <a:solidFill>
                <a:srgbClr val="FFD549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5-Point Star 17">
                <a:extLst>
                  <a:ext uri="{FF2B5EF4-FFF2-40B4-BE49-F238E27FC236}">
                    <a16:creationId xmlns:a16="http://schemas.microsoft.com/office/drawing/2014/main" id="{54F33F6D-737D-9F40-9C65-7FFA85C04DF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08386" y="1851660"/>
                <a:ext cx="548640" cy="548640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07F5F09-794C-9942-8085-6305EBF3F55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956049" y="2043267"/>
              <a:ext cx="885191" cy="885191"/>
              <a:chOff x="2240280" y="1691640"/>
              <a:chExt cx="800100" cy="834390"/>
            </a:xfrm>
          </p:grpSpPr>
          <p:sp>
            <p:nvSpPr>
              <p:cNvPr id="15" name="5-Point Star 14">
                <a:extLst>
                  <a:ext uri="{FF2B5EF4-FFF2-40B4-BE49-F238E27FC236}">
                    <a16:creationId xmlns:a16="http://schemas.microsoft.com/office/drawing/2014/main" id="{1C61FA89-99EF-4F4F-9A3C-A29E929BD132}"/>
                  </a:ext>
                </a:extLst>
              </p:cNvPr>
              <p:cNvSpPr/>
              <p:nvPr/>
            </p:nvSpPr>
            <p:spPr>
              <a:xfrm>
                <a:off x="2240280" y="1691640"/>
                <a:ext cx="800100" cy="834390"/>
              </a:xfrm>
              <a:prstGeom prst="star5">
                <a:avLst/>
              </a:prstGeom>
              <a:solidFill>
                <a:srgbClr val="FFD549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5-Point Star 15">
                <a:extLst>
                  <a:ext uri="{FF2B5EF4-FFF2-40B4-BE49-F238E27FC236}">
                    <a16:creationId xmlns:a16="http://schemas.microsoft.com/office/drawing/2014/main" id="{981CDE05-21B2-E946-BA96-F0EE67268C0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366010" y="1851660"/>
                <a:ext cx="548640" cy="548640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666C15D-4999-2641-BC97-0C3492BAE7F2}"/>
                </a:ext>
              </a:extLst>
            </p:cNvPr>
            <p:cNvSpPr txBox="1"/>
            <p:nvPr/>
          </p:nvSpPr>
          <p:spPr>
            <a:xfrm>
              <a:off x="571241" y="1943100"/>
              <a:ext cx="330576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Spelling</a:t>
              </a:r>
              <a:r>
                <a:rPr lang="ru-RU" sz="2400" b="1" dirty="0"/>
                <a:t> </a:t>
              </a:r>
              <a:r>
                <a:rPr lang="en-US" sz="2400" b="1" dirty="0"/>
                <a:t>Reform</a:t>
              </a:r>
              <a:r>
                <a:rPr lang="ru-RU" sz="2400" b="1" dirty="0"/>
                <a:t> </a:t>
              </a:r>
              <a:r>
                <a:rPr lang="en-US" sz="2400" b="1" dirty="0"/>
                <a:t>of </a:t>
              </a:r>
              <a:r>
                <a:rPr lang="ru-RU" sz="2400" b="1" dirty="0"/>
                <a:t>1918</a:t>
              </a:r>
            </a:p>
            <a:p>
              <a:pPr algn="ctr"/>
              <a:r>
                <a:rPr lang="ru-RU" sz="2400" b="1" dirty="0" err="1"/>
                <a:t>Рефо́рма</a:t>
              </a:r>
              <a:r>
                <a:rPr lang="ru-RU" sz="2400" b="1" dirty="0"/>
                <a:t> </a:t>
              </a:r>
              <a:r>
                <a:rPr lang="ru-RU" sz="2400" b="1" dirty="0" err="1"/>
                <a:t>ру́сской</a:t>
              </a:r>
              <a:r>
                <a:rPr lang="ru-RU" sz="2400" b="1" dirty="0"/>
                <a:t> </a:t>
              </a:r>
              <a:endParaRPr lang="en-US" sz="2400" b="1" dirty="0"/>
            </a:p>
            <a:p>
              <a:pPr algn="ctr"/>
              <a:r>
                <a:rPr lang="ru-RU" sz="2400" b="1" dirty="0" err="1"/>
                <a:t>орфогра́фии</a:t>
              </a:r>
              <a:r>
                <a:rPr lang="ru-RU" sz="2400" b="1" dirty="0"/>
                <a:t> 1918 </a:t>
              </a:r>
              <a:r>
                <a:rPr lang="ru-RU" sz="2400" b="1" dirty="0" err="1"/>
                <a:t>го́да</a:t>
              </a:r>
              <a:r>
                <a:rPr lang="ru-RU" sz="2400" b="1" dirty="0"/>
                <a:t> </a:t>
              </a:r>
              <a:endParaRPr lang="en-US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10540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E7E4C-414C-6840-9E50-F33FD9D04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541820"/>
            <a:ext cx="7437074" cy="948690"/>
          </a:xfrm>
        </p:spPr>
        <p:txBody>
          <a:bodyPr>
            <a:normAutofit/>
          </a:bodyPr>
          <a:lstStyle/>
          <a:p>
            <a:r>
              <a:rPr lang="en-US" sz="3600"/>
              <a:t>Signs of Separation: </a:t>
            </a:r>
            <a:r>
              <a:rPr lang="ru-RU" sz="3600"/>
              <a:t>ъ </a:t>
            </a:r>
            <a:r>
              <a:rPr lang="en-US" sz="3600"/>
              <a:t>and </a:t>
            </a:r>
            <a:r>
              <a:rPr lang="ru-RU" sz="3600"/>
              <a:t>ь</a:t>
            </a:r>
            <a:endParaRPr lang="en-US" sz="36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FCC324-A6DA-8649-860B-CC84B3A62AA2}"/>
              </a:ext>
            </a:extLst>
          </p:cNvPr>
          <p:cNvSpPr txBox="1"/>
          <p:nvPr/>
        </p:nvSpPr>
        <p:spPr>
          <a:xfrm>
            <a:off x="4195482" y="1555826"/>
            <a:ext cx="73834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What about </a:t>
            </a:r>
            <a:r>
              <a:rPr lang="ru-RU" sz="2400"/>
              <a:t>ъ </a:t>
            </a:r>
            <a:r>
              <a:rPr lang="en-US" sz="2400"/>
              <a:t>and </a:t>
            </a:r>
            <a:r>
              <a:rPr lang="ru-RU" sz="2400"/>
              <a:t>ь </a:t>
            </a:r>
            <a:r>
              <a:rPr lang="en-US" sz="2400"/>
              <a:t>in the middle of a word???</a:t>
            </a:r>
            <a:endParaRPr lang="ru-RU" sz="2400"/>
          </a:p>
          <a:p>
            <a:r>
              <a:rPr lang="en-US" sz="2400"/>
              <a:t>Get your </a:t>
            </a:r>
            <a:r>
              <a:rPr lang="ru-RU" sz="2400"/>
              <a:t>шпаргалка</a:t>
            </a:r>
            <a:r>
              <a:rPr lang="en-US" sz="2400"/>
              <a:t> out!</a:t>
            </a:r>
            <a:endParaRPr lang="ru-RU" sz="24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00D1B6-29BC-2448-9ECB-ACF1D2571078}"/>
              </a:ext>
            </a:extLst>
          </p:cNvPr>
          <p:cNvSpPr/>
          <p:nvPr/>
        </p:nvSpPr>
        <p:spPr>
          <a:xfrm>
            <a:off x="4195482" y="2618352"/>
            <a:ext cx="12010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сел</a:t>
            </a:r>
            <a:endParaRPr lang="en-US" sz="2400" dirty="0" err="1"/>
          </a:p>
          <a:p>
            <a:r>
              <a:rPr lang="ru-RU" sz="2400" dirty="0" err="1"/>
              <a:t>се́ли</a:t>
            </a:r>
          </a:p>
          <a:p>
            <a:endParaRPr lang="ru-RU" sz="2400" dirty="0" err="1"/>
          </a:p>
          <a:p>
            <a:r>
              <a:rPr lang="ru-RU" sz="2400" dirty="0" err="1"/>
              <a:t>тётя</a:t>
            </a:r>
          </a:p>
          <a:p>
            <a:r>
              <a:rPr lang="ru-RU" sz="2400" dirty="0" err="1"/>
              <a:t>лют</a:t>
            </a:r>
            <a:endParaRPr lang="en-US" sz="2400" dirty="0" err="1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BF588-EDE7-994A-9DDD-3F05ED905503}"/>
              </a:ext>
            </a:extLst>
          </p:cNvPr>
          <p:cNvSpPr/>
          <p:nvPr/>
        </p:nvSpPr>
        <p:spPr>
          <a:xfrm>
            <a:off x="5705626" y="2618347"/>
            <a:ext cx="12010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/>
              <a:t>s</a:t>
            </a:r>
            <a:r>
              <a:rPr lang="ru-RU" sz="2400" dirty="0" err="1"/>
              <a:t>’е</a:t>
            </a:r>
            <a:r>
              <a:rPr lang="en-US" sz="2400" dirty="0" err="1"/>
              <a:t>l</a:t>
            </a:r>
          </a:p>
          <a:p>
            <a:r>
              <a:rPr lang="en-US" sz="2400" dirty="0" err="1"/>
              <a:t>s’él’i</a:t>
            </a:r>
          </a:p>
          <a:p>
            <a:endParaRPr lang="ru-RU" sz="2400" dirty="0" err="1"/>
          </a:p>
          <a:p>
            <a:pPr algn="just"/>
            <a:r>
              <a:rPr lang="en-US" sz="2400" dirty="0" err="1"/>
              <a:t>t’ót’</a:t>
            </a:r>
            <a:r>
              <a:rPr lang="ru-RU" sz="2400" dirty="0" err="1"/>
              <a:t>ъ</a:t>
            </a:r>
          </a:p>
          <a:p>
            <a:r>
              <a:rPr lang="en-US" sz="2400" dirty="0" err="1"/>
              <a:t>l’ut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AFD7A7-1BD1-2C4E-B74C-79000FEE6968}"/>
              </a:ext>
            </a:extLst>
          </p:cNvPr>
          <p:cNvSpPr/>
          <p:nvPr/>
        </p:nvSpPr>
        <p:spPr>
          <a:xfrm>
            <a:off x="4195482" y="5001675"/>
            <a:ext cx="32265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indent="-12700"/>
            <a:r>
              <a:rPr lang="en-US" sz="2000" dirty="0" err="1">
                <a:sym typeface="Wingdings" pitchFamily="2" charset="2"/>
              </a:rPr>
              <a:t>Soft vowels usually </a:t>
            </a:r>
            <a:r>
              <a:rPr lang="en-US" sz="2000" i="1" dirty="0" err="1">
                <a:sym typeface="Wingdings" pitchFamily="2" charset="2"/>
              </a:rPr>
              <a:t>palatalize </a:t>
            </a:r>
            <a:r>
              <a:rPr lang="en-US" sz="2000" dirty="0" err="1">
                <a:sym typeface="Wingdings" pitchFamily="2" charset="2"/>
              </a:rPr>
              <a:t>the previous consonant, blending both sounds!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73BB22-11BF-3949-AC24-F0A258BE5C49}"/>
              </a:ext>
            </a:extLst>
          </p:cNvPr>
          <p:cNvSpPr/>
          <p:nvPr/>
        </p:nvSpPr>
        <p:spPr>
          <a:xfrm>
            <a:off x="8035201" y="2618347"/>
            <a:ext cx="12010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съел</a:t>
            </a:r>
          </a:p>
          <a:p>
            <a:r>
              <a:rPr lang="ru-RU" sz="2400" dirty="0" err="1"/>
              <a:t>съе́ли</a:t>
            </a:r>
          </a:p>
          <a:p>
            <a:endParaRPr lang="ru-RU" sz="2400" dirty="0" err="1"/>
          </a:p>
          <a:p>
            <a:r>
              <a:rPr lang="ru-RU" sz="2400"/>
              <a:t>статья́</a:t>
            </a:r>
            <a:endParaRPr lang="en-US" sz="2400"/>
          </a:p>
          <a:p>
            <a:r>
              <a:rPr lang="ru-RU" sz="2400" dirty="0" err="1"/>
              <a:t>льют</a:t>
            </a:r>
            <a:endParaRPr lang="en-US" sz="2400" dirty="0" err="1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278C320-A20B-0443-9734-68ACA25D3533}"/>
              </a:ext>
            </a:extLst>
          </p:cNvPr>
          <p:cNvSpPr/>
          <p:nvPr/>
        </p:nvSpPr>
        <p:spPr>
          <a:xfrm>
            <a:off x="9545345" y="2618342"/>
            <a:ext cx="12010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/>
              <a:t>s-j</a:t>
            </a:r>
            <a:r>
              <a:rPr lang="ru-RU" sz="2400" dirty="0" err="1"/>
              <a:t>е</a:t>
            </a:r>
            <a:r>
              <a:rPr lang="en-US" sz="2400" dirty="0" err="1"/>
              <a:t>l</a:t>
            </a:r>
          </a:p>
          <a:p>
            <a:r>
              <a:rPr lang="en-US" sz="2400" dirty="0" err="1"/>
              <a:t>s-jél’i</a:t>
            </a:r>
          </a:p>
          <a:p>
            <a:endParaRPr lang="ru-RU" sz="2400" dirty="0" err="1"/>
          </a:p>
          <a:p>
            <a:r>
              <a:rPr lang="en-US" sz="2400"/>
              <a:t>st∧t’-já</a:t>
            </a:r>
          </a:p>
          <a:p>
            <a:r>
              <a:rPr lang="en-US" sz="2400" dirty="0" err="1"/>
              <a:t>l’-jut</a:t>
            </a:r>
          </a:p>
        </p:txBody>
      </p:sp>
      <p:sp>
        <p:nvSpPr>
          <p:cNvPr id="4" name="Left Bracket 3">
            <a:extLst>
              <a:ext uri="{FF2B5EF4-FFF2-40B4-BE49-F238E27FC236}">
                <a16:creationId xmlns:a16="http://schemas.microsoft.com/office/drawing/2014/main" id="{BCFD8F44-7707-0847-B14B-6CE9CA71719B}"/>
              </a:ext>
            </a:extLst>
          </p:cNvPr>
          <p:cNvSpPr/>
          <p:nvPr/>
        </p:nvSpPr>
        <p:spPr>
          <a:xfrm rot="16200000">
            <a:off x="5434536" y="3600922"/>
            <a:ext cx="125423" cy="2416710"/>
          </a:xfrm>
          <a:prstGeom prst="leftBracket">
            <a:avLst/>
          </a:prstGeom>
          <a:noFill/>
          <a:ln w="50800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50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E7E4C-414C-6840-9E50-F33FD9D04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541820"/>
            <a:ext cx="7437074" cy="948690"/>
          </a:xfrm>
        </p:spPr>
        <p:txBody>
          <a:bodyPr>
            <a:normAutofit/>
          </a:bodyPr>
          <a:lstStyle/>
          <a:p>
            <a:r>
              <a:rPr lang="en-US" sz="3600"/>
              <a:t>Signs of Separation: </a:t>
            </a:r>
            <a:r>
              <a:rPr lang="ru-RU" sz="3600"/>
              <a:t>ъ </a:t>
            </a:r>
            <a:r>
              <a:rPr lang="en-US" sz="3600"/>
              <a:t>and </a:t>
            </a:r>
            <a:r>
              <a:rPr lang="ru-RU" sz="3600"/>
              <a:t>ь</a:t>
            </a:r>
            <a:endParaRPr lang="en-US" sz="36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FCC324-A6DA-8649-860B-CC84B3A62AA2}"/>
              </a:ext>
            </a:extLst>
          </p:cNvPr>
          <p:cNvSpPr txBox="1"/>
          <p:nvPr/>
        </p:nvSpPr>
        <p:spPr>
          <a:xfrm>
            <a:off x="4195482" y="1555826"/>
            <a:ext cx="73834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What about </a:t>
            </a:r>
            <a:r>
              <a:rPr lang="ru-RU" sz="2400"/>
              <a:t>ъ </a:t>
            </a:r>
            <a:r>
              <a:rPr lang="en-US" sz="2400"/>
              <a:t>and </a:t>
            </a:r>
            <a:r>
              <a:rPr lang="ru-RU" sz="2400"/>
              <a:t>ь </a:t>
            </a:r>
            <a:r>
              <a:rPr lang="en-US" sz="2400"/>
              <a:t>in the middle of a word???</a:t>
            </a:r>
            <a:endParaRPr lang="ru-RU" sz="2400"/>
          </a:p>
          <a:p>
            <a:r>
              <a:rPr lang="en-US" sz="2400"/>
              <a:t>Get your </a:t>
            </a:r>
            <a:r>
              <a:rPr lang="ru-RU" sz="2400"/>
              <a:t>шпаргалка</a:t>
            </a:r>
            <a:r>
              <a:rPr lang="en-US" sz="2400"/>
              <a:t> out!</a:t>
            </a:r>
            <a:endParaRPr lang="ru-RU" sz="24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00D1B6-29BC-2448-9ECB-ACF1D2571078}"/>
              </a:ext>
            </a:extLst>
          </p:cNvPr>
          <p:cNvSpPr/>
          <p:nvPr/>
        </p:nvSpPr>
        <p:spPr>
          <a:xfrm>
            <a:off x="4195482" y="2618352"/>
            <a:ext cx="12010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сел</a:t>
            </a:r>
            <a:endParaRPr lang="en-US" sz="2400" dirty="0" err="1"/>
          </a:p>
          <a:p>
            <a:r>
              <a:rPr lang="ru-RU" sz="2400" dirty="0" err="1"/>
              <a:t>се́ли</a:t>
            </a:r>
          </a:p>
          <a:p>
            <a:endParaRPr lang="ru-RU" sz="2400" dirty="0" err="1"/>
          </a:p>
          <a:p>
            <a:r>
              <a:rPr lang="ru-RU" sz="2400" dirty="0" err="1"/>
              <a:t>тётя</a:t>
            </a:r>
          </a:p>
          <a:p>
            <a:r>
              <a:rPr lang="ru-RU" sz="2400" dirty="0" err="1"/>
              <a:t>лют</a:t>
            </a:r>
            <a:endParaRPr lang="en-US" sz="2400" dirty="0" err="1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BF588-EDE7-994A-9DDD-3F05ED905503}"/>
              </a:ext>
            </a:extLst>
          </p:cNvPr>
          <p:cNvSpPr/>
          <p:nvPr/>
        </p:nvSpPr>
        <p:spPr>
          <a:xfrm>
            <a:off x="5705626" y="2618347"/>
            <a:ext cx="12010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B050"/>
                </a:solidFill>
              </a:rPr>
              <a:t>s</a:t>
            </a:r>
            <a:r>
              <a:rPr lang="ru-RU" sz="2400" dirty="0" err="1">
                <a:solidFill>
                  <a:srgbClr val="00B050"/>
                </a:solidFill>
              </a:rPr>
              <a:t>’е</a:t>
            </a:r>
            <a:r>
              <a:rPr lang="en-US" sz="2400" dirty="0" err="1"/>
              <a:t>l</a:t>
            </a:r>
          </a:p>
          <a:p>
            <a:r>
              <a:rPr lang="en-US" sz="2400" dirty="0" err="1">
                <a:solidFill>
                  <a:srgbClr val="00B050"/>
                </a:solidFill>
              </a:rPr>
              <a:t>s’é</a:t>
            </a:r>
            <a:r>
              <a:rPr lang="en-US" sz="2400" dirty="0" err="1"/>
              <a:t>l’i</a:t>
            </a:r>
          </a:p>
          <a:p>
            <a:endParaRPr lang="ru-RU" sz="2400" dirty="0" err="1"/>
          </a:p>
          <a:p>
            <a:pPr algn="just"/>
            <a:r>
              <a:rPr lang="en-US" sz="2400" dirty="0" err="1"/>
              <a:t>t’ó</a:t>
            </a:r>
            <a:r>
              <a:rPr lang="en-US" sz="2400" dirty="0" err="1">
                <a:solidFill>
                  <a:srgbClr val="00B050"/>
                </a:solidFill>
              </a:rPr>
              <a:t>t’</a:t>
            </a:r>
            <a:r>
              <a:rPr lang="ru-RU" sz="2400" dirty="0" err="1">
                <a:solidFill>
                  <a:srgbClr val="00B050"/>
                </a:solidFill>
              </a:rPr>
              <a:t>ъ</a:t>
            </a:r>
          </a:p>
          <a:p>
            <a:r>
              <a:rPr lang="en-US" sz="2400" dirty="0" err="1">
                <a:solidFill>
                  <a:srgbClr val="00B050"/>
                </a:solidFill>
              </a:rPr>
              <a:t>l’u</a:t>
            </a:r>
            <a:r>
              <a:rPr lang="en-US" sz="2400" dirty="0" err="1"/>
              <a:t>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AFD7A7-1BD1-2C4E-B74C-79000FEE6968}"/>
              </a:ext>
            </a:extLst>
          </p:cNvPr>
          <p:cNvSpPr/>
          <p:nvPr/>
        </p:nvSpPr>
        <p:spPr>
          <a:xfrm>
            <a:off x="4195482" y="5001675"/>
            <a:ext cx="32265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indent="-12700"/>
            <a:r>
              <a:rPr lang="en-US" sz="2000" dirty="0" err="1">
                <a:sym typeface="Wingdings" pitchFamily="2" charset="2"/>
              </a:rPr>
              <a:t>Soft vowels usually </a:t>
            </a:r>
            <a:r>
              <a:rPr lang="en-US" sz="2000" i="1" dirty="0" err="1">
                <a:sym typeface="Wingdings" pitchFamily="2" charset="2"/>
              </a:rPr>
              <a:t>palatalize </a:t>
            </a:r>
            <a:r>
              <a:rPr lang="en-US" sz="2000" dirty="0" err="1">
                <a:sym typeface="Wingdings" pitchFamily="2" charset="2"/>
              </a:rPr>
              <a:t>the previous consonant, blending both sounds!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73BB22-11BF-3949-AC24-F0A258BE5C49}"/>
              </a:ext>
            </a:extLst>
          </p:cNvPr>
          <p:cNvSpPr/>
          <p:nvPr/>
        </p:nvSpPr>
        <p:spPr>
          <a:xfrm>
            <a:off x="8035201" y="2618347"/>
            <a:ext cx="12010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съел</a:t>
            </a:r>
          </a:p>
          <a:p>
            <a:r>
              <a:rPr lang="ru-RU" sz="2400" dirty="0" err="1"/>
              <a:t>съе́ли</a:t>
            </a:r>
          </a:p>
          <a:p>
            <a:endParaRPr lang="ru-RU" sz="2400" dirty="0" err="1"/>
          </a:p>
          <a:p>
            <a:r>
              <a:rPr lang="ru-RU" sz="2400"/>
              <a:t>статья́</a:t>
            </a:r>
            <a:endParaRPr lang="en-US" sz="2400"/>
          </a:p>
          <a:p>
            <a:r>
              <a:rPr lang="ru-RU" sz="2400" dirty="0" err="1"/>
              <a:t>льют</a:t>
            </a:r>
            <a:endParaRPr lang="en-US" sz="2400" dirty="0" err="1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278C320-A20B-0443-9734-68ACA25D3533}"/>
              </a:ext>
            </a:extLst>
          </p:cNvPr>
          <p:cNvSpPr/>
          <p:nvPr/>
        </p:nvSpPr>
        <p:spPr>
          <a:xfrm>
            <a:off x="9545345" y="2618342"/>
            <a:ext cx="12010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/>
              <a:t>s-j</a:t>
            </a:r>
            <a:r>
              <a:rPr lang="ru-RU" sz="2400" dirty="0" err="1"/>
              <a:t>е</a:t>
            </a:r>
            <a:r>
              <a:rPr lang="en-US" sz="2400" dirty="0" err="1"/>
              <a:t>l</a:t>
            </a:r>
          </a:p>
          <a:p>
            <a:r>
              <a:rPr lang="en-US" sz="2400" dirty="0" err="1"/>
              <a:t>s-jél’i</a:t>
            </a:r>
          </a:p>
          <a:p>
            <a:endParaRPr lang="ru-RU" sz="2400" dirty="0" err="1"/>
          </a:p>
          <a:p>
            <a:r>
              <a:rPr lang="en-US" sz="2400"/>
              <a:t>st∧t’-já</a:t>
            </a:r>
          </a:p>
          <a:p>
            <a:r>
              <a:rPr lang="en-US" sz="2400" dirty="0" err="1"/>
              <a:t>l’-jut</a:t>
            </a:r>
          </a:p>
        </p:txBody>
      </p:sp>
      <p:sp>
        <p:nvSpPr>
          <p:cNvPr id="4" name="Left Bracket 3">
            <a:extLst>
              <a:ext uri="{FF2B5EF4-FFF2-40B4-BE49-F238E27FC236}">
                <a16:creationId xmlns:a16="http://schemas.microsoft.com/office/drawing/2014/main" id="{BCFD8F44-7707-0847-B14B-6CE9CA71719B}"/>
              </a:ext>
            </a:extLst>
          </p:cNvPr>
          <p:cNvSpPr/>
          <p:nvPr/>
        </p:nvSpPr>
        <p:spPr>
          <a:xfrm rot="16200000">
            <a:off x="5434536" y="3600922"/>
            <a:ext cx="125423" cy="2416710"/>
          </a:xfrm>
          <a:prstGeom prst="leftBracket">
            <a:avLst/>
          </a:prstGeom>
          <a:noFill/>
          <a:ln w="50800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4660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E7E4C-414C-6840-9E50-F33FD9D04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541820"/>
            <a:ext cx="7437074" cy="948690"/>
          </a:xfrm>
        </p:spPr>
        <p:txBody>
          <a:bodyPr>
            <a:normAutofit/>
          </a:bodyPr>
          <a:lstStyle/>
          <a:p>
            <a:r>
              <a:rPr lang="en-US" sz="3600"/>
              <a:t>Signs of Separation: </a:t>
            </a:r>
            <a:r>
              <a:rPr lang="ru-RU" sz="3600"/>
              <a:t>ъ </a:t>
            </a:r>
            <a:r>
              <a:rPr lang="en-US" sz="3600"/>
              <a:t>and </a:t>
            </a:r>
            <a:r>
              <a:rPr lang="ru-RU" sz="3600"/>
              <a:t>ь</a:t>
            </a:r>
            <a:endParaRPr lang="en-US" sz="36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FCC324-A6DA-8649-860B-CC84B3A62AA2}"/>
              </a:ext>
            </a:extLst>
          </p:cNvPr>
          <p:cNvSpPr txBox="1"/>
          <p:nvPr/>
        </p:nvSpPr>
        <p:spPr>
          <a:xfrm>
            <a:off x="4195482" y="1555826"/>
            <a:ext cx="73834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What about </a:t>
            </a:r>
            <a:r>
              <a:rPr lang="ru-RU" sz="2400"/>
              <a:t>ъ </a:t>
            </a:r>
            <a:r>
              <a:rPr lang="en-US" sz="2400"/>
              <a:t>and </a:t>
            </a:r>
            <a:r>
              <a:rPr lang="ru-RU" sz="2400"/>
              <a:t>ь </a:t>
            </a:r>
            <a:r>
              <a:rPr lang="en-US" sz="2400"/>
              <a:t>in the middle of a word???</a:t>
            </a:r>
            <a:endParaRPr lang="ru-RU" sz="2400"/>
          </a:p>
          <a:p>
            <a:r>
              <a:rPr lang="en-US" sz="2400"/>
              <a:t>Get your </a:t>
            </a:r>
            <a:r>
              <a:rPr lang="ru-RU" sz="2400"/>
              <a:t>шпаргалка</a:t>
            </a:r>
            <a:r>
              <a:rPr lang="en-US" sz="2400"/>
              <a:t> out!</a:t>
            </a:r>
            <a:endParaRPr lang="ru-RU" sz="24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00D1B6-29BC-2448-9ECB-ACF1D2571078}"/>
              </a:ext>
            </a:extLst>
          </p:cNvPr>
          <p:cNvSpPr/>
          <p:nvPr/>
        </p:nvSpPr>
        <p:spPr>
          <a:xfrm>
            <a:off x="4195482" y="2618352"/>
            <a:ext cx="12010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сел</a:t>
            </a:r>
            <a:endParaRPr lang="en-US" sz="2400" dirty="0" err="1"/>
          </a:p>
          <a:p>
            <a:r>
              <a:rPr lang="ru-RU" sz="2400" dirty="0" err="1"/>
              <a:t>се́ли</a:t>
            </a:r>
          </a:p>
          <a:p>
            <a:endParaRPr lang="ru-RU" sz="2400" dirty="0" err="1"/>
          </a:p>
          <a:p>
            <a:r>
              <a:rPr lang="ru-RU" sz="2400" dirty="0" err="1"/>
              <a:t>тётя</a:t>
            </a:r>
          </a:p>
          <a:p>
            <a:r>
              <a:rPr lang="ru-RU" sz="2400" dirty="0" err="1"/>
              <a:t>лют</a:t>
            </a:r>
            <a:endParaRPr lang="en-US" sz="2400" dirty="0" err="1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BF588-EDE7-994A-9DDD-3F05ED905503}"/>
              </a:ext>
            </a:extLst>
          </p:cNvPr>
          <p:cNvSpPr/>
          <p:nvPr/>
        </p:nvSpPr>
        <p:spPr>
          <a:xfrm>
            <a:off x="5705626" y="2618347"/>
            <a:ext cx="12010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B050"/>
                </a:solidFill>
              </a:rPr>
              <a:t>s</a:t>
            </a:r>
            <a:r>
              <a:rPr lang="ru-RU" sz="2400" dirty="0" err="1">
                <a:solidFill>
                  <a:srgbClr val="00B050"/>
                </a:solidFill>
              </a:rPr>
              <a:t>’е</a:t>
            </a:r>
            <a:r>
              <a:rPr lang="en-US" sz="2400" dirty="0" err="1"/>
              <a:t>l</a:t>
            </a:r>
          </a:p>
          <a:p>
            <a:r>
              <a:rPr lang="en-US" sz="2400" dirty="0" err="1">
                <a:solidFill>
                  <a:srgbClr val="00B050"/>
                </a:solidFill>
              </a:rPr>
              <a:t>s’é</a:t>
            </a:r>
            <a:r>
              <a:rPr lang="en-US" sz="2400" dirty="0" err="1"/>
              <a:t>l’i</a:t>
            </a:r>
          </a:p>
          <a:p>
            <a:endParaRPr lang="ru-RU" sz="2400" dirty="0" err="1"/>
          </a:p>
          <a:p>
            <a:pPr algn="just"/>
            <a:r>
              <a:rPr lang="en-US" sz="2400" dirty="0" err="1"/>
              <a:t>t’ó</a:t>
            </a:r>
            <a:r>
              <a:rPr lang="en-US" sz="2400" dirty="0" err="1">
                <a:solidFill>
                  <a:srgbClr val="00B050"/>
                </a:solidFill>
              </a:rPr>
              <a:t>t’</a:t>
            </a:r>
            <a:r>
              <a:rPr lang="ru-RU" sz="2400" dirty="0" err="1">
                <a:solidFill>
                  <a:srgbClr val="00B050"/>
                </a:solidFill>
              </a:rPr>
              <a:t>ъ</a:t>
            </a:r>
          </a:p>
          <a:p>
            <a:r>
              <a:rPr lang="en-US" sz="2400" dirty="0" err="1">
                <a:solidFill>
                  <a:srgbClr val="00B050"/>
                </a:solidFill>
              </a:rPr>
              <a:t>l’u</a:t>
            </a:r>
            <a:r>
              <a:rPr lang="en-US" sz="2400" dirty="0" err="1"/>
              <a:t>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AFD7A7-1BD1-2C4E-B74C-79000FEE6968}"/>
              </a:ext>
            </a:extLst>
          </p:cNvPr>
          <p:cNvSpPr/>
          <p:nvPr/>
        </p:nvSpPr>
        <p:spPr>
          <a:xfrm>
            <a:off x="4195482" y="5001675"/>
            <a:ext cx="32265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indent="-12700"/>
            <a:r>
              <a:rPr lang="en-US" sz="2000" dirty="0" err="1">
                <a:sym typeface="Wingdings" pitchFamily="2" charset="2"/>
              </a:rPr>
              <a:t>Soft vowels usually </a:t>
            </a:r>
            <a:r>
              <a:rPr lang="en-US" sz="2000" i="1" dirty="0" err="1">
                <a:sym typeface="Wingdings" pitchFamily="2" charset="2"/>
              </a:rPr>
              <a:t>palatalize </a:t>
            </a:r>
            <a:r>
              <a:rPr lang="en-US" sz="2000" dirty="0" err="1">
                <a:sym typeface="Wingdings" pitchFamily="2" charset="2"/>
              </a:rPr>
              <a:t>the previous consonant, blending both sounds!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CC8149-DAC8-254D-8D6B-FE96017AF326}"/>
              </a:ext>
            </a:extLst>
          </p:cNvPr>
          <p:cNvSpPr/>
          <p:nvPr/>
        </p:nvSpPr>
        <p:spPr>
          <a:xfrm>
            <a:off x="8035201" y="5001675"/>
            <a:ext cx="34007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indent="-12700"/>
            <a:r>
              <a:rPr lang="en-US" sz="2000" dirty="0" err="1">
                <a:sym typeface="Wingdings" pitchFamily="2" charset="2"/>
              </a:rPr>
              <a:t>Signs of separation </a:t>
            </a:r>
            <a:r>
              <a:rPr lang="en-US" sz="2000" i="1" dirty="0" err="1">
                <a:sym typeface="Wingdings" pitchFamily="2" charset="2"/>
              </a:rPr>
              <a:t>prevent</a:t>
            </a:r>
            <a:r>
              <a:rPr lang="en-US" sz="2000" dirty="0" err="1">
                <a:sym typeface="Wingdings" pitchFamily="2" charset="2"/>
              </a:rPr>
              <a:t> </a:t>
            </a:r>
            <a:r>
              <a:rPr lang="en-US" sz="2000" i="1" dirty="0" err="1">
                <a:sym typeface="Wingdings" pitchFamily="2" charset="2"/>
              </a:rPr>
              <a:t>palatalization</a:t>
            </a:r>
            <a:r>
              <a:rPr lang="en-US" sz="2000" dirty="0" err="1">
                <a:sym typeface="Wingdings" pitchFamily="2" charset="2"/>
              </a:rPr>
              <a:t>, separating and preserving both sounds!  </a:t>
            </a:r>
            <a:endParaRPr lang="en-US" sz="2000" dirty="0" err="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73BB22-11BF-3949-AC24-F0A258BE5C49}"/>
              </a:ext>
            </a:extLst>
          </p:cNvPr>
          <p:cNvSpPr/>
          <p:nvPr/>
        </p:nvSpPr>
        <p:spPr>
          <a:xfrm>
            <a:off x="8035201" y="2618347"/>
            <a:ext cx="12010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съел</a:t>
            </a:r>
          </a:p>
          <a:p>
            <a:r>
              <a:rPr lang="ru-RU" sz="2400" dirty="0" err="1"/>
              <a:t>съе́ли</a:t>
            </a:r>
          </a:p>
          <a:p>
            <a:endParaRPr lang="ru-RU" sz="2400" dirty="0" err="1"/>
          </a:p>
          <a:p>
            <a:r>
              <a:rPr lang="ru-RU" sz="2400"/>
              <a:t>статья́</a:t>
            </a:r>
            <a:endParaRPr lang="en-US" sz="2400"/>
          </a:p>
          <a:p>
            <a:r>
              <a:rPr lang="ru-RU" sz="2400" dirty="0" err="1"/>
              <a:t>льют</a:t>
            </a:r>
            <a:endParaRPr lang="en-US" sz="2400" dirty="0" err="1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278C320-A20B-0443-9734-68ACA25D3533}"/>
              </a:ext>
            </a:extLst>
          </p:cNvPr>
          <p:cNvSpPr/>
          <p:nvPr/>
        </p:nvSpPr>
        <p:spPr>
          <a:xfrm>
            <a:off x="9545345" y="2618342"/>
            <a:ext cx="12010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/>
              <a:t>s-j</a:t>
            </a:r>
            <a:r>
              <a:rPr lang="ru-RU" sz="2400" dirty="0" err="1"/>
              <a:t>е</a:t>
            </a:r>
            <a:r>
              <a:rPr lang="en-US" sz="2400" dirty="0" err="1"/>
              <a:t>l</a:t>
            </a:r>
          </a:p>
          <a:p>
            <a:r>
              <a:rPr lang="en-US" sz="2400" dirty="0" err="1"/>
              <a:t>s-jél’i</a:t>
            </a:r>
          </a:p>
          <a:p>
            <a:endParaRPr lang="ru-RU" sz="2400" dirty="0" err="1"/>
          </a:p>
          <a:p>
            <a:r>
              <a:rPr lang="en-US" sz="2400"/>
              <a:t>st∧t’-já</a:t>
            </a:r>
          </a:p>
          <a:p>
            <a:r>
              <a:rPr lang="en-US" sz="2400" dirty="0" err="1"/>
              <a:t>l’-jut</a:t>
            </a:r>
          </a:p>
        </p:txBody>
      </p:sp>
      <p:sp>
        <p:nvSpPr>
          <p:cNvPr id="4" name="Left Bracket 3">
            <a:extLst>
              <a:ext uri="{FF2B5EF4-FFF2-40B4-BE49-F238E27FC236}">
                <a16:creationId xmlns:a16="http://schemas.microsoft.com/office/drawing/2014/main" id="{BCFD8F44-7707-0847-B14B-6CE9CA71719B}"/>
              </a:ext>
            </a:extLst>
          </p:cNvPr>
          <p:cNvSpPr/>
          <p:nvPr/>
        </p:nvSpPr>
        <p:spPr>
          <a:xfrm rot="16200000">
            <a:off x="5434536" y="3600922"/>
            <a:ext cx="125423" cy="2416710"/>
          </a:xfrm>
          <a:prstGeom prst="leftBracket">
            <a:avLst/>
          </a:prstGeom>
          <a:noFill/>
          <a:ln w="50800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Bracket 14">
            <a:extLst>
              <a:ext uri="{FF2B5EF4-FFF2-40B4-BE49-F238E27FC236}">
                <a16:creationId xmlns:a16="http://schemas.microsoft.com/office/drawing/2014/main" id="{8B6DBCA6-3FB7-EE46-BE35-7D6320321374}"/>
              </a:ext>
            </a:extLst>
          </p:cNvPr>
          <p:cNvSpPr/>
          <p:nvPr/>
        </p:nvSpPr>
        <p:spPr>
          <a:xfrm rot="16200000">
            <a:off x="9268280" y="3610820"/>
            <a:ext cx="125423" cy="2416710"/>
          </a:xfrm>
          <a:prstGeom prst="leftBracket">
            <a:avLst/>
          </a:prstGeom>
          <a:noFill/>
          <a:ln w="50800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0293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E7E4C-414C-6840-9E50-F33FD9D04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541820"/>
            <a:ext cx="7437074" cy="948690"/>
          </a:xfrm>
        </p:spPr>
        <p:txBody>
          <a:bodyPr>
            <a:normAutofit/>
          </a:bodyPr>
          <a:lstStyle/>
          <a:p>
            <a:r>
              <a:rPr lang="en-US" sz="3600"/>
              <a:t>Signs of Separation: </a:t>
            </a:r>
            <a:r>
              <a:rPr lang="ru-RU" sz="3600"/>
              <a:t>ъ </a:t>
            </a:r>
            <a:r>
              <a:rPr lang="en-US" sz="3600"/>
              <a:t>and </a:t>
            </a:r>
            <a:r>
              <a:rPr lang="ru-RU" sz="3600"/>
              <a:t>ь</a:t>
            </a:r>
            <a:endParaRPr lang="en-US" sz="36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FCC324-A6DA-8649-860B-CC84B3A62AA2}"/>
              </a:ext>
            </a:extLst>
          </p:cNvPr>
          <p:cNvSpPr txBox="1"/>
          <p:nvPr/>
        </p:nvSpPr>
        <p:spPr>
          <a:xfrm>
            <a:off x="4195482" y="1555826"/>
            <a:ext cx="73834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What about </a:t>
            </a:r>
            <a:r>
              <a:rPr lang="ru-RU" sz="2400"/>
              <a:t>ъ </a:t>
            </a:r>
            <a:r>
              <a:rPr lang="en-US" sz="2400"/>
              <a:t>and </a:t>
            </a:r>
            <a:r>
              <a:rPr lang="ru-RU" sz="2400"/>
              <a:t>ь </a:t>
            </a:r>
            <a:r>
              <a:rPr lang="en-US" sz="2400"/>
              <a:t>in the middle of a word???</a:t>
            </a:r>
            <a:endParaRPr lang="ru-RU" sz="2400"/>
          </a:p>
          <a:p>
            <a:r>
              <a:rPr lang="en-US" sz="2400"/>
              <a:t>Get your </a:t>
            </a:r>
            <a:r>
              <a:rPr lang="ru-RU" sz="2400"/>
              <a:t>шпаргалка</a:t>
            </a:r>
            <a:r>
              <a:rPr lang="en-US" sz="2400"/>
              <a:t> out!</a:t>
            </a:r>
            <a:endParaRPr lang="ru-RU" sz="24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00D1B6-29BC-2448-9ECB-ACF1D2571078}"/>
              </a:ext>
            </a:extLst>
          </p:cNvPr>
          <p:cNvSpPr/>
          <p:nvPr/>
        </p:nvSpPr>
        <p:spPr>
          <a:xfrm>
            <a:off x="4195482" y="2618352"/>
            <a:ext cx="12010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сел</a:t>
            </a:r>
            <a:endParaRPr lang="en-US" sz="2400" dirty="0" err="1"/>
          </a:p>
          <a:p>
            <a:r>
              <a:rPr lang="ru-RU" sz="2400" dirty="0" err="1"/>
              <a:t>се́ли</a:t>
            </a:r>
          </a:p>
          <a:p>
            <a:endParaRPr lang="ru-RU" sz="2400" dirty="0" err="1"/>
          </a:p>
          <a:p>
            <a:r>
              <a:rPr lang="ru-RU" sz="2400" dirty="0" err="1"/>
              <a:t>тётя</a:t>
            </a:r>
          </a:p>
          <a:p>
            <a:r>
              <a:rPr lang="ru-RU" sz="2400" dirty="0" err="1"/>
              <a:t>лют</a:t>
            </a:r>
            <a:endParaRPr lang="en-US" sz="2400" dirty="0" err="1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BF588-EDE7-994A-9DDD-3F05ED905503}"/>
              </a:ext>
            </a:extLst>
          </p:cNvPr>
          <p:cNvSpPr/>
          <p:nvPr/>
        </p:nvSpPr>
        <p:spPr>
          <a:xfrm>
            <a:off x="5705626" y="2618347"/>
            <a:ext cx="12010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B050"/>
                </a:solidFill>
              </a:rPr>
              <a:t>s</a:t>
            </a:r>
            <a:r>
              <a:rPr lang="ru-RU" sz="2400" dirty="0" err="1">
                <a:solidFill>
                  <a:srgbClr val="00B050"/>
                </a:solidFill>
              </a:rPr>
              <a:t>’е</a:t>
            </a:r>
            <a:r>
              <a:rPr lang="en-US" sz="2400" dirty="0" err="1"/>
              <a:t>l</a:t>
            </a:r>
          </a:p>
          <a:p>
            <a:r>
              <a:rPr lang="en-US" sz="2400" dirty="0" err="1">
                <a:solidFill>
                  <a:srgbClr val="00B050"/>
                </a:solidFill>
              </a:rPr>
              <a:t>s’é</a:t>
            </a:r>
            <a:r>
              <a:rPr lang="en-US" sz="2400" dirty="0" err="1"/>
              <a:t>l’i</a:t>
            </a:r>
          </a:p>
          <a:p>
            <a:endParaRPr lang="ru-RU" sz="2400" dirty="0" err="1"/>
          </a:p>
          <a:p>
            <a:pPr algn="just"/>
            <a:r>
              <a:rPr lang="en-US" sz="2400" dirty="0" err="1"/>
              <a:t>t’ó</a:t>
            </a:r>
            <a:r>
              <a:rPr lang="en-US" sz="2400" dirty="0" err="1">
                <a:solidFill>
                  <a:srgbClr val="00B050"/>
                </a:solidFill>
              </a:rPr>
              <a:t>t’</a:t>
            </a:r>
            <a:r>
              <a:rPr lang="ru-RU" sz="2400" dirty="0" err="1">
                <a:solidFill>
                  <a:srgbClr val="00B050"/>
                </a:solidFill>
              </a:rPr>
              <a:t>ъ</a:t>
            </a:r>
          </a:p>
          <a:p>
            <a:r>
              <a:rPr lang="en-US" sz="2400" dirty="0" err="1">
                <a:solidFill>
                  <a:srgbClr val="00B050"/>
                </a:solidFill>
              </a:rPr>
              <a:t>l’u</a:t>
            </a:r>
            <a:r>
              <a:rPr lang="en-US" sz="2400" dirty="0" err="1"/>
              <a:t>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AFD7A7-1BD1-2C4E-B74C-79000FEE6968}"/>
              </a:ext>
            </a:extLst>
          </p:cNvPr>
          <p:cNvSpPr/>
          <p:nvPr/>
        </p:nvSpPr>
        <p:spPr>
          <a:xfrm>
            <a:off x="4195482" y="5001675"/>
            <a:ext cx="32265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indent="-12700"/>
            <a:r>
              <a:rPr lang="en-US" sz="2000" dirty="0" err="1">
                <a:sym typeface="Wingdings" pitchFamily="2" charset="2"/>
              </a:rPr>
              <a:t>Soft vowels usually </a:t>
            </a:r>
            <a:r>
              <a:rPr lang="en-US" sz="2000" i="1" dirty="0" err="1">
                <a:sym typeface="Wingdings" pitchFamily="2" charset="2"/>
              </a:rPr>
              <a:t>palatalize </a:t>
            </a:r>
            <a:r>
              <a:rPr lang="en-US" sz="2000" dirty="0" err="1">
                <a:sym typeface="Wingdings" pitchFamily="2" charset="2"/>
              </a:rPr>
              <a:t>the previous consonant, blending both sounds!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CC8149-DAC8-254D-8D6B-FE96017AF326}"/>
              </a:ext>
            </a:extLst>
          </p:cNvPr>
          <p:cNvSpPr/>
          <p:nvPr/>
        </p:nvSpPr>
        <p:spPr>
          <a:xfrm>
            <a:off x="8035201" y="5001675"/>
            <a:ext cx="34007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indent="-12700"/>
            <a:r>
              <a:rPr lang="en-US" sz="2000" dirty="0" err="1">
                <a:sym typeface="Wingdings" pitchFamily="2" charset="2"/>
              </a:rPr>
              <a:t>Signs of separation </a:t>
            </a:r>
            <a:r>
              <a:rPr lang="en-US" sz="2000" i="1" dirty="0" err="1">
                <a:sym typeface="Wingdings" pitchFamily="2" charset="2"/>
              </a:rPr>
              <a:t>prevent</a:t>
            </a:r>
            <a:r>
              <a:rPr lang="en-US" sz="2000" dirty="0" err="1">
                <a:sym typeface="Wingdings" pitchFamily="2" charset="2"/>
              </a:rPr>
              <a:t> </a:t>
            </a:r>
            <a:r>
              <a:rPr lang="en-US" sz="2000" i="1" dirty="0" err="1">
                <a:sym typeface="Wingdings" pitchFamily="2" charset="2"/>
              </a:rPr>
              <a:t>palatalization</a:t>
            </a:r>
            <a:r>
              <a:rPr lang="en-US" sz="2000" dirty="0" err="1">
                <a:sym typeface="Wingdings" pitchFamily="2" charset="2"/>
              </a:rPr>
              <a:t>, separating and preserving both sounds!  </a:t>
            </a:r>
            <a:endParaRPr lang="en-US" sz="2000" dirty="0" err="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73BB22-11BF-3949-AC24-F0A258BE5C49}"/>
              </a:ext>
            </a:extLst>
          </p:cNvPr>
          <p:cNvSpPr/>
          <p:nvPr/>
        </p:nvSpPr>
        <p:spPr>
          <a:xfrm>
            <a:off x="8035201" y="2618347"/>
            <a:ext cx="12010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съел</a:t>
            </a:r>
          </a:p>
          <a:p>
            <a:r>
              <a:rPr lang="ru-RU" sz="2400" dirty="0" err="1"/>
              <a:t>съе́ли</a:t>
            </a:r>
          </a:p>
          <a:p>
            <a:endParaRPr lang="ru-RU" sz="2400" dirty="0" err="1"/>
          </a:p>
          <a:p>
            <a:r>
              <a:rPr lang="ru-RU" sz="2400"/>
              <a:t>статья́</a:t>
            </a:r>
            <a:endParaRPr lang="en-US" sz="2400"/>
          </a:p>
          <a:p>
            <a:r>
              <a:rPr lang="ru-RU" sz="2400" dirty="0" err="1"/>
              <a:t>льют</a:t>
            </a:r>
            <a:endParaRPr lang="en-US" sz="2400" dirty="0" err="1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278C320-A20B-0443-9734-68ACA25D3533}"/>
              </a:ext>
            </a:extLst>
          </p:cNvPr>
          <p:cNvSpPr/>
          <p:nvPr/>
        </p:nvSpPr>
        <p:spPr>
          <a:xfrm>
            <a:off x="9545345" y="2618342"/>
            <a:ext cx="12010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/>
              <a:t>s</a:t>
            </a:r>
            <a:r>
              <a:rPr lang="en-US" sz="2400" dirty="0" err="1">
                <a:solidFill>
                  <a:srgbClr val="00B0F0"/>
                </a:solidFill>
              </a:rPr>
              <a:t>-j</a:t>
            </a:r>
            <a:r>
              <a:rPr lang="ru-RU" sz="2400" dirty="0" err="1">
                <a:solidFill>
                  <a:srgbClr val="00B0F0"/>
                </a:solidFill>
              </a:rPr>
              <a:t>е</a:t>
            </a:r>
            <a:r>
              <a:rPr lang="en-US" sz="2400" dirty="0" err="1"/>
              <a:t>l</a:t>
            </a:r>
          </a:p>
          <a:p>
            <a:r>
              <a:rPr lang="en-US" sz="2400" dirty="0" err="1"/>
              <a:t>s</a:t>
            </a:r>
            <a:r>
              <a:rPr lang="en-US" sz="2400" dirty="0" err="1">
                <a:solidFill>
                  <a:srgbClr val="00B0F0"/>
                </a:solidFill>
              </a:rPr>
              <a:t>-jé</a:t>
            </a:r>
            <a:r>
              <a:rPr lang="en-US" sz="2400" dirty="0" err="1"/>
              <a:t>l’i</a:t>
            </a:r>
          </a:p>
          <a:p>
            <a:endParaRPr lang="ru-RU" sz="2400" dirty="0" err="1"/>
          </a:p>
          <a:p>
            <a:r>
              <a:rPr lang="en-US" sz="2400"/>
              <a:t>st∧t’</a:t>
            </a:r>
            <a:r>
              <a:rPr lang="en-US" sz="2400">
                <a:solidFill>
                  <a:srgbClr val="00B0F0"/>
                </a:solidFill>
              </a:rPr>
              <a:t>-já</a:t>
            </a:r>
          </a:p>
          <a:p>
            <a:r>
              <a:rPr lang="en-US" sz="2400" dirty="0" err="1"/>
              <a:t>l’</a:t>
            </a:r>
            <a:r>
              <a:rPr lang="en-US" sz="2400" dirty="0" err="1">
                <a:solidFill>
                  <a:srgbClr val="00B0F0"/>
                </a:solidFill>
              </a:rPr>
              <a:t>-ju</a:t>
            </a:r>
            <a:r>
              <a:rPr lang="en-US" sz="2400" dirty="0" err="1"/>
              <a:t>t</a:t>
            </a:r>
          </a:p>
        </p:txBody>
      </p:sp>
      <p:sp>
        <p:nvSpPr>
          <p:cNvPr id="4" name="Left Bracket 3">
            <a:extLst>
              <a:ext uri="{FF2B5EF4-FFF2-40B4-BE49-F238E27FC236}">
                <a16:creationId xmlns:a16="http://schemas.microsoft.com/office/drawing/2014/main" id="{BCFD8F44-7707-0847-B14B-6CE9CA71719B}"/>
              </a:ext>
            </a:extLst>
          </p:cNvPr>
          <p:cNvSpPr/>
          <p:nvPr/>
        </p:nvSpPr>
        <p:spPr>
          <a:xfrm rot="16200000">
            <a:off x="5434536" y="3600922"/>
            <a:ext cx="125423" cy="2416710"/>
          </a:xfrm>
          <a:prstGeom prst="leftBracket">
            <a:avLst/>
          </a:prstGeom>
          <a:noFill/>
          <a:ln w="50800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Bracket 14">
            <a:extLst>
              <a:ext uri="{FF2B5EF4-FFF2-40B4-BE49-F238E27FC236}">
                <a16:creationId xmlns:a16="http://schemas.microsoft.com/office/drawing/2014/main" id="{8B6DBCA6-3FB7-EE46-BE35-7D6320321374}"/>
              </a:ext>
            </a:extLst>
          </p:cNvPr>
          <p:cNvSpPr/>
          <p:nvPr/>
        </p:nvSpPr>
        <p:spPr>
          <a:xfrm rot="16200000">
            <a:off x="9268280" y="3610820"/>
            <a:ext cx="125423" cy="2416710"/>
          </a:xfrm>
          <a:prstGeom prst="leftBracket">
            <a:avLst/>
          </a:prstGeom>
          <a:noFill/>
          <a:ln w="50800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7643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E7E4C-414C-6840-9E50-F33FD9D04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541820"/>
            <a:ext cx="7437074" cy="948690"/>
          </a:xfrm>
        </p:spPr>
        <p:txBody>
          <a:bodyPr>
            <a:normAutofit/>
          </a:bodyPr>
          <a:lstStyle/>
          <a:p>
            <a:r>
              <a:rPr lang="en-US" sz="3600"/>
              <a:t>Signs of Separation: </a:t>
            </a:r>
            <a:r>
              <a:rPr lang="ru-RU" sz="3600"/>
              <a:t>ъ </a:t>
            </a:r>
            <a:r>
              <a:rPr lang="en-US" sz="3600"/>
              <a:t>and </a:t>
            </a:r>
            <a:r>
              <a:rPr lang="ru-RU" sz="3600"/>
              <a:t>ь</a:t>
            </a:r>
            <a:endParaRPr lang="en-US" sz="36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FCC324-A6DA-8649-860B-CC84B3A62AA2}"/>
              </a:ext>
            </a:extLst>
          </p:cNvPr>
          <p:cNvSpPr txBox="1"/>
          <p:nvPr/>
        </p:nvSpPr>
        <p:spPr>
          <a:xfrm>
            <a:off x="4195482" y="1555826"/>
            <a:ext cx="73834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What about </a:t>
            </a:r>
            <a:r>
              <a:rPr lang="ru-RU" sz="2400"/>
              <a:t>ъ </a:t>
            </a:r>
            <a:r>
              <a:rPr lang="en-US" sz="2400"/>
              <a:t>and </a:t>
            </a:r>
            <a:r>
              <a:rPr lang="ru-RU" sz="2400"/>
              <a:t>ь </a:t>
            </a:r>
            <a:r>
              <a:rPr lang="en-US" sz="2400"/>
              <a:t>in the middle of a word???</a:t>
            </a:r>
            <a:endParaRPr lang="ru-RU" sz="2400"/>
          </a:p>
          <a:p>
            <a:r>
              <a:rPr lang="en-US" sz="2400"/>
              <a:t>Get your </a:t>
            </a:r>
            <a:r>
              <a:rPr lang="ru-RU" sz="2400"/>
              <a:t>шпаргалка</a:t>
            </a:r>
            <a:r>
              <a:rPr lang="en-US" sz="2400"/>
              <a:t> out!</a:t>
            </a:r>
            <a:endParaRPr lang="ru-RU" sz="24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00D1B6-29BC-2448-9ECB-ACF1D2571078}"/>
              </a:ext>
            </a:extLst>
          </p:cNvPr>
          <p:cNvSpPr/>
          <p:nvPr/>
        </p:nvSpPr>
        <p:spPr>
          <a:xfrm>
            <a:off x="4195482" y="2618352"/>
            <a:ext cx="12010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сел</a:t>
            </a:r>
            <a:endParaRPr lang="en-US" sz="2400" dirty="0" err="1"/>
          </a:p>
          <a:p>
            <a:r>
              <a:rPr lang="ru-RU" sz="2400" dirty="0" err="1"/>
              <a:t>се́ли</a:t>
            </a:r>
          </a:p>
          <a:p>
            <a:endParaRPr lang="ru-RU" sz="2400" dirty="0" err="1"/>
          </a:p>
          <a:p>
            <a:r>
              <a:rPr lang="ru-RU" sz="2400" dirty="0" err="1"/>
              <a:t>тётя</a:t>
            </a:r>
          </a:p>
          <a:p>
            <a:r>
              <a:rPr lang="ru-RU" sz="2400" dirty="0" err="1"/>
              <a:t>лют</a:t>
            </a:r>
            <a:endParaRPr lang="en-US" sz="2400" dirty="0" err="1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BF588-EDE7-994A-9DDD-3F05ED905503}"/>
              </a:ext>
            </a:extLst>
          </p:cNvPr>
          <p:cNvSpPr/>
          <p:nvPr/>
        </p:nvSpPr>
        <p:spPr>
          <a:xfrm>
            <a:off x="5705626" y="2618347"/>
            <a:ext cx="12010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B050"/>
                </a:solidFill>
              </a:rPr>
              <a:t>s</a:t>
            </a:r>
            <a:r>
              <a:rPr lang="ru-RU" sz="2400" dirty="0" err="1">
                <a:solidFill>
                  <a:srgbClr val="00B050"/>
                </a:solidFill>
              </a:rPr>
              <a:t>’е</a:t>
            </a:r>
            <a:r>
              <a:rPr lang="en-US" sz="2400" dirty="0" err="1"/>
              <a:t>l</a:t>
            </a:r>
          </a:p>
          <a:p>
            <a:r>
              <a:rPr lang="en-US" sz="2400" dirty="0" err="1">
                <a:solidFill>
                  <a:srgbClr val="00B050"/>
                </a:solidFill>
              </a:rPr>
              <a:t>s’é</a:t>
            </a:r>
            <a:r>
              <a:rPr lang="en-US" sz="2400" dirty="0" err="1"/>
              <a:t>l’i</a:t>
            </a:r>
          </a:p>
          <a:p>
            <a:endParaRPr lang="ru-RU" sz="2400" dirty="0" err="1"/>
          </a:p>
          <a:p>
            <a:pPr algn="just"/>
            <a:r>
              <a:rPr lang="en-US" sz="2400" dirty="0" err="1"/>
              <a:t>t’ó</a:t>
            </a:r>
            <a:r>
              <a:rPr lang="en-US" sz="2400" dirty="0" err="1">
                <a:solidFill>
                  <a:srgbClr val="00B050"/>
                </a:solidFill>
              </a:rPr>
              <a:t>t’</a:t>
            </a:r>
            <a:r>
              <a:rPr lang="ru-RU" sz="2400" dirty="0" err="1">
                <a:solidFill>
                  <a:srgbClr val="00B050"/>
                </a:solidFill>
              </a:rPr>
              <a:t>ъ</a:t>
            </a:r>
          </a:p>
          <a:p>
            <a:r>
              <a:rPr lang="en-US" sz="2400" dirty="0" err="1">
                <a:solidFill>
                  <a:srgbClr val="00B050"/>
                </a:solidFill>
              </a:rPr>
              <a:t>l’u</a:t>
            </a:r>
            <a:r>
              <a:rPr lang="en-US" sz="2400" dirty="0" err="1"/>
              <a:t>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AFD7A7-1BD1-2C4E-B74C-79000FEE6968}"/>
              </a:ext>
            </a:extLst>
          </p:cNvPr>
          <p:cNvSpPr/>
          <p:nvPr/>
        </p:nvSpPr>
        <p:spPr>
          <a:xfrm>
            <a:off x="4195482" y="5001675"/>
            <a:ext cx="32265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indent="-12700"/>
            <a:r>
              <a:rPr lang="en-US" sz="2000" dirty="0" err="1">
                <a:sym typeface="Wingdings" pitchFamily="2" charset="2"/>
              </a:rPr>
              <a:t>Soft vowels usually </a:t>
            </a:r>
            <a:r>
              <a:rPr lang="en-US" sz="2000" i="1" dirty="0" err="1">
                <a:sym typeface="Wingdings" pitchFamily="2" charset="2"/>
              </a:rPr>
              <a:t>palatalize </a:t>
            </a:r>
            <a:r>
              <a:rPr lang="en-US" sz="2000" dirty="0" err="1">
                <a:sym typeface="Wingdings" pitchFamily="2" charset="2"/>
              </a:rPr>
              <a:t>the previous consonant, blending both sounds!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CC8149-DAC8-254D-8D6B-FE96017AF326}"/>
              </a:ext>
            </a:extLst>
          </p:cNvPr>
          <p:cNvSpPr/>
          <p:nvPr/>
        </p:nvSpPr>
        <p:spPr>
          <a:xfrm>
            <a:off x="8035201" y="5001675"/>
            <a:ext cx="34007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indent="-12700"/>
            <a:r>
              <a:rPr lang="en-US" sz="2000" dirty="0" err="1">
                <a:sym typeface="Wingdings" pitchFamily="2" charset="2"/>
              </a:rPr>
              <a:t>Signs of separation </a:t>
            </a:r>
            <a:r>
              <a:rPr lang="en-US" sz="2000" i="1" dirty="0" err="1">
                <a:sym typeface="Wingdings" pitchFamily="2" charset="2"/>
              </a:rPr>
              <a:t>prevent</a:t>
            </a:r>
            <a:r>
              <a:rPr lang="en-US" sz="2000" dirty="0" err="1">
                <a:sym typeface="Wingdings" pitchFamily="2" charset="2"/>
              </a:rPr>
              <a:t> </a:t>
            </a:r>
            <a:r>
              <a:rPr lang="en-US" sz="2000" i="1" dirty="0" err="1">
                <a:sym typeface="Wingdings" pitchFamily="2" charset="2"/>
              </a:rPr>
              <a:t>palatalization</a:t>
            </a:r>
            <a:r>
              <a:rPr lang="en-US" sz="2000" dirty="0" err="1">
                <a:sym typeface="Wingdings" pitchFamily="2" charset="2"/>
              </a:rPr>
              <a:t>, separating and preserving both sounds!  </a:t>
            </a:r>
            <a:endParaRPr lang="en-US" sz="2000" dirty="0" err="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73BB22-11BF-3949-AC24-F0A258BE5C49}"/>
              </a:ext>
            </a:extLst>
          </p:cNvPr>
          <p:cNvSpPr/>
          <p:nvPr/>
        </p:nvSpPr>
        <p:spPr>
          <a:xfrm>
            <a:off x="8035201" y="2618347"/>
            <a:ext cx="12010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съел</a:t>
            </a:r>
          </a:p>
          <a:p>
            <a:r>
              <a:rPr lang="ru-RU" sz="2400" dirty="0" err="1"/>
              <a:t>съе́ли</a:t>
            </a:r>
          </a:p>
          <a:p>
            <a:endParaRPr lang="ru-RU" sz="2400" dirty="0" err="1"/>
          </a:p>
          <a:p>
            <a:r>
              <a:rPr lang="ru-RU" sz="2400"/>
              <a:t>статья́</a:t>
            </a:r>
            <a:endParaRPr lang="en-US" sz="2400"/>
          </a:p>
          <a:p>
            <a:r>
              <a:rPr lang="ru-RU" sz="2400" dirty="0" err="1"/>
              <a:t>льют</a:t>
            </a:r>
            <a:endParaRPr lang="en-US" sz="2400" dirty="0" err="1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278C320-A20B-0443-9734-68ACA25D3533}"/>
              </a:ext>
            </a:extLst>
          </p:cNvPr>
          <p:cNvSpPr/>
          <p:nvPr/>
        </p:nvSpPr>
        <p:spPr>
          <a:xfrm>
            <a:off x="9545345" y="2618342"/>
            <a:ext cx="12010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/>
              <a:t>s</a:t>
            </a:r>
            <a:r>
              <a:rPr lang="en-US" sz="2400" dirty="0" err="1">
                <a:solidFill>
                  <a:srgbClr val="00B0F0"/>
                </a:solidFill>
              </a:rPr>
              <a:t>-j</a:t>
            </a:r>
            <a:r>
              <a:rPr lang="ru-RU" sz="2400" dirty="0" err="1">
                <a:solidFill>
                  <a:srgbClr val="00B0F0"/>
                </a:solidFill>
              </a:rPr>
              <a:t>е</a:t>
            </a:r>
            <a:r>
              <a:rPr lang="en-US" sz="2400" dirty="0" err="1"/>
              <a:t>l</a:t>
            </a:r>
          </a:p>
          <a:p>
            <a:r>
              <a:rPr lang="en-US" sz="2400" dirty="0" err="1"/>
              <a:t>s</a:t>
            </a:r>
            <a:r>
              <a:rPr lang="en-US" sz="2400" dirty="0" err="1">
                <a:solidFill>
                  <a:srgbClr val="00B0F0"/>
                </a:solidFill>
              </a:rPr>
              <a:t>-jé</a:t>
            </a:r>
            <a:r>
              <a:rPr lang="en-US" sz="2400" dirty="0" err="1"/>
              <a:t>l’i</a:t>
            </a:r>
          </a:p>
          <a:p>
            <a:endParaRPr lang="ru-RU" sz="2400" dirty="0" err="1"/>
          </a:p>
          <a:p>
            <a:r>
              <a:rPr lang="en-US" sz="2400"/>
              <a:t>st∧t’</a:t>
            </a:r>
            <a:r>
              <a:rPr lang="en-US" sz="2400">
                <a:solidFill>
                  <a:srgbClr val="00B0F0"/>
                </a:solidFill>
              </a:rPr>
              <a:t>-já</a:t>
            </a:r>
          </a:p>
          <a:p>
            <a:r>
              <a:rPr lang="en-US" sz="2400" dirty="0" err="1"/>
              <a:t>l’</a:t>
            </a:r>
            <a:r>
              <a:rPr lang="en-US" sz="2400" dirty="0" err="1">
                <a:solidFill>
                  <a:srgbClr val="00B0F0"/>
                </a:solidFill>
              </a:rPr>
              <a:t>-ju</a:t>
            </a:r>
            <a:r>
              <a:rPr lang="en-US" sz="2400" dirty="0" err="1"/>
              <a:t>t</a:t>
            </a:r>
          </a:p>
        </p:txBody>
      </p:sp>
      <p:sp>
        <p:nvSpPr>
          <p:cNvPr id="4" name="Left Bracket 3">
            <a:extLst>
              <a:ext uri="{FF2B5EF4-FFF2-40B4-BE49-F238E27FC236}">
                <a16:creationId xmlns:a16="http://schemas.microsoft.com/office/drawing/2014/main" id="{BCFD8F44-7707-0847-B14B-6CE9CA71719B}"/>
              </a:ext>
            </a:extLst>
          </p:cNvPr>
          <p:cNvSpPr/>
          <p:nvPr/>
        </p:nvSpPr>
        <p:spPr>
          <a:xfrm rot="16200000">
            <a:off x="5434536" y="3600922"/>
            <a:ext cx="125423" cy="2416710"/>
          </a:xfrm>
          <a:prstGeom prst="leftBracket">
            <a:avLst/>
          </a:prstGeom>
          <a:noFill/>
          <a:ln w="50800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Bracket 14">
            <a:extLst>
              <a:ext uri="{FF2B5EF4-FFF2-40B4-BE49-F238E27FC236}">
                <a16:creationId xmlns:a16="http://schemas.microsoft.com/office/drawing/2014/main" id="{8B6DBCA6-3FB7-EE46-BE35-7D6320321374}"/>
              </a:ext>
            </a:extLst>
          </p:cNvPr>
          <p:cNvSpPr/>
          <p:nvPr/>
        </p:nvSpPr>
        <p:spPr>
          <a:xfrm rot="16200000">
            <a:off x="9268280" y="3610820"/>
            <a:ext cx="125423" cy="2416710"/>
          </a:xfrm>
          <a:prstGeom prst="leftBracket">
            <a:avLst/>
          </a:prstGeom>
          <a:noFill/>
          <a:ln w="50800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952D7A-E6B0-4643-A18A-AADA3AFA4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5441" y="1238198"/>
            <a:ext cx="1666203" cy="166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82056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E7E4C-414C-6840-9E50-F33FD9D04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541820"/>
            <a:ext cx="7437074" cy="948690"/>
          </a:xfrm>
        </p:spPr>
        <p:txBody>
          <a:bodyPr>
            <a:normAutofit/>
          </a:bodyPr>
          <a:lstStyle/>
          <a:p>
            <a:r>
              <a:rPr lang="en-US" sz="3600"/>
              <a:t>Signs of Separation: </a:t>
            </a:r>
            <a:r>
              <a:rPr lang="ru-RU" sz="3600"/>
              <a:t>ъ </a:t>
            </a:r>
            <a:r>
              <a:rPr lang="en-US" sz="3600"/>
              <a:t>and </a:t>
            </a:r>
            <a:r>
              <a:rPr lang="ru-RU" sz="3600"/>
              <a:t>ь</a:t>
            </a:r>
            <a:endParaRPr lang="en-US" sz="36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FCC324-A6DA-8649-860B-CC84B3A62AA2}"/>
              </a:ext>
            </a:extLst>
          </p:cNvPr>
          <p:cNvSpPr txBox="1"/>
          <p:nvPr/>
        </p:nvSpPr>
        <p:spPr>
          <a:xfrm>
            <a:off x="4195482" y="1555826"/>
            <a:ext cx="73834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What about </a:t>
            </a:r>
            <a:r>
              <a:rPr lang="ru-RU" sz="2400"/>
              <a:t>ъ </a:t>
            </a:r>
            <a:r>
              <a:rPr lang="en-US" sz="2400"/>
              <a:t>and </a:t>
            </a:r>
            <a:r>
              <a:rPr lang="ru-RU" sz="2400"/>
              <a:t>ь </a:t>
            </a:r>
            <a:r>
              <a:rPr lang="en-US" sz="2400"/>
              <a:t>in the middle of a word???</a:t>
            </a:r>
            <a:endParaRPr lang="ru-RU" sz="2400"/>
          </a:p>
          <a:p>
            <a:r>
              <a:rPr lang="en-US" sz="2400"/>
              <a:t>Get your </a:t>
            </a:r>
            <a:r>
              <a:rPr lang="ru-RU" sz="2400"/>
              <a:t>шпаргалка</a:t>
            </a:r>
            <a:r>
              <a:rPr lang="en-US" sz="2400"/>
              <a:t> out!</a:t>
            </a:r>
            <a:endParaRPr lang="ru-RU" sz="24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00D1B6-29BC-2448-9ECB-ACF1D2571078}"/>
              </a:ext>
            </a:extLst>
          </p:cNvPr>
          <p:cNvSpPr/>
          <p:nvPr/>
        </p:nvSpPr>
        <p:spPr>
          <a:xfrm>
            <a:off x="4195482" y="2618352"/>
            <a:ext cx="12010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сел</a:t>
            </a:r>
            <a:endParaRPr lang="en-US" sz="2400" dirty="0" err="1"/>
          </a:p>
          <a:p>
            <a:r>
              <a:rPr lang="ru-RU" sz="2400" dirty="0" err="1"/>
              <a:t>се́ли</a:t>
            </a:r>
          </a:p>
          <a:p>
            <a:endParaRPr lang="ru-RU" sz="2400" dirty="0" err="1"/>
          </a:p>
          <a:p>
            <a:r>
              <a:rPr lang="ru-RU" sz="2400" dirty="0" err="1"/>
              <a:t>тётя</a:t>
            </a:r>
          </a:p>
          <a:p>
            <a:r>
              <a:rPr lang="ru-RU" sz="2400" dirty="0" err="1"/>
              <a:t>лют</a:t>
            </a:r>
            <a:endParaRPr lang="en-US" sz="2400" dirty="0" err="1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BF588-EDE7-994A-9DDD-3F05ED905503}"/>
              </a:ext>
            </a:extLst>
          </p:cNvPr>
          <p:cNvSpPr/>
          <p:nvPr/>
        </p:nvSpPr>
        <p:spPr>
          <a:xfrm>
            <a:off x="5705626" y="2618347"/>
            <a:ext cx="12010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B050"/>
                </a:solidFill>
              </a:rPr>
              <a:t>s</a:t>
            </a:r>
            <a:r>
              <a:rPr lang="ru-RU" sz="2400" dirty="0" err="1">
                <a:solidFill>
                  <a:srgbClr val="00B050"/>
                </a:solidFill>
              </a:rPr>
              <a:t>’е</a:t>
            </a:r>
            <a:r>
              <a:rPr lang="en-US" sz="2400" dirty="0" err="1"/>
              <a:t>l</a:t>
            </a:r>
          </a:p>
          <a:p>
            <a:r>
              <a:rPr lang="en-US" sz="2400" dirty="0" err="1">
                <a:solidFill>
                  <a:srgbClr val="00B050"/>
                </a:solidFill>
              </a:rPr>
              <a:t>s’é</a:t>
            </a:r>
            <a:r>
              <a:rPr lang="en-US" sz="2400" dirty="0" err="1"/>
              <a:t>l’i</a:t>
            </a:r>
          </a:p>
          <a:p>
            <a:endParaRPr lang="ru-RU" sz="2400" dirty="0" err="1"/>
          </a:p>
          <a:p>
            <a:pPr algn="just"/>
            <a:r>
              <a:rPr lang="en-US" sz="2400" dirty="0" err="1"/>
              <a:t>t’ó</a:t>
            </a:r>
            <a:r>
              <a:rPr lang="en-US" sz="2400" dirty="0" err="1">
                <a:solidFill>
                  <a:srgbClr val="00B050"/>
                </a:solidFill>
              </a:rPr>
              <a:t>t’</a:t>
            </a:r>
            <a:r>
              <a:rPr lang="ru-RU" sz="2400" dirty="0" err="1">
                <a:solidFill>
                  <a:srgbClr val="00B050"/>
                </a:solidFill>
              </a:rPr>
              <a:t>ъ</a:t>
            </a:r>
          </a:p>
          <a:p>
            <a:r>
              <a:rPr lang="en-US" sz="2400" dirty="0" err="1">
                <a:solidFill>
                  <a:srgbClr val="00B050"/>
                </a:solidFill>
              </a:rPr>
              <a:t>l’u</a:t>
            </a:r>
            <a:r>
              <a:rPr lang="en-US" sz="2400" dirty="0" err="1"/>
              <a:t>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AFD7A7-1BD1-2C4E-B74C-79000FEE6968}"/>
              </a:ext>
            </a:extLst>
          </p:cNvPr>
          <p:cNvSpPr/>
          <p:nvPr/>
        </p:nvSpPr>
        <p:spPr>
          <a:xfrm>
            <a:off x="4195482" y="5001675"/>
            <a:ext cx="32265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indent="-12700"/>
            <a:r>
              <a:rPr lang="en-US" sz="2000" dirty="0" err="1">
                <a:sym typeface="Wingdings" pitchFamily="2" charset="2"/>
              </a:rPr>
              <a:t>Soft vowels usually </a:t>
            </a:r>
            <a:r>
              <a:rPr lang="en-US" sz="2000" i="1" dirty="0" err="1">
                <a:sym typeface="Wingdings" pitchFamily="2" charset="2"/>
              </a:rPr>
              <a:t>palatalize </a:t>
            </a:r>
            <a:r>
              <a:rPr lang="en-US" sz="2000" dirty="0" err="1">
                <a:sym typeface="Wingdings" pitchFamily="2" charset="2"/>
              </a:rPr>
              <a:t>the previous consonant, blending both sounds!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CC8149-DAC8-254D-8D6B-FE96017AF326}"/>
              </a:ext>
            </a:extLst>
          </p:cNvPr>
          <p:cNvSpPr/>
          <p:nvPr/>
        </p:nvSpPr>
        <p:spPr>
          <a:xfrm>
            <a:off x="8035201" y="5001675"/>
            <a:ext cx="34007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indent="-12700"/>
            <a:r>
              <a:rPr lang="en-US" sz="2000" dirty="0" err="1">
                <a:sym typeface="Wingdings" pitchFamily="2" charset="2"/>
              </a:rPr>
              <a:t>Signs of separation </a:t>
            </a:r>
            <a:r>
              <a:rPr lang="en-US" sz="2000" i="1" dirty="0" err="1">
                <a:sym typeface="Wingdings" pitchFamily="2" charset="2"/>
              </a:rPr>
              <a:t>prevent</a:t>
            </a:r>
            <a:r>
              <a:rPr lang="en-US" sz="2000" dirty="0" err="1">
                <a:sym typeface="Wingdings" pitchFamily="2" charset="2"/>
              </a:rPr>
              <a:t> </a:t>
            </a:r>
            <a:r>
              <a:rPr lang="en-US" sz="2000" i="1" dirty="0" err="1">
                <a:sym typeface="Wingdings" pitchFamily="2" charset="2"/>
              </a:rPr>
              <a:t>palatalization</a:t>
            </a:r>
            <a:r>
              <a:rPr lang="en-US" sz="2000" dirty="0" err="1">
                <a:sym typeface="Wingdings" pitchFamily="2" charset="2"/>
              </a:rPr>
              <a:t>, separating and preserving both sounds!  </a:t>
            </a:r>
            <a:endParaRPr lang="en-US" sz="2000" dirty="0" err="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73BB22-11BF-3949-AC24-F0A258BE5C49}"/>
              </a:ext>
            </a:extLst>
          </p:cNvPr>
          <p:cNvSpPr/>
          <p:nvPr/>
        </p:nvSpPr>
        <p:spPr>
          <a:xfrm>
            <a:off x="8035201" y="2618347"/>
            <a:ext cx="12010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съел</a:t>
            </a:r>
          </a:p>
          <a:p>
            <a:r>
              <a:rPr lang="ru-RU" sz="2400" dirty="0" err="1"/>
              <a:t>съе́ли</a:t>
            </a:r>
          </a:p>
          <a:p>
            <a:endParaRPr lang="ru-RU" sz="2400" dirty="0" err="1"/>
          </a:p>
          <a:p>
            <a:r>
              <a:rPr lang="ru-RU" sz="2400"/>
              <a:t>статья́</a:t>
            </a:r>
            <a:endParaRPr lang="en-US" sz="2400"/>
          </a:p>
          <a:p>
            <a:r>
              <a:rPr lang="ru-RU" sz="2400" dirty="0" err="1"/>
              <a:t>льют</a:t>
            </a:r>
            <a:endParaRPr lang="en-US" sz="2400" dirty="0" err="1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278C320-A20B-0443-9734-68ACA25D3533}"/>
              </a:ext>
            </a:extLst>
          </p:cNvPr>
          <p:cNvSpPr/>
          <p:nvPr/>
        </p:nvSpPr>
        <p:spPr>
          <a:xfrm>
            <a:off x="9545345" y="2618342"/>
            <a:ext cx="12010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/>
              <a:t>s</a:t>
            </a:r>
            <a:r>
              <a:rPr lang="en-US" sz="2400" dirty="0" err="1">
                <a:solidFill>
                  <a:srgbClr val="00B0F0"/>
                </a:solidFill>
              </a:rPr>
              <a:t>-j</a:t>
            </a:r>
            <a:r>
              <a:rPr lang="ru-RU" sz="2400" dirty="0" err="1">
                <a:solidFill>
                  <a:srgbClr val="00B0F0"/>
                </a:solidFill>
              </a:rPr>
              <a:t>е</a:t>
            </a:r>
            <a:r>
              <a:rPr lang="en-US" sz="2400" dirty="0" err="1"/>
              <a:t>l</a:t>
            </a:r>
          </a:p>
          <a:p>
            <a:r>
              <a:rPr lang="en-US" sz="2400" dirty="0" err="1"/>
              <a:t>s</a:t>
            </a:r>
            <a:r>
              <a:rPr lang="en-US" sz="2400" dirty="0" err="1">
                <a:solidFill>
                  <a:srgbClr val="00B0F0"/>
                </a:solidFill>
              </a:rPr>
              <a:t>-jé</a:t>
            </a:r>
            <a:r>
              <a:rPr lang="en-US" sz="2400" dirty="0" err="1"/>
              <a:t>l’i</a:t>
            </a:r>
          </a:p>
          <a:p>
            <a:endParaRPr lang="ru-RU" sz="2400" dirty="0" err="1"/>
          </a:p>
          <a:p>
            <a:r>
              <a:rPr lang="en-US" sz="2400"/>
              <a:t>st∧t’</a:t>
            </a:r>
            <a:r>
              <a:rPr lang="en-US" sz="2400">
                <a:solidFill>
                  <a:srgbClr val="00B0F0"/>
                </a:solidFill>
              </a:rPr>
              <a:t>-já</a:t>
            </a:r>
          </a:p>
          <a:p>
            <a:r>
              <a:rPr lang="en-US" sz="2400" dirty="0" err="1"/>
              <a:t>l’</a:t>
            </a:r>
            <a:r>
              <a:rPr lang="en-US" sz="2400" dirty="0" err="1">
                <a:solidFill>
                  <a:srgbClr val="00B0F0"/>
                </a:solidFill>
              </a:rPr>
              <a:t>-ju</a:t>
            </a:r>
            <a:r>
              <a:rPr lang="en-US" sz="2400" dirty="0" err="1"/>
              <a:t>t</a:t>
            </a:r>
          </a:p>
        </p:txBody>
      </p:sp>
      <p:sp>
        <p:nvSpPr>
          <p:cNvPr id="4" name="Left Bracket 3">
            <a:extLst>
              <a:ext uri="{FF2B5EF4-FFF2-40B4-BE49-F238E27FC236}">
                <a16:creationId xmlns:a16="http://schemas.microsoft.com/office/drawing/2014/main" id="{BCFD8F44-7707-0847-B14B-6CE9CA71719B}"/>
              </a:ext>
            </a:extLst>
          </p:cNvPr>
          <p:cNvSpPr/>
          <p:nvPr/>
        </p:nvSpPr>
        <p:spPr>
          <a:xfrm rot="16200000">
            <a:off x="5434536" y="3600922"/>
            <a:ext cx="125423" cy="2416710"/>
          </a:xfrm>
          <a:prstGeom prst="leftBracket">
            <a:avLst/>
          </a:prstGeom>
          <a:noFill/>
          <a:ln w="50800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Bracket 14">
            <a:extLst>
              <a:ext uri="{FF2B5EF4-FFF2-40B4-BE49-F238E27FC236}">
                <a16:creationId xmlns:a16="http://schemas.microsoft.com/office/drawing/2014/main" id="{8B6DBCA6-3FB7-EE46-BE35-7D6320321374}"/>
              </a:ext>
            </a:extLst>
          </p:cNvPr>
          <p:cNvSpPr/>
          <p:nvPr/>
        </p:nvSpPr>
        <p:spPr>
          <a:xfrm rot="16200000">
            <a:off x="9268280" y="3610820"/>
            <a:ext cx="125423" cy="2416710"/>
          </a:xfrm>
          <a:prstGeom prst="leftBracket">
            <a:avLst/>
          </a:prstGeom>
          <a:noFill/>
          <a:ln w="50800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952D7A-E6B0-4643-A18A-AADA3AFA4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048799">
            <a:off x="10275441" y="1238198"/>
            <a:ext cx="1666203" cy="166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827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E7E4C-414C-6840-9E50-F33FD9D04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541820"/>
            <a:ext cx="7437074" cy="948690"/>
          </a:xfrm>
        </p:spPr>
        <p:txBody>
          <a:bodyPr>
            <a:normAutofit/>
          </a:bodyPr>
          <a:lstStyle/>
          <a:p>
            <a:r>
              <a:rPr lang="en-US" sz="3600"/>
              <a:t>Signs of Separation: </a:t>
            </a:r>
            <a:r>
              <a:rPr lang="ru-RU" sz="3600"/>
              <a:t>ъ </a:t>
            </a:r>
            <a:r>
              <a:rPr lang="en-US" sz="3600"/>
              <a:t>and </a:t>
            </a:r>
            <a:r>
              <a:rPr lang="ru-RU" sz="3600"/>
              <a:t>ь</a:t>
            </a:r>
            <a:endParaRPr lang="en-US" sz="36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FCC324-A6DA-8649-860B-CC84B3A62AA2}"/>
              </a:ext>
            </a:extLst>
          </p:cNvPr>
          <p:cNvSpPr txBox="1"/>
          <p:nvPr/>
        </p:nvSpPr>
        <p:spPr>
          <a:xfrm>
            <a:off x="4195482" y="1555826"/>
            <a:ext cx="73834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What about </a:t>
            </a:r>
            <a:r>
              <a:rPr lang="ru-RU" sz="2400"/>
              <a:t>ъ </a:t>
            </a:r>
            <a:r>
              <a:rPr lang="en-US" sz="2400"/>
              <a:t>and </a:t>
            </a:r>
            <a:r>
              <a:rPr lang="ru-RU" sz="2400"/>
              <a:t>ь </a:t>
            </a:r>
            <a:r>
              <a:rPr lang="en-US" sz="2400"/>
              <a:t>in the middle of a word???</a:t>
            </a:r>
            <a:endParaRPr lang="ru-RU" sz="2400"/>
          </a:p>
          <a:p>
            <a:r>
              <a:rPr lang="en-US" sz="2400"/>
              <a:t>Get your </a:t>
            </a:r>
            <a:r>
              <a:rPr lang="ru-RU" sz="2400"/>
              <a:t>шпаргалка</a:t>
            </a:r>
            <a:r>
              <a:rPr lang="en-US" sz="2400"/>
              <a:t> out!</a:t>
            </a:r>
            <a:endParaRPr lang="ru-RU" sz="24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00D1B6-29BC-2448-9ECB-ACF1D2571078}"/>
              </a:ext>
            </a:extLst>
          </p:cNvPr>
          <p:cNvSpPr/>
          <p:nvPr/>
        </p:nvSpPr>
        <p:spPr>
          <a:xfrm>
            <a:off x="4195482" y="2618352"/>
            <a:ext cx="12010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сел</a:t>
            </a:r>
            <a:endParaRPr lang="en-US" sz="2400" dirty="0" err="1"/>
          </a:p>
          <a:p>
            <a:r>
              <a:rPr lang="ru-RU" sz="2400" dirty="0" err="1"/>
              <a:t>се́ли</a:t>
            </a:r>
          </a:p>
          <a:p>
            <a:endParaRPr lang="ru-RU" sz="2400" dirty="0" err="1"/>
          </a:p>
          <a:p>
            <a:r>
              <a:rPr lang="ru-RU" sz="2400" dirty="0" err="1"/>
              <a:t>тётя</a:t>
            </a:r>
          </a:p>
          <a:p>
            <a:r>
              <a:rPr lang="ru-RU" sz="2400" dirty="0" err="1"/>
              <a:t>лют</a:t>
            </a:r>
            <a:endParaRPr lang="en-US" sz="2400" dirty="0" err="1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BF588-EDE7-994A-9DDD-3F05ED905503}"/>
              </a:ext>
            </a:extLst>
          </p:cNvPr>
          <p:cNvSpPr/>
          <p:nvPr/>
        </p:nvSpPr>
        <p:spPr>
          <a:xfrm>
            <a:off x="5705626" y="2618347"/>
            <a:ext cx="12010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B050"/>
                </a:solidFill>
              </a:rPr>
              <a:t>s</a:t>
            </a:r>
            <a:r>
              <a:rPr lang="ru-RU" sz="2400" dirty="0" err="1">
                <a:solidFill>
                  <a:srgbClr val="00B050"/>
                </a:solidFill>
              </a:rPr>
              <a:t>’е</a:t>
            </a:r>
            <a:r>
              <a:rPr lang="en-US" sz="2400" dirty="0" err="1"/>
              <a:t>l</a:t>
            </a:r>
          </a:p>
          <a:p>
            <a:r>
              <a:rPr lang="en-US" sz="2400" dirty="0" err="1">
                <a:solidFill>
                  <a:srgbClr val="00B050"/>
                </a:solidFill>
              </a:rPr>
              <a:t>s’é</a:t>
            </a:r>
            <a:r>
              <a:rPr lang="en-US" sz="2400" dirty="0" err="1"/>
              <a:t>l’i</a:t>
            </a:r>
          </a:p>
          <a:p>
            <a:endParaRPr lang="ru-RU" sz="2400" dirty="0" err="1"/>
          </a:p>
          <a:p>
            <a:pPr algn="just"/>
            <a:r>
              <a:rPr lang="en-US" sz="2400" dirty="0" err="1"/>
              <a:t>t’ó</a:t>
            </a:r>
            <a:r>
              <a:rPr lang="en-US" sz="2400" dirty="0" err="1">
                <a:solidFill>
                  <a:srgbClr val="00B050"/>
                </a:solidFill>
              </a:rPr>
              <a:t>t’</a:t>
            </a:r>
            <a:r>
              <a:rPr lang="ru-RU" sz="2400" dirty="0" err="1">
                <a:solidFill>
                  <a:srgbClr val="00B050"/>
                </a:solidFill>
              </a:rPr>
              <a:t>ъ</a:t>
            </a:r>
          </a:p>
          <a:p>
            <a:r>
              <a:rPr lang="en-US" sz="2400" dirty="0" err="1">
                <a:solidFill>
                  <a:srgbClr val="00B050"/>
                </a:solidFill>
              </a:rPr>
              <a:t>l’u</a:t>
            </a:r>
            <a:r>
              <a:rPr lang="en-US" sz="2400" dirty="0" err="1"/>
              <a:t>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AFD7A7-1BD1-2C4E-B74C-79000FEE6968}"/>
              </a:ext>
            </a:extLst>
          </p:cNvPr>
          <p:cNvSpPr/>
          <p:nvPr/>
        </p:nvSpPr>
        <p:spPr>
          <a:xfrm>
            <a:off x="4195482" y="5001675"/>
            <a:ext cx="32265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indent="-12700"/>
            <a:r>
              <a:rPr lang="en-US" sz="2000" dirty="0" err="1">
                <a:sym typeface="Wingdings" pitchFamily="2" charset="2"/>
              </a:rPr>
              <a:t>Soft vowels usually </a:t>
            </a:r>
            <a:r>
              <a:rPr lang="en-US" sz="2000" i="1" dirty="0" err="1">
                <a:sym typeface="Wingdings" pitchFamily="2" charset="2"/>
              </a:rPr>
              <a:t>palatalize </a:t>
            </a:r>
            <a:r>
              <a:rPr lang="en-US" sz="2000" dirty="0" err="1">
                <a:sym typeface="Wingdings" pitchFamily="2" charset="2"/>
              </a:rPr>
              <a:t>the previous consonant, blending both sounds!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CC8149-DAC8-254D-8D6B-FE96017AF326}"/>
              </a:ext>
            </a:extLst>
          </p:cNvPr>
          <p:cNvSpPr/>
          <p:nvPr/>
        </p:nvSpPr>
        <p:spPr>
          <a:xfrm>
            <a:off x="8035201" y="5001675"/>
            <a:ext cx="34007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indent="-12700"/>
            <a:r>
              <a:rPr lang="en-US" sz="2000" dirty="0" err="1">
                <a:sym typeface="Wingdings" pitchFamily="2" charset="2"/>
              </a:rPr>
              <a:t>Signs of separation </a:t>
            </a:r>
            <a:r>
              <a:rPr lang="en-US" sz="2000" i="1" dirty="0" err="1">
                <a:sym typeface="Wingdings" pitchFamily="2" charset="2"/>
              </a:rPr>
              <a:t>prevent</a:t>
            </a:r>
            <a:r>
              <a:rPr lang="en-US" sz="2000" dirty="0" err="1">
                <a:sym typeface="Wingdings" pitchFamily="2" charset="2"/>
              </a:rPr>
              <a:t> </a:t>
            </a:r>
            <a:r>
              <a:rPr lang="en-US" sz="2000" i="1" dirty="0" err="1">
                <a:sym typeface="Wingdings" pitchFamily="2" charset="2"/>
              </a:rPr>
              <a:t>palatalization</a:t>
            </a:r>
            <a:r>
              <a:rPr lang="en-US" sz="2000" dirty="0" err="1">
                <a:sym typeface="Wingdings" pitchFamily="2" charset="2"/>
              </a:rPr>
              <a:t>, separating and preserving both sounds!  </a:t>
            </a:r>
            <a:endParaRPr lang="en-US" sz="2000" dirty="0" err="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73BB22-11BF-3949-AC24-F0A258BE5C49}"/>
              </a:ext>
            </a:extLst>
          </p:cNvPr>
          <p:cNvSpPr/>
          <p:nvPr/>
        </p:nvSpPr>
        <p:spPr>
          <a:xfrm>
            <a:off x="8035201" y="2618347"/>
            <a:ext cx="12010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съел</a:t>
            </a:r>
          </a:p>
          <a:p>
            <a:r>
              <a:rPr lang="ru-RU" sz="2400" dirty="0" err="1"/>
              <a:t>съе́ли</a:t>
            </a:r>
          </a:p>
          <a:p>
            <a:endParaRPr lang="ru-RU" sz="2400" dirty="0" err="1"/>
          </a:p>
          <a:p>
            <a:r>
              <a:rPr lang="ru-RU" sz="2400"/>
              <a:t>статья́</a:t>
            </a:r>
            <a:endParaRPr lang="en-US" sz="2400"/>
          </a:p>
          <a:p>
            <a:r>
              <a:rPr lang="ru-RU" sz="2400" dirty="0" err="1"/>
              <a:t>льют</a:t>
            </a:r>
            <a:endParaRPr lang="en-US" sz="2400" dirty="0" err="1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278C320-A20B-0443-9734-68ACA25D3533}"/>
              </a:ext>
            </a:extLst>
          </p:cNvPr>
          <p:cNvSpPr/>
          <p:nvPr/>
        </p:nvSpPr>
        <p:spPr>
          <a:xfrm>
            <a:off x="9545345" y="2618342"/>
            <a:ext cx="12010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/>
              <a:t>s</a:t>
            </a:r>
            <a:r>
              <a:rPr lang="en-US" sz="2400" dirty="0" err="1">
                <a:solidFill>
                  <a:srgbClr val="00B0F0"/>
                </a:solidFill>
              </a:rPr>
              <a:t>-j</a:t>
            </a:r>
            <a:r>
              <a:rPr lang="ru-RU" sz="2400" dirty="0" err="1">
                <a:solidFill>
                  <a:srgbClr val="00B0F0"/>
                </a:solidFill>
              </a:rPr>
              <a:t>е</a:t>
            </a:r>
            <a:r>
              <a:rPr lang="en-US" sz="2400" dirty="0" err="1"/>
              <a:t>l</a:t>
            </a:r>
          </a:p>
          <a:p>
            <a:r>
              <a:rPr lang="en-US" sz="2400" dirty="0" err="1"/>
              <a:t>s</a:t>
            </a:r>
            <a:r>
              <a:rPr lang="en-US" sz="2400" dirty="0" err="1">
                <a:solidFill>
                  <a:srgbClr val="00B0F0"/>
                </a:solidFill>
              </a:rPr>
              <a:t>-jé</a:t>
            </a:r>
            <a:r>
              <a:rPr lang="en-US" sz="2400" dirty="0" err="1"/>
              <a:t>l’i</a:t>
            </a:r>
          </a:p>
          <a:p>
            <a:endParaRPr lang="ru-RU" sz="2400" dirty="0" err="1"/>
          </a:p>
          <a:p>
            <a:r>
              <a:rPr lang="en-US" sz="2400"/>
              <a:t>st∧t’</a:t>
            </a:r>
            <a:r>
              <a:rPr lang="en-US" sz="2400">
                <a:solidFill>
                  <a:srgbClr val="00B0F0"/>
                </a:solidFill>
              </a:rPr>
              <a:t>-já</a:t>
            </a:r>
          </a:p>
          <a:p>
            <a:r>
              <a:rPr lang="en-US" sz="2400" dirty="0" err="1"/>
              <a:t>l’</a:t>
            </a:r>
            <a:r>
              <a:rPr lang="en-US" sz="2400" dirty="0" err="1">
                <a:solidFill>
                  <a:srgbClr val="00B0F0"/>
                </a:solidFill>
              </a:rPr>
              <a:t>-ju</a:t>
            </a:r>
            <a:r>
              <a:rPr lang="en-US" sz="2400" dirty="0" err="1"/>
              <a:t>t</a:t>
            </a:r>
          </a:p>
        </p:txBody>
      </p:sp>
      <p:sp>
        <p:nvSpPr>
          <p:cNvPr id="4" name="Left Bracket 3">
            <a:extLst>
              <a:ext uri="{FF2B5EF4-FFF2-40B4-BE49-F238E27FC236}">
                <a16:creationId xmlns:a16="http://schemas.microsoft.com/office/drawing/2014/main" id="{BCFD8F44-7707-0847-B14B-6CE9CA71719B}"/>
              </a:ext>
            </a:extLst>
          </p:cNvPr>
          <p:cNvSpPr/>
          <p:nvPr/>
        </p:nvSpPr>
        <p:spPr>
          <a:xfrm rot="16200000">
            <a:off x="5434536" y="3600922"/>
            <a:ext cx="125423" cy="2416710"/>
          </a:xfrm>
          <a:prstGeom prst="leftBracket">
            <a:avLst/>
          </a:prstGeom>
          <a:noFill/>
          <a:ln w="50800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Bracket 14">
            <a:extLst>
              <a:ext uri="{FF2B5EF4-FFF2-40B4-BE49-F238E27FC236}">
                <a16:creationId xmlns:a16="http://schemas.microsoft.com/office/drawing/2014/main" id="{8B6DBCA6-3FB7-EE46-BE35-7D6320321374}"/>
              </a:ext>
            </a:extLst>
          </p:cNvPr>
          <p:cNvSpPr/>
          <p:nvPr/>
        </p:nvSpPr>
        <p:spPr>
          <a:xfrm rot="16200000">
            <a:off x="9268280" y="3610820"/>
            <a:ext cx="125423" cy="2416710"/>
          </a:xfrm>
          <a:prstGeom prst="leftBracket">
            <a:avLst/>
          </a:prstGeom>
          <a:noFill/>
          <a:ln w="50800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952D7A-E6B0-4643-A18A-AADA3AFA4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343358">
            <a:off x="10275441" y="1238198"/>
            <a:ext cx="1666203" cy="166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95124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E7E4C-414C-6840-9E50-F33FD9D04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541820"/>
            <a:ext cx="7437074" cy="948690"/>
          </a:xfrm>
        </p:spPr>
        <p:txBody>
          <a:bodyPr>
            <a:normAutofit/>
          </a:bodyPr>
          <a:lstStyle/>
          <a:p>
            <a:r>
              <a:rPr lang="en-US" sz="3600"/>
              <a:t>Signs of Separation: </a:t>
            </a:r>
            <a:r>
              <a:rPr lang="ru-RU" sz="3600"/>
              <a:t>ъ </a:t>
            </a:r>
            <a:r>
              <a:rPr lang="en-US" sz="3600"/>
              <a:t>and </a:t>
            </a:r>
            <a:r>
              <a:rPr lang="ru-RU" sz="3600"/>
              <a:t>ь</a:t>
            </a:r>
            <a:endParaRPr lang="en-US" sz="36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FCC324-A6DA-8649-860B-CC84B3A62AA2}"/>
              </a:ext>
            </a:extLst>
          </p:cNvPr>
          <p:cNvSpPr txBox="1"/>
          <p:nvPr/>
        </p:nvSpPr>
        <p:spPr>
          <a:xfrm>
            <a:off x="4195482" y="1555826"/>
            <a:ext cx="73834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What about </a:t>
            </a:r>
            <a:r>
              <a:rPr lang="ru-RU" sz="2400"/>
              <a:t>ъ </a:t>
            </a:r>
            <a:r>
              <a:rPr lang="en-US" sz="2400"/>
              <a:t>and </a:t>
            </a:r>
            <a:r>
              <a:rPr lang="ru-RU" sz="2400"/>
              <a:t>ь </a:t>
            </a:r>
            <a:r>
              <a:rPr lang="en-US" sz="2400"/>
              <a:t>in the middle of a word???</a:t>
            </a:r>
            <a:endParaRPr lang="ru-RU" sz="2400"/>
          </a:p>
          <a:p>
            <a:r>
              <a:rPr lang="en-US" sz="2400"/>
              <a:t>Get your </a:t>
            </a:r>
            <a:r>
              <a:rPr lang="ru-RU" sz="2400"/>
              <a:t>шпаргалка</a:t>
            </a:r>
            <a:r>
              <a:rPr lang="en-US" sz="2400"/>
              <a:t> out!</a:t>
            </a:r>
            <a:endParaRPr lang="ru-RU" sz="24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00D1B6-29BC-2448-9ECB-ACF1D2571078}"/>
              </a:ext>
            </a:extLst>
          </p:cNvPr>
          <p:cNvSpPr/>
          <p:nvPr/>
        </p:nvSpPr>
        <p:spPr>
          <a:xfrm>
            <a:off x="4195482" y="2618352"/>
            <a:ext cx="12010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сел</a:t>
            </a:r>
            <a:endParaRPr lang="en-US" sz="2400" dirty="0" err="1"/>
          </a:p>
          <a:p>
            <a:r>
              <a:rPr lang="ru-RU" sz="2400" dirty="0" err="1"/>
              <a:t>се́ли</a:t>
            </a:r>
          </a:p>
          <a:p>
            <a:endParaRPr lang="ru-RU" sz="2400" dirty="0" err="1"/>
          </a:p>
          <a:p>
            <a:r>
              <a:rPr lang="ru-RU" sz="2400" dirty="0" err="1"/>
              <a:t>тётя</a:t>
            </a:r>
          </a:p>
          <a:p>
            <a:r>
              <a:rPr lang="ru-RU" sz="2400" dirty="0" err="1"/>
              <a:t>лют</a:t>
            </a:r>
            <a:endParaRPr lang="en-US" sz="2400" dirty="0" err="1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BF588-EDE7-994A-9DDD-3F05ED905503}"/>
              </a:ext>
            </a:extLst>
          </p:cNvPr>
          <p:cNvSpPr/>
          <p:nvPr/>
        </p:nvSpPr>
        <p:spPr>
          <a:xfrm>
            <a:off x="5705626" y="2618347"/>
            <a:ext cx="12010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B050"/>
                </a:solidFill>
              </a:rPr>
              <a:t>s</a:t>
            </a:r>
            <a:r>
              <a:rPr lang="ru-RU" sz="2400" dirty="0" err="1">
                <a:solidFill>
                  <a:srgbClr val="00B050"/>
                </a:solidFill>
              </a:rPr>
              <a:t>’е</a:t>
            </a:r>
            <a:r>
              <a:rPr lang="en-US" sz="2400" dirty="0" err="1"/>
              <a:t>l</a:t>
            </a:r>
          </a:p>
          <a:p>
            <a:r>
              <a:rPr lang="en-US" sz="2400" dirty="0" err="1">
                <a:solidFill>
                  <a:srgbClr val="00B050"/>
                </a:solidFill>
              </a:rPr>
              <a:t>s’é</a:t>
            </a:r>
            <a:r>
              <a:rPr lang="en-US" sz="2400" dirty="0" err="1"/>
              <a:t>l’i</a:t>
            </a:r>
          </a:p>
          <a:p>
            <a:endParaRPr lang="ru-RU" sz="2400" dirty="0" err="1"/>
          </a:p>
          <a:p>
            <a:pPr algn="just"/>
            <a:r>
              <a:rPr lang="en-US" sz="2400" dirty="0" err="1"/>
              <a:t>t’ó</a:t>
            </a:r>
            <a:r>
              <a:rPr lang="en-US" sz="2400" dirty="0" err="1">
                <a:solidFill>
                  <a:srgbClr val="00B050"/>
                </a:solidFill>
              </a:rPr>
              <a:t>t’</a:t>
            </a:r>
            <a:r>
              <a:rPr lang="ru-RU" sz="2400" dirty="0" err="1">
                <a:solidFill>
                  <a:srgbClr val="00B050"/>
                </a:solidFill>
              </a:rPr>
              <a:t>ъ</a:t>
            </a:r>
          </a:p>
          <a:p>
            <a:r>
              <a:rPr lang="en-US" sz="2400" dirty="0" err="1">
                <a:solidFill>
                  <a:srgbClr val="00B050"/>
                </a:solidFill>
              </a:rPr>
              <a:t>l’u</a:t>
            </a:r>
            <a:r>
              <a:rPr lang="en-US" sz="2400" dirty="0" err="1"/>
              <a:t>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AFD7A7-1BD1-2C4E-B74C-79000FEE6968}"/>
              </a:ext>
            </a:extLst>
          </p:cNvPr>
          <p:cNvSpPr/>
          <p:nvPr/>
        </p:nvSpPr>
        <p:spPr>
          <a:xfrm>
            <a:off x="4195482" y="5001675"/>
            <a:ext cx="32265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indent="-12700"/>
            <a:r>
              <a:rPr lang="en-US" sz="2000" dirty="0" err="1">
                <a:sym typeface="Wingdings" pitchFamily="2" charset="2"/>
              </a:rPr>
              <a:t>Soft vowels usually </a:t>
            </a:r>
            <a:r>
              <a:rPr lang="en-US" sz="2000" i="1" dirty="0" err="1">
                <a:sym typeface="Wingdings" pitchFamily="2" charset="2"/>
              </a:rPr>
              <a:t>palatalize </a:t>
            </a:r>
            <a:r>
              <a:rPr lang="en-US" sz="2000" dirty="0" err="1">
                <a:sym typeface="Wingdings" pitchFamily="2" charset="2"/>
              </a:rPr>
              <a:t>the previous consonant, blending both sounds!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CC8149-DAC8-254D-8D6B-FE96017AF326}"/>
              </a:ext>
            </a:extLst>
          </p:cNvPr>
          <p:cNvSpPr/>
          <p:nvPr/>
        </p:nvSpPr>
        <p:spPr>
          <a:xfrm>
            <a:off x="8035201" y="5001675"/>
            <a:ext cx="34007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indent="-12700"/>
            <a:r>
              <a:rPr lang="en-US" sz="2000" dirty="0" err="1">
                <a:sym typeface="Wingdings" pitchFamily="2" charset="2"/>
              </a:rPr>
              <a:t>Signs of separation </a:t>
            </a:r>
            <a:r>
              <a:rPr lang="en-US" sz="2000" i="1" dirty="0" err="1">
                <a:sym typeface="Wingdings" pitchFamily="2" charset="2"/>
              </a:rPr>
              <a:t>prevent</a:t>
            </a:r>
            <a:r>
              <a:rPr lang="en-US" sz="2000" dirty="0" err="1">
                <a:sym typeface="Wingdings" pitchFamily="2" charset="2"/>
              </a:rPr>
              <a:t> </a:t>
            </a:r>
            <a:r>
              <a:rPr lang="en-US" sz="2000" i="1" dirty="0" err="1">
                <a:sym typeface="Wingdings" pitchFamily="2" charset="2"/>
              </a:rPr>
              <a:t>palatalization</a:t>
            </a:r>
            <a:r>
              <a:rPr lang="en-US" sz="2000" dirty="0" err="1">
                <a:sym typeface="Wingdings" pitchFamily="2" charset="2"/>
              </a:rPr>
              <a:t>, separating and preserving both sounds!  </a:t>
            </a:r>
            <a:endParaRPr lang="en-US" sz="2000" dirty="0" err="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73BB22-11BF-3949-AC24-F0A258BE5C49}"/>
              </a:ext>
            </a:extLst>
          </p:cNvPr>
          <p:cNvSpPr/>
          <p:nvPr/>
        </p:nvSpPr>
        <p:spPr>
          <a:xfrm>
            <a:off x="8035201" y="2618347"/>
            <a:ext cx="12010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съел</a:t>
            </a:r>
          </a:p>
          <a:p>
            <a:r>
              <a:rPr lang="ru-RU" sz="2400" dirty="0" err="1"/>
              <a:t>съе́ли</a:t>
            </a:r>
          </a:p>
          <a:p>
            <a:endParaRPr lang="ru-RU" sz="2400" dirty="0" err="1"/>
          </a:p>
          <a:p>
            <a:r>
              <a:rPr lang="ru-RU" sz="2400"/>
              <a:t>статья́</a:t>
            </a:r>
            <a:endParaRPr lang="en-US" sz="2400"/>
          </a:p>
          <a:p>
            <a:r>
              <a:rPr lang="ru-RU" sz="2400" dirty="0" err="1"/>
              <a:t>льют</a:t>
            </a:r>
            <a:endParaRPr lang="en-US" sz="2400" dirty="0" err="1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278C320-A20B-0443-9734-68ACA25D3533}"/>
              </a:ext>
            </a:extLst>
          </p:cNvPr>
          <p:cNvSpPr/>
          <p:nvPr/>
        </p:nvSpPr>
        <p:spPr>
          <a:xfrm>
            <a:off x="9545345" y="2618342"/>
            <a:ext cx="12010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/>
              <a:t>s</a:t>
            </a:r>
            <a:r>
              <a:rPr lang="en-US" sz="2400" dirty="0" err="1">
                <a:solidFill>
                  <a:srgbClr val="00B0F0"/>
                </a:solidFill>
              </a:rPr>
              <a:t>-j</a:t>
            </a:r>
            <a:r>
              <a:rPr lang="ru-RU" sz="2400" dirty="0" err="1">
                <a:solidFill>
                  <a:srgbClr val="00B0F0"/>
                </a:solidFill>
              </a:rPr>
              <a:t>е</a:t>
            </a:r>
            <a:r>
              <a:rPr lang="en-US" sz="2400" dirty="0" err="1"/>
              <a:t>l</a:t>
            </a:r>
          </a:p>
          <a:p>
            <a:r>
              <a:rPr lang="en-US" sz="2400" dirty="0" err="1"/>
              <a:t>s</a:t>
            </a:r>
            <a:r>
              <a:rPr lang="en-US" sz="2400" dirty="0" err="1">
                <a:solidFill>
                  <a:srgbClr val="00B0F0"/>
                </a:solidFill>
              </a:rPr>
              <a:t>-jé</a:t>
            </a:r>
            <a:r>
              <a:rPr lang="en-US" sz="2400" dirty="0" err="1"/>
              <a:t>l’i</a:t>
            </a:r>
          </a:p>
          <a:p>
            <a:endParaRPr lang="ru-RU" sz="2400" dirty="0" err="1"/>
          </a:p>
          <a:p>
            <a:r>
              <a:rPr lang="en-US" sz="2400"/>
              <a:t>st∧t’</a:t>
            </a:r>
            <a:r>
              <a:rPr lang="en-US" sz="2400">
                <a:solidFill>
                  <a:srgbClr val="00B0F0"/>
                </a:solidFill>
              </a:rPr>
              <a:t>-já</a:t>
            </a:r>
          </a:p>
          <a:p>
            <a:r>
              <a:rPr lang="en-US" sz="2400" dirty="0" err="1"/>
              <a:t>l’</a:t>
            </a:r>
            <a:r>
              <a:rPr lang="en-US" sz="2400" dirty="0" err="1">
                <a:solidFill>
                  <a:srgbClr val="00B0F0"/>
                </a:solidFill>
              </a:rPr>
              <a:t>-ju</a:t>
            </a:r>
            <a:r>
              <a:rPr lang="en-US" sz="2400" dirty="0" err="1"/>
              <a:t>t</a:t>
            </a:r>
          </a:p>
        </p:txBody>
      </p:sp>
      <p:sp>
        <p:nvSpPr>
          <p:cNvPr id="4" name="Left Bracket 3">
            <a:extLst>
              <a:ext uri="{FF2B5EF4-FFF2-40B4-BE49-F238E27FC236}">
                <a16:creationId xmlns:a16="http://schemas.microsoft.com/office/drawing/2014/main" id="{BCFD8F44-7707-0847-B14B-6CE9CA71719B}"/>
              </a:ext>
            </a:extLst>
          </p:cNvPr>
          <p:cNvSpPr/>
          <p:nvPr/>
        </p:nvSpPr>
        <p:spPr>
          <a:xfrm rot="16200000">
            <a:off x="5434536" y="3600922"/>
            <a:ext cx="125423" cy="2416710"/>
          </a:xfrm>
          <a:prstGeom prst="leftBracket">
            <a:avLst/>
          </a:prstGeom>
          <a:noFill/>
          <a:ln w="50800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Bracket 14">
            <a:extLst>
              <a:ext uri="{FF2B5EF4-FFF2-40B4-BE49-F238E27FC236}">
                <a16:creationId xmlns:a16="http://schemas.microsoft.com/office/drawing/2014/main" id="{8B6DBCA6-3FB7-EE46-BE35-7D6320321374}"/>
              </a:ext>
            </a:extLst>
          </p:cNvPr>
          <p:cNvSpPr/>
          <p:nvPr/>
        </p:nvSpPr>
        <p:spPr>
          <a:xfrm rot="16200000">
            <a:off x="9268280" y="3610820"/>
            <a:ext cx="125423" cy="2416710"/>
          </a:xfrm>
          <a:prstGeom prst="leftBracket">
            <a:avLst/>
          </a:prstGeom>
          <a:noFill/>
          <a:ln w="50800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952D7A-E6B0-4643-A18A-AADA3AFA4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4913568">
            <a:off x="10275441" y="1238198"/>
            <a:ext cx="1666203" cy="166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42759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E7E4C-414C-6840-9E50-F33FD9D04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541820"/>
            <a:ext cx="7437074" cy="948690"/>
          </a:xfrm>
        </p:spPr>
        <p:txBody>
          <a:bodyPr>
            <a:normAutofit/>
          </a:bodyPr>
          <a:lstStyle/>
          <a:p>
            <a:r>
              <a:rPr lang="en-US" sz="3600"/>
              <a:t>Signs of Separation: </a:t>
            </a:r>
            <a:r>
              <a:rPr lang="ru-RU" sz="3600"/>
              <a:t>ъ </a:t>
            </a:r>
            <a:r>
              <a:rPr lang="en-US" sz="3600"/>
              <a:t>and </a:t>
            </a:r>
            <a:r>
              <a:rPr lang="ru-RU" sz="3600"/>
              <a:t>ь</a:t>
            </a:r>
            <a:endParaRPr lang="en-US" sz="36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FCC324-A6DA-8649-860B-CC84B3A62AA2}"/>
              </a:ext>
            </a:extLst>
          </p:cNvPr>
          <p:cNvSpPr txBox="1"/>
          <p:nvPr/>
        </p:nvSpPr>
        <p:spPr>
          <a:xfrm>
            <a:off x="4195482" y="1555826"/>
            <a:ext cx="73834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What about </a:t>
            </a:r>
            <a:r>
              <a:rPr lang="ru-RU" sz="2400"/>
              <a:t>ъ </a:t>
            </a:r>
            <a:r>
              <a:rPr lang="en-US" sz="2400"/>
              <a:t>and </a:t>
            </a:r>
            <a:r>
              <a:rPr lang="ru-RU" sz="2400"/>
              <a:t>ь </a:t>
            </a:r>
            <a:r>
              <a:rPr lang="en-US" sz="2400"/>
              <a:t>in the middle of a word???</a:t>
            </a:r>
            <a:endParaRPr lang="ru-RU" sz="2400"/>
          </a:p>
          <a:p>
            <a:r>
              <a:rPr lang="en-US" sz="2400"/>
              <a:t>Get your </a:t>
            </a:r>
            <a:r>
              <a:rPr lang="ru-RU" sz="2400"/>
              <a:t>шпаргалка</a:t>
            </a:r>
            <a:r>
              <a:rPr lang="en-US" sz="2400"/>
              <a:t> out!</a:t>
            </a:r>
            <a:endParaRPr lang="ru-RU" sz="24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00D1B6-29BC-2448-9ECB-ACF1D2571078}"/>
              </a:ext>
            </a:extLst>
          </p:cNvPr>
          <p:cNvSpPr/>
          <p:nvPr/>
        </p:nvSpPr>
        <p:spPr>
          <a:xfrm>
            <a:off x="4195482" y="2618352"/>
            <a:ext cx="12010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сел</a:t>
            </a:r>
            <a:endParaRPr lang="en-US" sz="2400" dirty="0" err="1"/>
          </a:p>
          <a:p>
            <a:r>
              <a:rPr lang="ru-RU" sz="2400" dirty="0" err="1"/>
              <a:t>се́ли</a:t>
            </a:r>
          </a:p>
          <a:p>
            <a:endParaRPr lang="ru-RU" sz="2400" dirty="0" err="1"/>
          </a:p>
          <a:p>
            <a:r>
              <a:rPr lang="ru-RU" sz="2400" dirty="0" err="1"/>
              <a:t>тётя</a:t>
            </a:r>
          </a:p>
          <a:p>
            <a:r>
              <a:rPr lang="ru-RU" sz="2400" dirty="0" err="1"/>
              <a:t>лют</a:t>
            </a:r>
            <a:endParaRPr lang="en-US" sz="2400" dirty="0" err="1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BF588-EDE7-994A-9DDD-3F05ED905503}"/>
              </a:ext>
            </a:extLst>
          </p:cNvPr>
          <p:cNvSpPr/>
          <p:nvPr/>
        </p:nvSpPr>
        <p:spPr>
          <a:xfrm>
            <a:off x="5705626" y="2618347"/>
            <a:ext cx="12010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B050"/>
                </a:solidFill>
              </a:rPr>
              <a:t>s</a:t>
            </a:r>
            <a:r>
              <a:rPr lang="ru-RU" sz="2400" dirty="0" err="1">
                <a:solidFill>
                  <a:srgbClr val="00B050"/>
                </a:solidFill>
              </a:rPr>
              <a:t>’е</a:t>
            </a:r>
            <a:r>
              <a:rPr lang="en-US" sz="2400" dirty="0" err="1"/>
              <a:t>l</a:t>
            </a:r>
          </a:p>
          <a:p>
            <a:r>
              <a:rPr lang="en-US" sz="2400" dirty="0" err="1">
                <a:solidFill>
                  <a:srgbClr val="00B050"/>
                </a:solidFill>
              </a:rPr>
              <a:t>s’é</a:t>
            </a:r>
            <a:r>
              <a:rPr lang="en-US" sz="2400" dirty="0" err="1"/>
              <a:t>l’i</a:t>
            </a:r>
          </a:p>
          <a:p>
            <a:endParaRPr lang="ru-RU" sz="2400" dirty="0" err="1"/>
          </a:p>
          <a:p>
            <a:pPr algn="just"/>
            <a:r>
              <a:rPr lang="en-US" sz="2400" dirty="0" err="1"/>
              <a:t>t’ó</a:t>
            </a:r>
            <a:r>
              <a:rPr lang="en-US" sz="2400" dirty="0" err="1">
                <a:solidFill>
                  <a:srgbClr val="00B050"/>
                </a:solidFill>
              </a:rPr>
              <a:t>t’</a:t>
            </a:r>
            <a:r>
              <a:rPr lang="ru-RU" sz="2400" dirty="0" err="1">
                <a:solidFill>
                  <a:srgbClr val="00B050"/>
                </a:solidFill>
              </a:rPr>
              <a:t>ъ</a:t>
            </a:r>
          </a:p>
          <a:p>
            <a:r>
              <a:rPr lang="en-US" sz="2400" dirty="0" err="1">
                <a:solidFill>
                  <a:srgbClr val="00B050"/>
                </a:solidFill>
              </a:rPr>
              <a:t>l’u</a:t>
            </a:r>
            <a:r>
              <a:rPr lang="en-US" sz="2400" dirty="0" err="1"/>
              <a:t>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AFD7A7-1BD1-2C4E-B74C-79000FEE6968}"/>
              </a:ext>
            </a:extLst>
          </p:cNvPr>
          <p:cNvSpPr/>
          <p:nvPr/>
        </p:nvSpPr>
        <p:spPr>
          <a:xfrm>
            <a:off x="4195482" y="5001675"/>
            <a:ext cx="32265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indent="-12700"/>
            <a:r>
              <a:rPr lang="en-US" sz="2000" dirty="0" err="1">
                <a:sym typeface="Wingdings" pitchFamily="2" charset="2"/>
              </a:rPr>
              <a:t>Soft vowels usually </a:t>
            </a:r>
            <a:r>
              <a:rPr lang="en-US" sz="2000" i="1" dirty="0" err="1">
                <a:sym typeface="Wingdings" pitchFamily="2" charset="2"/>
              </a:rPr>
              <a:t>palatalize </a:t>
            </a:r>
            <a:r>
              <a:rPr lang="en-US" sz="2000" dirty="0" err="1">
                <a:sym typeface="Wingdings" pitchFamily="2" charset="2"/>
              </a:rPr>
              <a:t>the previous consonant, blending both sounds!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CC8149-DAC8-254D-8D6B-FE96017AF326}"/>
              </a:ext>
            </a:extLst>
          </p:cNvPr>
          <p:cNvSpPr/>
          <p:nvPr/>
        </p:nvSpPr>
        <p:spPr>
          <a:xfrm>
            <a:off x="8035201" y="5001675"/>
            <a:ext cx="34007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indent="-12700"/>
            <a:r>
              <a:rPr lang="en-US" sz="2000" dirty="0" err="1">
                <a:sym typeface="Wingdings" pitchFamily="2" charset="2"/>
              </a:rPr>
              <a:t>Signs of separation </a:t>
            </a:r>
            <a:r>
              <a:rPr lang="en-US" sz="2000" i="1" dirty="0" err="1">
                <a:sym typeface="Wingdings" pitchFamily="2" charset="2"/>
              </a:rPr>
              <a:t>prevent</a:t>
            </a:r>
            <a:r>
              <a:rPr lang="en-US" sz="2000" dirty="0" err="1">
                <a:sym typeface="Wingdings" pitchFamily="2" charset="2"/>
              </a:rPr>
              <a:t> </a:t>
            </a:r>
            <a:r>
              <a:rPr lang="en-US" sz="2000" i="1" dirty="0" err="1">
                <a:sym typeface="Wingdings" pitchFamily="2" charset="2"/>
              </a:rPr>
              <a:t>palatalization</a:t>
            </a:r>
            <a:r>
              <a:rPr lang="en-US" sz="2000" dirty="0" err="1">
                <a:sym typeface="Wingdings" pitchFamily="2" charset="2"/>
              </a:rPr>
              <a:t>, separating and preserving both sounds!  </a:t>
            </a:r>
            <a:endParaRPr lang="en-US" sz="2000" dirty="0" err="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73BB22-11BF-3949-AC24-F0A258BE5C49}"/>
              </a:ext>
            </a:extLst>
          </p:cNvPr>
          <p:cNvSpPr/>
          <p:nvPr/>
        </p:nvSpPr>
        <p:spPr>
          <a:xfrm>
            <a:off x="8035201" y="2618347"/>
            <a:ext cx="12010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съел</a:t>
            </a:r>
          </a:p>
          <a:p>
            <a:r>
              <a:rPr lang="ru-RU" sz="2400" dirty="0" err="1"/>
              <a:t>съе́ли</a:t>
            </a:r>
          </a:p>
          <a:p>
            <a:endParaRPr lang="ru-RU" sz="2400" dirty="0" err="1"/>
          </a:p>
          <a:p>
            <a:r>
              <a:rPr lang="ru-RU" sz="2400"/>
              <a:t>статья́</a:t>
            </a:r>
            <a:endParaRPr lang="en-US" sz="2400"/>
          </a:p>
          <a:p>
            <a:r>
              <a:rPr lang="ru-RU" sz="2400" dirty="0" err="1"/>
              <a:t>льют</a:t>
            </a:r>
            <a:endParaRPr lang="en-US" sz="2400" dirty="0" err="1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278C320-A20B-0443-9734-68ACA25D3533}"/>
              </a:ext>
            </a:extLst>
          </p:cNvPr>
          <p:cNvSpPr/>
          <p:nvPr/>
        </p:nvSpPr>
        <p:spPr>
          <a:xfrm>
            <a:off x="9545345" y="2618342"/>
            <a:ext cx="12010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/>
              <a:t>s</a:t>
            </a:r>
            <a:r>
              <a:rPr lang="en-US" sz="2400" dirty="0" err="1">
                <a:solidFill>
                  <a:srgbClr val="00B0F0"/>
                </a:solidFill>
              </a:rPr>
              <a:t>-j</a:t>
            </a:r>
            <a:r>
              <a:rPr lang="ru-RU" sz="2400" dirty="0" err="1">
                <a:solidFill>
                  <a:srgbClr val="00B0F0"/>
                </a:solidFill>
              </a:rPr>
              <a:t>е</a:t>
            </a:r>
            <a:r>
              <a:rPr lang="en-US" sz="2400" dirty="0" err="1"/>
              <a:t>l</a:t>
            </a:r>
          </a:p>
          <a:p>
            <a:r>
              <a:rPr lang="en-US" sz="2400" dirty="0" err="1"/>
              <a:t>s</a:t>
            </a:r>
            <a:r>
              <a:rPr lang="en-US" sz="2400" dirty="0" err="1">
                <a:solidFill>
                  <a:srgbClr val="00B0F0"/>
                </a:solidFill>
              </a:rPr>
              <a:t>-jé</a:t>
            </a:r>
            <a:r>
              <a:rPr lang="en-US" sz="2400" dirty="0" err="1"/>
              <a:t>l’i</a:t>
            </a:r>
          </a:p>
          <a:p>
            <a:endParaRPr lang="ru-RU" sz="2400" dirty="0" err="1"/>
          </a:p>
          <a:p>
            <a:r>
              <a:rPr lang="en-US" sz="2400"/>
              <a:t>st∧t’</a:t>
            </a:r>
            <a:r>
              <a:rPr lang="en-US" sz="2400">
                <a:solidFill>
                  <a:srgbClr val="00B0F0"/>
                </a:solidFill>
              </a:rPr>
              <a:t>-já</a:t>
            </a:r>
          </a:p>
          <a:p>
            <a:r>
              <a:rPr lang="en-US" sz="2400" dirty="0" err="1"/>
              <a:t>l’</a:t>
            </a:r>
            <a:r>
              <a:rPr lang="en-US" sz="2400" dirty="0" err="1">
                <a:solidFill>
                  <a:srgbClr val="00B0F0"/>
                </a:solidFill>
              </a:rPr>
              <a:t>-ju</a:t>
            </a:r>
            <a:r>
              <a:rPr lang="en-US" sz="2400" dirty="0" err="1"/>
              <a:t>t</a:t>
            </a:r>
          </a:p>
        </p:txBody>
      </p:sp>
      <p:sp>
        <p:nvSpPr>
          <p:cNvPr id="4" name="Left Bracket 3">
            <a:extLst>
              <a:ext uri="{FF2B5EF4-FFF2-40B4-BE49-F238E27FC236}">
                <a16:creationId xmlns:a16="http://schemas.microsoft.com/office/drawing/2014/main" id="{BCFD8F44-7707-0847-B14B-6CE9CA71719B}"/>
              </a:ext>
            </a:extLst>
          </p:cNvPr>
          <p:cNvSpPr/>
          <p:nvPr/>
        </p:nvSpPr>
        <p:spPr>
          <a:xfrm rot="16200000">
            <a:off x="5434536" y="3600922"/>
            <a:ext cx="125423" cy="2416710"/>
          </a:xfrm>
          <a:prstGeom prst="leftBracket">
            <a:avLst/>
          </a:prstGeom>
          <a:noFill/>
          <a:ln w="50800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Bracket 14">
            <a:extLst>
              <a:ext uri="{FF2B5EF4-FFF2-40B4-BE49-F238E27FC236}">
                <a16:creationId xmlns:a16="http://schemas.microsoft.com/office/drawing/2014/main" id="{8B6DBCA6-3FB7-EE46-BE35-7D6320321374}"/>
              </a:ext>
            </a:extLst>
          </p:cNvPr>
          <p:cNvSpPr/>
          <p:nvPr/>
        </p:nvSpPr>
        <p:spPr>
          <a:xfrm rot="16200000">
            <a:off x="9268280" y="3610820"/>
            <a:ext cx="125423" cy="2416710"/>
          </a:xfrm>
          <a:prstGeom prst="leftBracket">
            <a:avLst/>
          </a:prstGeom>
          <a:noFill/>
          <a:ln w="50800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952D7A-E6B0-4643-A18A-AADA3AFA4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217695">
            <a:off x="10275441" y="1238198"/>
            <a:ext cx="1666203" cy="166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14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1390D0-1323-C453-1FDF-91F61CA40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8745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9872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E7E4C-414C-6840-9E50-F33FD9D04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541820"/>
            <a:ext cx="7437074" cy="948690"/>
          </a:xfrm>
        </p:spPr>
        <p:txBody>
          <a:bodyPr>
            <a:normAutofit/>
          </a:bodyPr>
          <a:lstStyle/>
          <a:p>
            <a:r>
              <a:rPr lang="en-US" sz="3600"/>
              <a:t>Signs of Separation: </a:t>
            </a:r>
            <a:r>
              <a:rPr lang="ru-RU" sz="3600"/>
              <a:t>ъ </a:t>
            </a:r>
            <a:r>
              <a:rPr lang="en-US" sz="3600"/>
              <a:t>and </a:t>
            </a:r>
            <a:r>
              <a:rPr lang="ru-RU" sz="3600"/>
              <a:t>ь</a:t>
            </a:r>
            <a:endParaRPr lang="en-US" sz="36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FCC324-A6DA-8649-860B-CC84B3A62AA2}"/>
              </a:ext>
            </a:extLst>
          </p:cNvPr>
          <p:cNvSpPr txBox="1"/>
          <p:nvPr/>
        </p:nvSpPr>
        <p:spPr>
          <a:xfrm>
            <a:off x="4195482" y="1555826"/>
            <a:ext cx="73834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What about </a:t>
            </a:r>
            <a:r>
              <a:rPr lang="ru-RU" sz="2400"/>
              <a:t>ъ </a:t>
            </a:r>
            <a:r>
              <a:rPr lang="en-US" sz="2400"/>
              <a:t>and </a:t>
            </a:r>
            <a:r>
              <a:rPr lang="ru-RU" sz="2400"/>
              <a:t>ь </a:t>
            </a:r>
            <a:r>
              <a:rPr lang="en-US" sz="2400"/>
              <a:t>in the middle of a word???</a:t>
            </a:r>
            <a:endParaRPr lang="ru-RU" sz="2400"/>
          </a:p>
          <a:p>
            <a:r>
              <a:rPr lang="en-US" sz="2400"/>
              <a:t>Get your </a:t>
            </a:r>
            <a:r>
              <a:rPr lang="ru-RU" sz="2400"/>
              <a:t>шпаргалка</a:t>
            </a:r>
            <a:r>
              <a:rPr lang="en-US" sz="2400"/>
              <a:t> out!</a:t>
            </a:r>
            <a:endParaRPr lang="ru-RU" sz="24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00D1B6-29BC-2448-9ECB-ACF1D2571078}"/>
              </a:ext>
            </a:extLst>
          </p:cNvPr>
          <p:cNvSpPr/>
          <p:nvPr/>
        </p:nvSpPr>
        <p:spPr>
          <a:xfrm>
            <a:off x="4195482" y="2618352"/>
            <a:ext cx="12010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сел</a:t>
            </a:r>
            <a:endParaRPr lang="en-US" sz="2400" dirty="0" err="1"/>
          </a:p>
          <a:p>
            <a:r>
              <a:rPr lang="ru-RU" sz="2400" dirty="0" err="1"/>
              <a:t>се́ли</a:t>
            </a:r>
          </a:p>
          <a:p>
            <a:endParaRPr lang="ru-RU" sz="2400" dirty="0" err="1"/>
          </a:p>
          <a:p>
            <a:r>
              <a:rPr lang="ru-RU" sz="2400" dirty="0" err="1"/>
              <a:t>тётя</a:t>
            </a:r>
          </a:p>
          <a:p>
            <a:r>
              <a:rPr lang="ru-RU" sz="2400" dirty="0" err="1"/>
              <a:t>лют</a:t>
            </a:r>
            <a:endParaRPr lang="en-US" sz="2400" dirty="0" err="1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BF588-EDE7-994A-9DDD-3F05ED905503}"/>
              </a:ext>
            </a:extLst>
          </p:cNvPr>
          <p:cNvSpPr/>
          <p:nvPr/>
        </p:nvSpPr>
        <p:spPr>
          <a:xfrm>
            <a:off x="5705626" y="2618347"/>
            <a:ext cx="12010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B050"/>
                </a:solidFill>
              </a:rPr>
              <a:t>s</a:t>
            </a:r>
            <a:r>
              <a:rPr lang="ru-RU" sz="2400" dirty="0" err="1">
                <a:solidFill>
                  <a:srgbClr val="00B050"/>
                </a:solidFill>
              </a:rPr>
              <a:t>’е</a:t>
            </a:r>
            <a:r>
              <a:rPr lang="en-US" sz="2400" dirty="0" err="1"/>
              <a:t>l</a:t>
            </a:r>
          </a:p>
          <a:p>
            <a:r>
              <a:rPr lang="en-US" sz="2400" dirty="0" err="1">
                <a:solidFill>
                  <a:srgbClr val="00B050"/>
                </a:solidFill>
              </a:rPr>
              <a:t>s’é</a:t>
            </a:r>
            <a:r>
              <a:rPr lang="en-US" sz="2400" dirty="0" err="1"/>
              <a:t>l’i</a:t>
            </a:r>
          </a:p>
          <a:p>
            <a:endParaRPr lang="ru-RU" sz="2400" dirty="0" err="1"/>
          </a:p>
          <a:p>
            <a:pPr algn="just"/>
            <a:r>
              <a:rPr lang="en-US" sz="2400" dirty="0" err="1"/>
              <a:t>t’ó</a:t>
            </a:r>
            <a:r>
              <a:rPr lang="en-US" sz="2400" dirty="0" err="1">
                <a:solidFill>
                  <a:srgbClr val="00B050"/>
                </a:solidFill>
              </a:rPr>
              <a:t>t’</a:t>
            </a:r>
            <a:r>
              <a:rPr lang="ru-RU" sz="2400" dirty="0" err="1">
                <a:solidFill>
                  <a:srgbClr val="00B050"/>
                </a:solidFill>
              </a:rPr>
              <a:t>ъ</a:t>
            </a:r>
          </a:p>
          <a:p>
            <a:r>
              <a:rPr lang="en-US" sz="2400" dirty="0" err="1">
                <a:solidFill>
                  <a:srgbClr val="00B050"/>
                </a:solidFill>
              </a:rPr>
              <a:t>l’u</a:t>
            </a:r>
            <a:r>
              <a:rPr lang="en-US" sz="2400" dirty="0" err="1"/>
              <a:t>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AFD7A7-1BD1-2C4E-B74C-79000FEE6968}"/>
              </a:ext>
            </a:extLst>
          </p:cNvPr>
          <p:cNvSpPr/>
          <p:nvPr/>
        </p:nvSpPr>
        <p:spPr>
          <a:xfrm>
            <a:off x="4195482" y="5001675"/>
            <a:ext cx="32265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indent="-12700"/>
            <a:r>
              <a:rPr lang="en-US" sz="2000" dirty="0" err="1">
                <a:sym typeface="Wingdings" pitchFamily="2" charset="2"/>
              </a:rPr>
              <a:t>Soft vowels usually </a:t>
            </a:r>
            <a:r>
              <a:rPr lang="en-US" sz="2000" i="1" dirty="0" err="1">
                <a:sym typeface="Wingdings" pitchFamily="2" charset="2"/>
              </a:rPr>
              <a:t>palatalize </a:t>
            </a:r>
            <a:r>
              <a:rPr lang="en-US" sz="2000" dirty="0" err="1">
                <a:sym typeface="Wingdings" pitchFamily="2" charset="2"/>
              </a:rPr>
              <a:t>the previous consonant, blending both sounds!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CC8149-DAC8-254D-8D6B-FE96017AF326}"/>
              </a:ext>
            </a:extLst>
          </p:cNvPr>
          <p:cNvSpPr/>
          <p:nvPr/>
        </p:nvSpPr>
        <p:spPr>
          <a:xfrm>
            <a:off x="8035201" y="5001675"/>
            <a:ext cx="34007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indent="-12700"/>
            <a:r>
              <a:rPr lang="en-US" sz="2000" dirty="0" err="1">
                <a:sym typeface="Wingdings" pitchFamily="2" charset="2"/>
              </a:rPr>
              <a:t>Signs of separation </a:t>
            </a:r>
            <a:r>
              <a:rPr lang="en-US" sz="2000" i="1" dirty="0" err="1">
                <a:sym typeface="Wingdings" pitchFamily="2" charset="2"/>
              </a:rPr>
              <a:t>prevent</a:t>
            </a:r>
            <a:r>
              <a:rPr lang="en-US" sz="2000" dirty="0" err="1">
                <a:sym typeface="Wingdings" pitchFamily="2" charset="2"/>
              </a:rPr>
              <a:t> </a:t>
            </a:r>
            <a:r>
              <a:rPr lang="en-US" sz="2000" i="1" dirty="0" err="1">
                <a:sym typeface="Wingdings" pitchFamily="2" charset="2"/>
              </a:rPr>
              <a:t>palatalization</a:t>
            </a:r>
            <a:r>
              <a:rPr lang="en-US" sz="2000" dirty="0" err="1">
                <a:sym typeface="Wingdings" pitchFamily="2" charset="2"/>
              </a:rPr>
              <a:t>, separating and preserving both sounds!  </a:t>
            </a:r>
            <a:endParaRPr lang="en-US" sz="2000" dirty="0" err="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73BB22-11BF-3949-AC24-F0A258BE5C49}"/>
              </a:ext>
            </a:extLst>
          </p:cNvPr>
          <p:cNvSpPr/>
          <p:nvPr/>
        </p:nvSpPr>
        <p:spPr>
          <a:xfrm>
            <a:off x="8035201" y="2618347"/>
            <a:ext cx="12010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съел</a:t>
            </a:r>
          </a:p>
          <a:p>
            <a:r>
              <a:rPr lang="ru-RU" sz="2400" dirty="0" err="1"/>
              <a:t>съе́ли</a:t>
            </a:r>
          </a:p>
          <a:p>
            <a:endParaRPr lang="ru-RU" sz="2400" dirty="0" err="1"/>
          </a:p>
          <a:p>
            <a:r>
              <a:rPr lang="ru-RU" sz="2400"/>
              <a:t>статья́</a:t>
            </a:r>
            <a:endParaRPr lang="en-US" sz="2400"/>
          </a:p>
          <a:p>
            <a:r>
              <a:rPr lang="ru-RU" sz="2400" dirty="0" err="1"/>
              <a:t>льют</a:t>
            </a:r>
            <a:endParaRPr lang="en-US" sz="2400" dirty="0" err="1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278C320-A20B-0443-9734-68ACA25D3533}"/>
              </a:ext>
            </a:extLst>
          </p:cNvPr>
          <p:cNvSpPr/>
          <p:nvPr/>
        </p:nvSpPr>
        <p:spPr>
          <a:xfrm>
            <a:off x="9545345" y="2618342"/>
            <a:ext cx="12010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/>
              <a:t>s</a:t>
            </a:r>
            <a:r>
              <a:rPr lang="en-US" sz="2400" dirty="0" err="1">
                <a:solidFill>
                  <a:srgbClr val="00B0F0"/>
                </a:solidFill>
              </a:rPr>
              <a:t>-j</a:t>
            </a:r>
            <a:r>
              <a:rPr lang="ru-RU" sz="2400" dirty="0" err="1">
                <a:solidFill>
                  <a:srgbClr val="00B0F0"/>
                </a:solidFill>
              </a:rPr>
              <a:t>е</a:t>
            </a:r>
            <a:r>
              <a:rPr lang="en-US" sz="2400" dirty="0" err="1"/>
              <a:t>l</a:t>
            </a:r>
          </a:p>
          <a:p>
            <a:r>
              <a:rPr lang="en-US" sz="2400" dirty="0" err="1"/>
              <a:t>s</a:t>
            </a:r>
            <a:r>
              <a:rPr lang="en-US" sz="2400" dirty="0" err="1">
                <a:solidFill>
                  <a:srgbClr val="00B0F0"/>
                </a:solidFill>
              </a:rPr>
              <a:t>-jé</a:t>
            </a:r>
            <a:r>
              <a:rPr lang="en-US" sz="2400" dirty="0" err="1"/>
              <a:t>l’i</a:t>
            </a:r>
          </a:p>
          <a:p>
            <a:endParaRPr lang="ru-RU" sz="2400" dirty="0" err="1"/>
          </a:p>
          <a:p>
            <a:r>
              <a:rPr lang="en-US" sz="2400"/>
              <a:t>st∧t’</a:t>
            </a:r>
            <a:r>
              <a:rPr lang="en-US" sz="2400">
                <a:solidFill>
                  <a:srgbClr val="00B0F0"/>
                </a:solidFill>
              </a:rPr>
              <a:t>-já</a:t>
            </a:r>
          </a:p>
          <a:p>
            <a:r>
              <a:rPr lang="en-US" sz="2400" dirty="0" err="1"/>
              <a:t>l’</a:t>
            </a:r>
            <a:r>
              <a:rPr lang="en-US" sz="2400" dirty="0" err="1">
                <a:solidFill>
                  <a:srgbClr val="00B0F0"/>
                </a:solidFill>
              </a:rPr>
              <a:t>-ju</a:t>
            </a:r>
            <a:r>
              <a:rPr lang="en-US" sz="2400" dirty="0" err="1"/>
              <a:t>t</a:t>
            </a:r>
          </a:p>
        </p:txBody>
      </p:sp>
      <p:sp>
        <p:nvSpPr>
          <p:cNvPr id="4" name="Left Bracket 3">
            <a:extLst>
              <a:ext uri="{FF2B5EF4-FFF2-40B4-BE49-F238E27FC236}">
                <a16:creationId xmlns:a16="http://schemas.microsoft.com/office/drawing/2014/main" id="{BCFD8F44-7707-0847-B14B-6CE9CA71719B}"/>
              </a:ext>
            </a:extLst>
          </p:cNvPr>
          <p:cNvSpPr/>
          <p:nvPr/>
        </p:nvSpPr>
        <p:spPr>
          <a:xfrm rot="16200000">
            <a:off x="5434536" y="3600922"/>
            <a:ext cx="125423" cy="2416710"/>
          </a:xfrm>
          <a:prstGeom prst="leftBracket">
            <a:avLst/>
          </a:prstGeom>
          <a:noFill/>
          <a:ln w="50800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Bracket 14">
            <a:extLst>
              <a:ext uri="{FF2B5EF4-FFF2-40B4-BE49-F238E27FC236}">
                <a16:creationId xmlns:a16="http://schemas.microsoft.com/office/drawing/2014/main" id="{8B6DBCA6-3FB7-EE46-BE35-7D6320321374}"/>
              </a:ext>
            </a:extLst>
          </p:cNvPr>
          <p:cNvSpPr/>
          <p:nvPr/>
        </p:nvSpPr>
        <p:spPr>
          <a:xfrm rot="16200000">
            <a:off x="9268280" y="3610820"/>
            <a:ext cx="125423" cy="2416710"/>
          </a:xfrm>
          <a:prstGeom prst="leftBracket">
            <a:avLst/>
          </a:prstGeom>
          <a:noFill/>
          <a:ln w="50800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952D7A-E6B0-4643-A18A-AADA3AFA4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5441" y="1238198"/>
            <a:ext cx="1666203" cy="166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64094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E7E4C-414C-6840-9E50-F33FD9D04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1032510"/>
            <a:ext cx="7437074" cy="948690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prstClr val="black"/>
                </a:solidFill>
              </a:rPr>
              <a:t>Signs of Separation: </a:t>
            </a:r>
            <a:r>
              <a:rPr lang="ru-RU" sz="3600">
                <a:solidFill>
                  <a:prstClr val="black"/>
                </a:solidFill>
              </a:rPr>
              <a:t>ъ </a:t>
            </a:r>
            <a:r>
              <a:rPr lang="en-US" sz="3600">
                <a:solidFill>
                  <a:prstClr val="black"/>
                </a:solidFill>
              </a:rPr>
              <a:t>and </a:t>
            </a:r>
            <a:r>
              <a:rPr lang="ru-RU" sz="3600">
                <a:solidFill>
                  <a:prstClr val="black"/>
                </a:solidFill>
              </a:rPr>
              <a:t>ь</a:t>
            </a:r>
            <a:endParaRPr lang="en-US" sz="36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8B5F7C-966C-3B48-AB66-264922E142E8}"/>
              </a:ext>
            </a:extLst>
          </p:cNvPr>
          <p:cNvSpPr txBox="1"/>
          <p:nvPr/>
        </p:nvSpPr>
        <p:spPr>
          <a:xfrm>
            <a:off x="5149480" y="2421404"/>
            <a:ext cx="552907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1	</a:t>
            </a:r>
            <a:r>
              <a:rPr lang="ru-RU" sz="3000" dirty="0"/>
              <a:t>е </a:t>
            </a:r>
            <a:r>
              <a:rPr lang="en-US" sz="3000" dirty="0"/>
              <a:t>– </a:t>
            </a:r>
            <a:r>
              <a:rPr lang="en-US" sz="3000" dirty="0" err="1"/>
              <a:t>е́хал – </a:t>
            </a:r>
            <a:r>
              <a:rPr lang="ru-RU" sz="3000" dirty="0" err="1"/>
              <a:t>съе</a:t>
            </a:r>
            <a:r>
              <a:rPr lang="ru-RU" sz="3000" dirty="0"/>
              <a:t> </a:t>
            </a:r>
            <a:r>
              <a:rPr lang="en-US" sz="3000" dirty="0"/>
              <a:t>– </a:t>
            </a:r>
            <a:r>
              <a:rPr lang="en-US" sz="3000" dirty="0" err="1"/>
              <a:t>съе́хал</a:t>
            </a:r>
            <a:endParaRPr lang="en-US" sz="3000" dirty="0"/>
          </a:p>
          <a:p>
            <a:r>
              <a:rPr lang="en-US" sz="3000" dirty="0"/>
              <a:t>2	</a:t>
            </a:r>
            <a:r>
              <a:rPr lang="ru-RU" sz="3000" dirty="0"/>
              <a:t>е </a:t>
            </a:r>
            <a:r>
              <a:rPr lang="en-US" sz="3000" dirty="0"/>
              <a:t>– </a:t>
            </a:r>
            <a:r>
              <a:rPr lang="en-US" sz="3000" dirty="0" err="1"/>
              <a:t>е́хать – </a:t>
            </a:r>
            <a:r>
              <a:rPr lang="ru-RU" sz="3000" dirty="0" err="1"/>
              <a:t>съе</a:t>
            </a:r>
            <a:r>
              <a:rPr lang="ru-RU" sz="3000" dirty="0"/>
              <a:t> </a:t>
            </a:r>
            <a:r>
              <a:rPr lang="en-US" sz="3000" dirty="0"/>
              <a:t>– </a:t>
            </a:r>
            <a:r>
              <a:rPr lang="en-US" sz="3000" dirty="0" err="1"/>
              <a:t>съе́хать</a:t>
            </a:r>
            <a:endParaRPr lang="en-US" sz="3000" dirty="0"/>
          </a:p>
          <a:p>
            <a:r>
              <a:rPr lang="en-US" sz="3000" dirty="0"/>
              <a:t>3	</a:t>
            </a:r>
            <a:r>
              <a:rPr lang="ru-RU" sz="3000" dirty="0"/>
              <a:t>е </a:t>
            </a:r>
            <a:r>
              <a:rPr lang="en-US" sz="3000" dirty="0"/>
              <a:t>– </a:t>
            </a:r>
            <a:r>
              <a:rPr lang="en-US" sz="3000" dirty="0" err="1"/>
              <a:t>е́ст – </a:t>
            </a:r>
            <a:r>
              <a:rPr lang="ru-RU" sz="3000" dirty="0" err="1"/>
              <a:t>съе</a:t>
            </a:r>
            <a:r>
              <a:rPr lang="ru-RU" sz="3000" dirty="0"/>
              <a:t> </a:t>
            </a:r>
            <a:r>
              <a:rPr lang="en-US" sz="3000" dirty="0"/>
              <a:t>– </a:t>
            </a:r>
            <a:r>
              <a:rPr lang="en-US" sz="3000" dirty="0" err="1"/>
              <a:t>съе́ст</a:t>
            </a:r>
            <a:endParaRPr lang="en-US" sz="3000" dirty="0"/>
          </a:p>
          <a:p>
            <a:r>
              <a:rPr lang="en-US" sz="3000" dirty="0"/>
              <a:t>4	</a:t>
            </a:r>
            <a:r>
              <a:rPr lang="ru-RU" sz="3000" dirty="0"/>
              <a:t>е </a:t>
            </a:r>
            <a:r>
              <a:rPr lang="en-US" sz="3000" dirty="0"/>
              <a:t>– </a:t>
            </a:r>
            <a:r>
              <a:rPr lang="en-US" sz="3000" dirty="0" err="1"/>
              <a:t>е́сть – </a:t>
            </a:r>
            <a:r>
              <a:rPr lang="ru-RU" sz="3000" dirty="0" err="1"/>
              <a:t>съе</a:t>
            </a:r>
            <a:r>
              <a:rPr lang="ru-RU" sz="3000" dirty="0"/>
              <a:t> </a:t>
            </a:r>
            <a:r>
              <a:rPr lang="en-US" sz="3000" dirty="0"/>
              <a:t>– </a:t>
            </a:r>
            <a:r>
              <a:rPr lang="en-US" sz="3000" dirty="0" err="1"/>
              <a:t>съе́сть</a:t>
            </a:r>
            <a:endParaRPr lang="en-US" sz="3000" dirty="0"/>
          </a:p>
          <a:p>
            <a:r>
              <a:rPr lang="en-US" sz="3000" dirty="0"/>
              <a:t>5	</a:t>
            </a:r>
            <a:r>
              <a:rPr lang="ru-RU" sz="3000" dirty="0"/>
              <a:t>е </a:t>
            </a:r>
            <a:r>
              <a:rPr lang="en-US" sz="3000" dirty="0"/>
              <a:t>– </a:t>
            </a:r>
            <a:r>
              <a:rPr lang="en-US" sz="3000" dirty="0" err="1"/>
              <a:t>е́здит – </a:t>
            </a:r>
            <a:r>
              <a:rPr lang="ru-RU" sz="3000" dirty="0" err="1"/>
              <a:t>съе</a:t>
            </a:r>
            <a:r>
              <a:rPr lang="ru-RU" sz="3000" dirty="0"/>
              <a:t> </a:t>
            </a:r>
            <a:r>
              <a:rPr lang="en-US" sz="3000" dirty="0"/>
              <a:t>– </a:t>
            </a:r>
            <a:r>
              <a:rPr lang="en-US" sz="3000" dirty="0" err="1"/>
              <a:t>съе́здит</a:t>
            </a:r>
            <a:endParaRPr lang="en-US" sz="3000" dirty="0"/>
          </a:p>
          <a:p>
            <a:r>
              <a:rPr lang="en-US" sz="3000" dirty="0"/>
              <a:t>6	</a:t>
            </a:r>
            <a:r>
              <a:rPr lang="ru-RU" sz="3000" dirty="0"/>
              <a:t>е </a:t>
            </a:r>
            <a:r>
              <a:rPr lang="en-US" sz="3000" dirty="0"/>
              <a:t>– </a:t>
            </a:r>
            <a:r>
              <a:rPr lang="en-US" sz="3000" dirty="0" err="1"/>
              <a:t>е́здить – </a:t>
            </a:r>
            <a:r>
              <a:rPr lang="ru-RU" sz="3000" dirty="0" err="1"/>
              <a:t>съе</a:t>
            </a:r>
            <a:r>
              <a:rPr lang="ru-RU" sz="3000" dirty="0"/>
              <a:t> </a:t>
            </a:r>
            <a:r>
              <a:rPr lang="en-US" sz="3000" dirty="0"/>
              <a:t>– </a:t>
            </a:r>
            <a:r>
              <a:rPr lang="en-US" sz="3000" dirty="0" err="1"/>
              <a:t>съе́здить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428310928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E7E4C-414C-6840-9E50-F33FD9D04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869220"/>
            <a:ext cx="7437074" cy="948690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prstClr val="black"/>
                </a:solidFill>
              </a:rPr>
              <a:t>Target Practice: </a:t>
            </a:r>
            <a:br>
              <a:rPr lang="en-US" sz="3600">
                <a:solidFill>
                  <a:prstClr val="black"/>
                </a:solidFill>
              </a:rPr>
            </a:br>
            <a:r>
              <a:rPr lang="en-US" sz="3600">
                <a:solidFill>
                  <a:prstClr val="black"/>
                </a:solidFill>
              </a:rPr>
              <a:t>Signs of Separation: </a:t>
            </a:r>
            <a:r>
              <a:rPr lang="ru-RU" sz="3600">
                <a:solidFill>
                  <a:prstClr val="black"/>
                </a:solidFill>
              </a:rPr>
              <a:t>ъ </a:t>
            </a:r>
            <a:r>
              <a:rPr lang="en-US" sz="3600">
                <a:solidFill>
                  <a:prstClr val="black"/>
                </a:solidFill>
              </a:rPr>
              <a:t>and </a:t>
            </a:r>
            <a:r>
              <a:rPr lang="ru-RU" sz="3600">
                <a:solidFill>
                  <a:prstClr val="black"/>
                </a:solidFill>
              </a:rPr>
              <a:t>ь</a:t>
            </a:r>
            <a:endParaRPr lang="en-US" sz="36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8B5F7C-966C-3B48-AB66-264922E142E8}"/>
              </a:ext>
            </a:extLst>
          </p:cNvPr>
          <p:cNvSpPr txBox="1"/>
          <p:nvPr/>
        </p:nvSpPr>
        <p:spPr>
          <a:xfrm>
            <a:off x="4195482" y="2270210"/>
            <a:ext cx="55690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/>
              <a:t>1</a:t>
            </a:r>
            <a:r>
              <a:rPr lang="ru-RU" sz="3000" dirty="0" err="1"/>
              <a:t>	</a:t>
            </a:r>
            <a:r>
              <a:rPr lang="en-US" sz="3000" dirty="0" err="1"/>
              <a:t>пу</a:t>
            </a:r>
            <a:r>
              <a:rPr lang="en-US" sz="3000" dirty="0"/>
              <a:t> – </a:t>
            </a:r>
            <a:r>
              <a:rPr lang="en-US" sz="3000" dirty="0" err="1"/>
              <a:t>пю</a:t>
            </a:r>
            <a:r>
              <a:rPr lang="en-US" sz="3000" dirty="0"/>
              <a:t> – </a:t>
            </a:r>
            <a:r>
              <a:rPr lang="en-US" sz="3000" dirty="0" err="1"/>
              <a:t>пью</a:t>
            </a:r>
            <a:r>
              <a:rPr lang="en-US" sz="3000" dirty="0"/>
              <a:t> – </a:t>
            </a:r>
            <a:r>
              <a:rPr lang="ru-RU" sz="3000" dirty="0"/>
              <a:t>пьют</a:t>
            </a:r>
            <a:endParaRPr lang="en-US" sz="3000" dirty="0"/>
          </a:p>
          <a:p>
            <a:r>
              <a:rPr lang="en-US" sz="3000" dirty="0"/>
              <a:t>2</a:t>
            </a:r>
            <a:r>
              <a:rPr lang="ru-RU" sz="3000" dirty="0"/>
              <a:t>	та </a:t>
            </a:r>
            <a:r>
              <a:rPr lang="en-US" sz="3000" dirty="0"/>
              <a:t>– </a:t>
            </a:r>
            <a:r>
              <a:rPr lang="en-US" sz="3000" dirty="0" err="1"/>
              <a:t>тя</a:t>
            </a:r>
            <a:r>
              <a:rPr lang="en-US" sz="3000" dirty="0"/>
              <a:t> – </a:t>
            </a:r>
            <a:r>
              <a:rPr lang="en-US" sz="3000" dirty="0" err="1"/>
              <a:t>тья</a:t>
            </a:r>
            <a:r>
              <a:rPr lang="en-US" sz="3000" dirty="0"/>
              <a:t> – </a:t>
            </a:r>
            <a:r>
              <a:rPr lang="en-US" sz="3000" dirty="0" err="1"/>
              <a:t>статья</a:t>
            </a:r>
            <a:r>
              <a:rPr lang="en-US" sz="3000" dirty="0"/>
              <a:t>́</a:t>
            </a:r>
          </a:p>
          <a:p>
            <a:r>
              <a:rPr lang="en-US" sz="3000" dirty="0" err="1"/>
              <a:t>3</a:t>
            </a:r>
            <a:r>
              <a:rPr lang="ru-RU" sz="3000" dirty="0" err="1"/>
              <a:t>	</a:t>
            </a:r>
            <a:r>
              <a:rPr lang="en-US" sz="3000" dirty="0" err="1"/>
              <a:t>ло</a:t>
            </a:r>
            <a:r>
              <a:rPr lang="en-US" sz="3000" dirty="0"/>
              <a:t> – </a:t>
            </a:r>
            <a:r>
              <a:rPr lang="en-US" sz="3000" dirty="0" err="1"/>
              <a:t>лё</a:t>
            </a:r>
            <a:r>
              <a:rPr lang="en-US" sz="3000" dirty="0"/>
              <a:t> – </a:t>
            </a:r>
            <a:r>
              <a:rPr lang="en-US" sz="3000" dirty="0" err="1"/>
              <a:t>льё</a:t>
            </a:r>
            <a:r>
              <a:rPr lang="en-US" sz="3000" dirty="0"/>
              <a:t> – </a:t>
            </a:r>
            <a:r>
              <a:rPr lang="en-US" sz="3000" dirty="0" err="1"/>
              <a:t>бельё</a:t>
            </a:r>
            <a:endParaRPr lang="en-US" sz="3000" dirty="0"/>
          </a:p>
          <a:p>
            <a:r>
              <a:rPr lang="en-US" sz="3000" dirty="0" err="1"/>
              <a:t>4</a:t>
            </a:r>
            <a:r>
              <a:rPr lang="ru-RU" sz="3000" dirty="0" err="1"/>
              <a:t>	</a:t>
            </a:r>
            <a:r>
              <a:rPr lang="en-US" sz="3000" dirty="0" err="1"/>
              <a:t>лы</a:t>
            </a:r>
            <a:r>
              <a:rPr lang="en-US" sz="3000" dirty="0"/>
              <a:t> – </a:t>
            </a:r>
            <a:r>
              <a:rPr lang="en-US" sz="3000" dirty="0" err="1"/>
              <a:t>ли</a:t>
            </a:r>
            <a:r>
              <a:rPr lang="en-US" sz="3000" dirty="0"/>
              <a:t> – </a:t>
            </a:r>
            <a:r>
              <a:rPr lang="en-US" sz="3000" dirty="0" err="1"/>
              <a:t>льи</a:t>
            </a:r>
            <a:r>
              <a:rPr lang="en-US" sz="3000" dirty="0"/>
              <a:t> – </a:t>
            </a:r>
            <a:r>
              <a:rPr lang="en-US" sz="3000" dirty="0" err="1"/>
              <a:t>сту́лья</a:t>
            </a:r>
            <a:endParaRPr lang="en-US" sz="3000" dirty="0"/>
          </a:p>
          <a:p>
            <a:r>
              <a:rPr lang="en-US" sz="3000" dirty="0" err="1"/>
              <a:t>5</a:t>
            </a:r>
            <a:r>
              <a:rPr lang="ru-RU" sz="3000" dirty="0" err="1"/>
              <a:t>	</a:t>
            </a:r>
            <a:r>
              <a:rPr lang="en-US" sz="3000" dirty="0" err="1"/>
              <a:t>лы</a:t>
            </a:r>
            <a:r>
              <a:rPr lang="en-US" sz="3000" dirty="0"/>
              <a:t> – </a:t>
            </a:r>
            <a:r>
              <a:rPr lang="en-US" sz="3000" dirty="0" err="1"/>
              <a:t>ли</a:t>
            </a:r>
            <a:r>
              <a:rPr lang="en-US" sz="3000" dirty="0"/>
              <a:t> – </a:t>
            </a:r>
            <a:r>
              <a:rPr lang="en-US" sz="3000" dirty="0" err="1"/>
              <a:t>льи</a:t>
            </a:r>
            <a:r>
              <a:rPr lang="en-US" sz="3000" dirty="0"/>
              <a:t> – </a:t>
            </a:r>
            <a:r>
              <a:rPr lang="en-US" sz="3000" dirty="0" err="1"/>
              <a:t>кры́лья</a:t>
            </a:r>
            <a:endParaRPr lang="en-US" sz="3000" dirty="0"/>
          </a:p>
          <a:p>
            <a:r>
              <a:rPr lang="en-US" sz="3000" dirty="0" err="1"/>
              <a:t>6</a:t>
            </a:r>
            <a:r>
              <a:rPr lang="ru-RU" sz="3000" dirty="0" err="1"/>
              <a:t>	</a:t>
            </a:r>
            <a:r>
              <a:rPr lang="en-US" sz="3000" dirty="0" err="1"/>
              <a:t>да</a:t>
            </a:r>
            <a:r>
              <a:rPr lang="en-US" sz="3000" dirty="0"/>
              <a:t> – </a:t>
            </a:r>
            <a:r>
              <a:rPr lang="en-US" sz="3000" dirty="0" err="1"/>
              <a:t>ди</a:t>
            </a:r>
            <a:r>
              <a:rPr lang="en-US" sz="3000" dirty="0"/>
              <a:t> – </a:t>
            </a:r>
            <a:r>
              <a:rPr lang="en-US" sz="3000" dirty="0" err="1"/>
              <a:t>дьи</a:t>
            </a:r>
            <a:r>
              <a:rPr lang="en-US" sz="3000" dirty="0"/>
              <a:t> – </a:t>
            </a:r>
            <a:r>
              <a:rPr lang="en-US" sz="3000" dirty="0" err="1"/>
              <a:t>гро́здья</a:t>
            </a:r>
            <a:endParaRPr lang="en-US" sz="3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78D656-E8F5-7E44-89BF-CB0C69016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5441" y="1238198"/>
            <a:ext cx="1666203" cy="166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31517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E7E4C-414C-6840-9E50-F33FD9D04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545372"/>
            <a:ext cx="7158318" cy="1325563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prstClr val="black"/>
                </a:solidFill>
              </a:rPr>
              <a:t>Signs of Separation: </a:t>
            </a:r>
            <a:r>
              <a:rPr lang="ru-RU" sz="3600">
                <a:solidFill>
                  <a:prstClr val="black"/>
                </a:solidFill>
              </a:rPr>
              <a:t>ъ </a:t>
            </a:r>
            <a:r>
              <a:rPr lang="en-US" sz="3600">
                <a:solidFill>
                  <a:prstClr val="black"/>
                </a:solidFill>
              </a:rPr>
              <a:t>and </a:t>
            </a:r>
            <a:r>
              <a:rPr lang="ru-RU" sz="3600">
                <a:solidFill>
                  <a:prstClr val="black"/>
                </a:solidFill>
              </a:rPr>
              <a:t>ь</a:t>
            </a:r>
            <a:endParaRPr lang="en-US" sz="36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C73309-0431-5B4B-A5E2-7DE307477B34}"/>
              </a:ext>
            </a:extLst>
          </p:cNvPr>
          <p:cNvSpPr txBox="1"/>
          <p:nvPr/>
        </p:nvSpPr>
        <p:spPr>
          <a:xfrm>
            <a:off x="4195482" y="1870526"/>
            <a:ext cx="743707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1	</a:t>
            </a:r>
            <a:r>
              <a:rPr lang="ru-RU" sz="2400"/>
              <a:t>барье́р, курье́р, карье́ра </a:t>
            </a:r>
            <a:endParaRPr lang="en-US" sz="2400"/>
          </a:p>
          <a:p>
            <a:r>
              <a:rPr lang="en-US" sz="2400"/>
              <a:t>2	</a:t>
            </a:r>
            <a:r>
              <a:rPr lang="ru-RU" sz="2400"/>
              <a:t>льёшь, бельё, жильё</a:t>
            </a:r>
            <a:endParaRPr lang="en-US" sz="2400"/>
          </a:p>
          <a:p>
            <a:r>
              <a:rPr lang="en-US" sz="2400"/>
              <a:t>3	</a:t>
            </a:r>
            <a:r>
              <a:rPr lang="ru-RU" sz="2400"/>
              <a:t>бра́тья, </a:t>
            </a:r>
            <a:r>
              <a:rPr lang="en-US" sz="2400" dirty="0" err="1"/>
              <a:t>статья</a:t>
            </a:r>
            <a:r>
              <a:rPr lang="en-US" sz="2400" dirty="0"/>
              <a:t>́, </a:t>
            </a:r>
            <a:r>
              <a:rPr lang="ru-RU" sz="2400"/>
              <a:t>Татья́на </a:t>
            </a:r>
            <a:endParaRPr lang="en-US" sz="2400"/>
          </a:p>
          <a:p>
            <a:r>
              <a:rPr lang="en-US" sz="2400" dirty="0"/>
              <a:t>4	</a:t>
            </a:r>
            <a:r>
              <a:rPr lang="ru-RU" sz="2400" dirty="0"/>
              <a:t>пьют</a:t>
            </a:r>
            <a:r>
              <a:rPr lang="en-US" sz="2400" dirty="0"/>
              <a:t>, </a:t>
            </a:r>
            <a:r>
              <a:rPr lang="en-US" sz="2400" dirty="0" err="1"/>
              <a:t>сту́лья, кры́лья</a:t>
            </a:r>
          </a:p>
          <a:p>
            <a:endParaRPr lang="en-US" sz="2400" dirty="0" err="1"/>
          </a:p>
          <a:p>
            <a:r>
              <a:rPr lang="en-US" sz="2400"/>
              <a:t>5	</a:t>
            </a:r>
            <a:r>
              <a:rPr lang="ru-RU" sz="2400"/>
              <a:t>лёд – льёт</a:t>
            </a:r>
            <a:r>
              <a:rPr lang="en-US" sz="2400"/>
              <a:t>, </a:t>
            </a:r>
            <a:r>
              <a:rPr lang="ru-RU" sz="2400"/>
              <a:t>лют – льют</a:t>
            </a:r>
            <a:endParaRPr lang="en-US" sz="2400"/>
          </a:p>
          <a:p>
            <a:r>
              <a:rPr lang="en-US" sz="2400"/>
              <a:t>6	</a:t>
            </a:r>
            <a:r>
              <a:rPr lang="ru-RU" sz="2400"/>
              <a:t>тётя – статья́, тётю – статью́, </a:t>
            </a:r>
          </a:p>
          <a:p>
            <a:r>
              <a:rPr lang="en-US" sz="2400"/>
              <a:t>7	</a:t>
            </a:r>
            <a:r>
              <a:rPr lang="ru-RU" sz="2400"/>
              <a:t>суди́ – судья́, дя́дя – судья́, </a:t>
            </a:r>
            <a:endParaRPr lang="en-US" sz="2400"/>
          </a:p>
          <a:p>
            <a:r>
              <a:rPr lang="en-US" sz="2400"/>
              <a:t>8	</a:t>
            </a:r>
            <a:r>
              <a:rPr lang="ru-RU" sz="2400"/>
              <a:t>дя́дю – судью́</a:t>
            </a:r>
            <a:r>
              <a:rPr lang="en-US" sz="2400"/>
              <a:t>, </a:t>
            </a:r>
            <a:r>
              <a:rPr lang="ru-RU" sz="2400"/>
              <a:t>сел – съел, </a:t>
            </a:r>
            <a:endParaRPr lang="en-US" sz="2400"/>
          </a:p>
          <a:p>
            <a:r>
              <a:rPr lang="en-US" sz="2400"/>
              <a:t>9	</a:t>
            </a:r>
            <a:r>
              <a:rPr lang="ru-RU" sz="2400"/>
              <a:t>се́ли – съе́ли, сесть – съесть </a:t>
            </a:r>
          </a:p>
          <a:p>
            <a:r>
              <a:rPr lang="en-US" sz="2400"/>
              <a:t>10	</a:t>
            </a:r>
            <a:r>
              <a:rPr lang="ru-RU" sz="2400"/>
              <a:t>нельзя́ – друзья́, взял – обезья́на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4FDB6C-830B-624A-BD2B-A37FC284F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5441" y="1238198"/>
            <a:ext cx="1666203" cy="166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05317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C3C054-162E-A34A-BCCC-D2DEB33B9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5783" y="1167604"/>
            <a:ext cx="4161099" cy="416109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0A1AEF4-A22D-A945-B778-8B086EB99965}"/>
              </a:ext>
            </a:extLst>
          </p:cNvPr>
          <p:cNvSpPr txBox="1">
            <a:spLocks/>
          </p:cNvSpPr>
          <p:nvPr/>
        </p:nvSpPr>
        <p:spPr>
          <a:xfrm>
            <a:off x="4216454" y="5489341"/>
            <a:ext cx="7659756" cy="6144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dirty="0">
                <a:sym typeface="Wingdings"/>
              </a:rPr>
              <a:t>2 </a:t>
            </a:r>
            <a:r>
              <a:rPr lang="ru-RU" sz="4400" dirty="0">
                <a:sym typeface="Wingdings"/>
              </a:rPr>
              <a:t>вопроса!</a:t>
            </a:r>
          </a:p>
        </p:txBody>
      </p:sp>
    </p:spTree>
    <p:extLst>
      <p:ext uri="{BB962C8B-B14F-4D97-AF65-F5344CB8AC3E}">
        <p14:creationId xmlns:p14="http://schemas.microsoft.com/office/powerpoint/2010/main" val="127424770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ED3CE-1EB7-1F40-8FEF-EBC665A934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Word-Initial </a:t>
            </a:r>
            <a:r>
              <a:rPr lang="ru-RU"/>
              <a:t>и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48365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E7E4C-414C-6840-9E50-F33FD9D04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1007110"/>
            <a:ext cx="7437074" cy="948690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prstClr val="black"/>
                </a:solidFill>
              </a:rPr>
              <a:t>Word-Initial </a:t>
            </a:r>
            <a:r>
              <a:rPr lang="ru-RU" sz="3600">
                <a:solidFill>
                  <a:prstClr val="black"/>
                </a:solidFill>
              </a:rPr>
              <a:t>и</a:t>
            </a:r>
            <a:endParaRPr lang="en-US" sz="36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D04604-6EF1-A14E-B81B-4E87921A628B}"/>
              </a:ext>
            </a:extLst>
          </p:cNvPr>
          <p:cNvSpPr txBox="1"/>
          <p:nvPr/>
        </p:nvSpPr>
        <p:spPr>
          <a:xfrm>
            <a:off x="6043651" y="4563048"/>
            <a:ext cx="22012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000" dirty="0" err="1"/>
              <a:t>к</a:t>
            </a:r>
            <a:r>
              <a:rPr lang="en-US" sz="3000" dirty="0"/>
              <a:t> </a:t>
            </a:r>
            <a:r>
              <a:rPr lang="en-US" sz="3000" dirty="0" err="1"/>
              <a:t>И́ре</a:t>
            </a:r>
            <a:r>
              <a:rPr lang="en-US" sz="3000" dirty="0"/>
              <a:t> </a:t>
            </a:r>
            <a:r>
              <a:rPr lang="ru-RU" sz="3000" dirty="0"/>
              <a:t> </a:t>
            </a:r>
            <a:r>
              <a:rPr lang="ru-RU" sz="3000" dirty="0">
                <a:sym typeface="Wingdings"/>
              </a:rPr>
              <a:t></a:t>
            </a:r>
          </a:p>
          <a:p>
            <a:pPr algn="r"/>
            <a:r>
              <a:rPr lang="ru-RU" sz="3000" dirty="0"/>
              <a:t>об </a:t>
            </a:r>
            <a:r>
              <a:rPr lang="ru-RU" sz="3000" dirty="0" err="1"/>
              <a:t>И́горе</a:t>
            </a:r>
            <a:r>
              <a:rPr lang="ru-RU" sz="3000" dirty="0"/>
              <a:t>  </a:t>
            </a:r>
            <a:r>
              <a:rPr lang="ru-RU" sz="3000" dirty="0">
                <a:sym typeface="Wingdings"/>
              </a:rPr>
              <a:t></a:t>
            </a:r>
            <a:endParaRPr lang="en-US" sz="3000" dirty="0">
              <a:sym typeface="Wingding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E7EB76-CCDD-1447-BE1E-EE599810AB11}"/>
              </a:ext>
            </a:extLst>
          </p:cNvPr>
          <p:cNvSpPr txBox="1"/>
          <p:nvPr/>
        </p:nvSpPr>
        <p:spPr>
          <a:xfrm>
            <a:off x="8185938" y="4557335"/>
            <a:ext cx="117532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/>
              <a:t>k_Y</a:t>
            </a:r>
            <a:r>
              <a:rPr lang="ru-RU" sz="3000" dirty="0"/>
              <a:t>́</a:t>
            </a:r>
            <a:r>
              <a:rPr lang="en-US" sz="3000" dirty="0"/>
              <a:t>r’</a:t>
            </a:r>
            <a:r>
              <a:rPr lang="ru-RU" sz="3000" dirty="0"/>
              <a:t>ъ</a:t>
            </a:r>
            <a:endParaRPr lang="en-US" sz="3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6CAF1A-F440-C24F-AFFE-9B7CF133B510}"/>
              </a:ext>
            </a:extLst>
          </p:cNvPr>
          <p:cNvSpPr txBox="1"/>
          <p:nvPr/>
        </p:nvSpPr>
        <p:spPr>
          <a:xfrm>
            <a:off x="8185938" y="5044400"/>
            <a:ext cx="18004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Palatino" charset="0"/>
                <a:ea typeface="Palatino" charset="0"/>
                <a:cs typeface="Palatino" charset="0"/>
              </a:rPr>
              <a:t>∧</a:t>
            </a:r>
            <a:r>
              <a:rPr lang="en-US" sz="3000" dirty="0" err="1"/>
              <a:t>b_Ýg</a:t>
            </a:r>
            <a:r>
              <a:rPr lang="ru-RU" sz="3000" dirty="0"/>
              <a:t>ъ</a:t>
            </a:r>
            <a:r>
              <a:rPr lang="en-US" sz="3000" dirty="0"/>
              <a:t>r’</a:t>
            </a:r>
            <a:r>
              <a:rPr lang="ru-RU" sz="3000" dirty="0"/>
              <a:t>ъ</a:t>
            </a:r>
            <a:endParaRPr lang="en-US" sz="3000" dirty="0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A74846AA-0802-9C48-A96A-555606C6F822}"/>
              </a:ext>
            </a:extLst>
          </p:cNvPr>
          <p:cNvSpPr/>
          <p:nvPr/>
        </p:nvSpPr>
        <p:spPr>
          <a:xfrm>
            <a:off x="8328413" y="4312850"/>
            <a:ext cx="445304" cy="237842"/>
          </a:xfrm>
          <a:prstGeom prst="rightArrow">
            <a:avLst>
              <a:gd name="adj1" fmla="val 50000"/>
              <a:gd name="adj2" fmla="val 534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A70AC80-A14B-AE4A-BCE2-6FDD6BBA57E7}"/>
              </a:ext>
            </a:extLst>
          </p:cNvPr>
          <p:cNvSpPr txBox="1"/>
          <p:nvPr/>
        </p:nvSpPr>
        <p:spPr>
          <a:xfrm>
            <a:off x="6087181" y="2306100"/>
            <a:ext cx="2132315" cy="13430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3000" dirty="0"/>
              <a:t>в саду́  </a:t>
            </a:r>
            <a:r>
              <a:rPr lang="ru-RU" sz="3000" dirty="0">
                <a:sym typeface="Wingdings"/>
              </a:rPr>
              <a:t></a:t>
            </a:r>
          </a:p>
          <a:p>
            <a:pPr algn="r"/>
            <a:r>
              <a:rPr lang="ru-RU" sz="3000" dirty="0"/>
              <a:t>в </a:t>
            </a:r>
            <a:r>
              <a:rPr lang="ru-RU" sz="3000" dirty="0" err="1"/>
              <a:t>теа́тре</a:t>
            </a:r>
            <a:r>
              <a:rPr lang="ru-RU" sz="3000" dirty="0"/>
              <a:t>  </a:t>
            </a:r>
            <a:r>
              <a:rPr lang="ru-RU" sz="3000" dirty="0">
                <a:sym typeface="Wingdings"/>
              </a:rPr>
              <a:t></a:t>
            </a:r>
            <a:endParaRPr lang="en-US" sz="3000" dirty="0">
              <a:sym typeface="Wingdings"/>
            </a:endParaRPr>
          </a:p>
          <a:p>
            <a:pPr algn="r"/>
            <a:r>
              <a:rPr lang="ru-RU" sz="3000" dirty="0">
                <a:sym typeface="Wingdings"/>
              </a:rPr>
              <a:t>как дела</a:t>
            </a:r>
            <a:r>
              <a:rPr lang="en-US" sz="3000" dirty="0">
                <a:sym typeface="Wingdings"/>
              </a:rPr>
              <a:t>́</a:t>
            </a:r>
            <a:r>
              <a:rPr lang="ru-RU" sz="3000" dirty="0">
                <a:sym typeface="Wingdings"/>
              </a:rPr>
              <a:t>  </a:t>
            </a:r>
            <a:endParaRPr lang="en-US" sz="3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86F6C9C-4FD2-6B4D-A465-E06DC02CE07B}"/>
              </a:ext>
            </a:extLst>
          </p:cNvPr>
          <p:cNvSpPr txBox="1"/>
          <p:nvPr/>
        </p:nvSpPr>
        <p:spPr>
          <a:xfrm>
            <a:off x="8185938" y="2289985"/>
            <a:ext cx="1241045" cy="5036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/>
              <a:t>f_s</a:t>
            </a:r>
            <a:r>
              <a:rPr lang="en-US" sz="3000" dirty="0" err="1">
                <a:latin typeface="Palatino" charset="0"/>
                <a:ea typeface="Palatino" charset="0"/>
                <a:cs typeface="Palatino" charset="0"/>
              </a:rPr>
              <a:t>∧</a:t>
            </a:r>
            <a:r>
              <a:rPr lang="en-US" sz="3000" dirty="0" err="1"/>
              <a:t>du</a:t>
            </a:r>
            <a:r>
              <a:rPr lang="en-US" sz="3000" dirty="0"/>
              <a:t>́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7A9C167-D35B-BC47-8C66-CDA52527A42B}"/>
              </a:ext>
            </a:extLst>
          </p:cNvPr>
          <p:cNvSpPr txBox="1"/>
          <p:nvPr/>
        </p:nvSpPr>
        <p:spPr>
          <a:xfrm>
            <a:off x="8185938" y="2725795"/>
            <a:ext cx="1588897" cy="5036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/>
              <a:t>f_t’iátr</a:t>
            </a:r>
            <a:r>
              <a:rPr lang="en-US" sz="3000" dirty="0"/>
              <a:t>’</a:t>
            </a:r>
            <a:r>
              <a:rPr lang="ru-RU" sz="3000" dirty="0"/>
              <a:t>ъ</a:t>
            </a:r>
            <a:endParaRPr lang="en-US" sz="3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9678BB5-EF02-3143-A3BE-FD17318767F1}"/>
              </a:ext>
            </a:extLst>
          </p:cNvPr>
          <p:cNvSpPr txBox="1"/>
          <p:nvPr/>
        </p:nvSpPr>
        <p:spPr>
          <a:xfrm>
            <a:off x="8185938" y="3184516"/>
            <a:ext cx="1552028" cy="5036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/>
              <a:t>kag</a:t>
            </a:r>
            <a:r>
              <a:rPr lang="en-US" sz="3000" dirty="0"/>
              <a:t>  </a:t>
            </a:r>
            <a:r>
              <a:rPr lang="en-US" sz="3000" dirty="0" err="1"/>
              <a:t>d’ila</a:t>
            </a:r>
            <a:r>
              <a:rPr lang="en-US" sz="3000" dirty="0"/>
              <a:t>́</a:t>
            </a:r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id="{5A49EDD6-158C-0743-BA3C-869F9BC9C373}"/>
              </a:ext>
            </a:extLst>
          </p:cNvPr>
          <p:cNvSpPr/>
          <p:nvPr/>
        </p:nvSpPr>
        <p:spPr>
          <a:xfrm rot="10800000">
            <a:off x="8236738" y="2007838"/>
            <a:ext cx="445304" cy="2525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</p:spTree>
    <p:extLst>
      <p:ext uri="{BB962C8B-B14F-4D97-AF65-F5344CB8AC3E}">
        <p14:creationId xmlns:p14="http://schemas.microsoft.com/office/powerpoint/2010/main" val="1541611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 animBg="1"/>
      <p:bldP spid="25" grpId="0"/>
      <p:bldP spid="26" grpId="0"/>
      <p:bldP spid="27" grpId="0"/>
      <p:bldP spid="28" grpId="0"/>
      <p:bldP spid="32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E7E4C-414C-6840-9E50-F33FD9D04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892810"/>
            <a:ext cx="7437074" cy="948690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prstClr val="black"/>
                </a:solidFill>
              </a:rPr>
              <a:t>Word-Initial </a:t>
            </a:r>
            <a:r>
              <a:rPr lang="ru-RU" sz="3600">
                <a:solidFill>
                  <a:prstClr val="black"/>
                </a:solidFill>
              </a:rPr>
              <a:t>и</a:t>
            </a:r>
            <a:endParaRPr lang="en-US" sz="36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744A05-94C7-2643-A105-BD53E4C19E5C}"/>
              </a:ext>
            </a:extLst>
          </p:cNvPr>
          <p:cNvSpPr txBox="1"/>
          <p:nvPr/>
        </p:nvSpPr>
        <p:spPr>
          <a:xfrm>
            <a:off x="5740560" y="2417873"/>
            <a:ext cx="251703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3000" dirty="0">
                <a:sym typeface="Wingdings"/>
              </a:rPr>
              <a:t>сын и дочь  </a:t>
            </a:r>
            <a:r>
              <a:rPr lang="en-US" sz="3000" dirty="0">
                <a:sym typeface="Wingdings"/>
              </a:rPr>
              <a:t></a:t>
            </a:r>
            <a:endParaRPr lang="ru-RU" sz="3000" dirty="0">
              <a:sym typeface="Wingding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BA4D81-0D92-7A4A-AF28-6C827AE429EA}"/>
              </a:ext>
            </a:extLst>
          </p:cNvPr>
          <p:cNvSpPr txBox="1"/>
          <p:nvPr/>
        </p:nvSpPr>
        <p:spPr>
          <a:xfrm>
            <a:off x="8198756" y="2417873"/>
            <a:ext cx="189186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/>
              <a:t>syn</a:t>
            </a:r>
            <a:r>
              <a:rPr lang="en-US" sz="3000" dirty="0"/>
              <a:t>  y  </a:t>
            </a:r>
            <a:r>
              <a:rPr lang="en-US" sz="3000" dirty="0" err="1"/>
              <a:t>doč</a:t>
            </a:r>
            <a:r>
              <a:rPr lang="en-US" sz="3000" dirty="0"/>
              <a:t>’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F9FA23-0698-F74D-B46A-6D35FF431BC7}"/>
              </a:ext>
            </a:extLst>
          </p:cNvPr>
          <p:cNvSpPr txBox="1"/>
          <p:nvPr/>
        </p:nvSpPr>
        <p:spPr>
          <a:xfrm>
            <a:off x="5740560" y="4351973"/>
            <a:ext cx="251703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3000" dirty="0">
                <a:sym typeface="Wingdings"/>
              </a:rPr>
              <a:t>дочь и сын  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877775-E866-1645-962F-59359BC3D3C3}"/>
              </a:ext>
            </a:extLst>
          </p:cNvPr>
          <p:cNvSpPr txBox="1"/>
          <p:nvPr/>
        </p:nvSpPr>
        <p:spPr>
          <a:xfrm>
            <a:off x="8198756" y="4348510"/>
            <a:ext cx="180530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/>
              <a:t>doč</a:t>
            </a:r>
            <a:r>
              <a:rPr lang="en-US" sz="3000" dirty="0"/>
              <a:t>’  </a:t>
            </a:r>
            <a:r>
              <a:rPr lang="en-US" sz="3000" dirty="0" err="1"/>
              <a:t>i</a:t>
            </a:r>
            <a:r>
              <a:rPr lang="en-US" sz="3000" dirty="0"/>
              <a:t>  </a:t>
            </a:r>
            <a:r>
              <a:rPr lang="en-US" sz="3000" dirty="0" err="1"/>
              <a:t>syn</a:t>
            </a:r>
            <a:endParaRPr lang="en-US" sz="3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3FB711-C0D0-034F-BCEE-472EE2A65D5E}"/>
              </a:ext>
            </a:extLst>
          </p:cNvPr>
          <p:cNvSpPr txBox="1"/>
          <p:nvPr/>
        </p:nvSpPr>
        <p:spPr>
          <a:xfrm>
            <a:off x="7555588" y="3357673"/>
            <a:ext cx="7168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dirty="0" err="1"/>
              <a:t>but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85415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8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E7E4C-414C-6840-9E50-F33FD9D04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917332"/>
            <a:ext cx="7158318" cy="877511"/>
          </a:xfrm>
        </p:spPr>
        <p:txBody>
          <a:bodyPr>
            <a:normAutofit/>
          </a:bodyPr>
          <a:lstStyle/>
          <a:p>
            <a:pPr algn="l"/>
            <a:r>
              <a:rPr lang="en-US" sz="3600">
                <a:solidFill>
                  <a:prstClr val="black"/>
                </a:solidFill>
              </a:rPr>
              <a:t>Word-Initial </a:t>
            </a:r>
            <a:r>
              <a:rPr lang="ru-RU" sz="3600">
                <a:solidFill>
                  <a:prstClr val="black"/>
                </a:solidFill>
              </a:rPr>
              <a:t>и</a:t>
            </a:r>
            <a:endParaRPr lang="en-US" sz="360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06D985E-E08D-E24D-9F26-6910B958D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5482" y="1941617"/>
            <a:ext cx="7158318" cy="9075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Let’s compare </a:t>
            </a:r>
            <a:r>
              <a:rPr lang="ru-RU" sz="2400" dirty="0"/>
              <a:t>и</a:t>
            </a:r>
            <a:r>
              <a:rPr lang="en-US" sz="2400" dirty="0"/>
              <a:t> in the middle of words with </a:t>
            </a:r>
            <a:r>
              <a:rPr lang="ru-RU" sz="2400" dirty="0"/>
              <a:t>и</a:t>
            </a:r>
            <a:r>
              <a:rPr lang="en-US" sz="2400" dirty="0"/>
              <a:t> in word-initial position: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FC8FCC-544B-0B4E-8675-595633928436}"/>
              </a:ext>
            </a:extLst>
          </p:cNvPr>
          <p:cNvSpPr txBox="1"/>
          <p:nvPr/>
        </p:nvSpPr>
        <p:spPr>
          <a:xfrm>
            <a:off x="7988144" y="2872081"/>
            <a:ext cx="13564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ym typeface="Wingdings"/>
              </a:rPr>
              <a:t>к </a:t>
            </a:r>
            <a:r>
              <a:rPr lang="ru-RU" sz="2400" dirty="0" err="1">
                <a:sym typeface="Wingdings"/>
              </a:rPr>
              <a:t>И́ре</a:t>
            </a:r>
            <a:endParaRPr lang="ru-RU" sz="2400" dirty="0">
              <a:sym typeface="Wingdings"/>
            </a:endParaRPr>
          </a:p>
          <a:p>
            <a:r>
              <a:rPr lang="ru-RU" sz="2400" dirty="0">
                <a:sym typeface="Wingdings"/>
              </a:rPr>
              <a:t>об </a:t>
            </a:r>
            <a:r>
              <a:rPr lang="ru-RU" sz="2400" dirty="0" err="1">
                <a:sym typeface="Wingdings"/>
              </a:rPr>
              <a:t>И́горе</a:t>
            </a:r>
            <a:endParaRPr lang="ru-RU" sz="2400" dirty="0">
              <a:sym typeface="Wingdings"/>
            </a:endParaRPr>
          </a:p>
          <a:p>
            <a:r>
              <a:rPr lang="ru-RU" sz="2400" dirty="0">
                <a:sym typeface="Wingdings"/>
              </a:rPr>
              <a:t>с </a:t>
            </a:r>
            <a:r>
              <a:rPr lang="ru-RU" sz="2400" dirty="0" err="1">
                <a:sym typeface="Wingdings"/>
              </a:rPr>
              <a:t>И́рой</a:t>
            </a:r>
            <a:endParaRPr lang="ru-RU" sz="2400" dirty="0">
              <a:sym typeface="Wingding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52215D-D4DF-4E49-91C0-75E152AF2DA6}"/>
              </a:ext>
            </a:extLst>
          </p:cNvPr>
          <p:cNvSpPr txBox="1"/>
          <p:nvPr/>
        </p:nvSpPr>
        <p:spPr>
          <a:xfrm>
            <a:off x="4195482" y="2872081"/>
            <a:ext cx="11753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err="1">
                <a:sym typeface="Wingdings"/>
              </a:rPr>
              <a:t>Ки́ре</a:t>
            </a:r>
            <a:endParaRPr lang="ru-RU" sz="2400" dirty="0">
              <a:sym typeface="Wingdings"/>
            </a:endParaRPr>
          </a:p>
          <a:p>
            <a:r>
              <a:rPr lang="ru-RU" sz="2400" dirty="0" err="1">
                <a:sym typeface="Wingdings"/>
              </a:rPr>
              <a:t>оби́дно</a:t>
            </a:r>
            <a:endParaRPr lang="ru-RU" sz="2400" dirty="0">
              <a:sym typeface="Wingdings"/>
            </a:endParaRPr>
          </a:p>
          <a:p>
            <a:r>
              <a:rPr lang="ru-RU" sz="2400" dirty="0" err="1">
                <a:sym typeface="Wingdings"/>
              </a:rPr>
              <a:t>сире́нь</a:t>
            </a:r>
            <a:endParaRPr lang="ru-RU" sz="2400" dirty="0">
              <a:sym typeface="Wingding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A14B4A-C854-3C47-A068-D7CB45F04F9D}"/>
              </a:ext>
            </a:extLst>
          </p:cNvPr>
          <p:cNvSpPr txBox="1"/>
          <p:nvPr/>
        </p:nvSpPr>
        <p:spPr>
          <a:xfrm>
            <a:off x="5789234" y="2870101"/>
            <a:ext cx="11641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K’ír’</a:t>
            </a:r>
            <a:r>
              <a:rPr lang="ru-RU" sz="2400"/>
              <a:t>ъ</a:t>
            </a:r>
            <a:endParaRPr lang="en-US" sz="2400"/>
          </a:p>
          <a:p>
            <a:r>
              <a:rPr lang="ru-RU" sz="2400"/>
              <a:t>∧</a:t>
            </a:r>
            <a:r>
              <a:rPr lang="en-US" sz="2400"/>
              <a:t>b’ídn</a:t>
            </a:r>
            <a:r>
              <a:rPr lang="ru-RU" sz="2400"/>
              <a:t>ъ</a:t>
            </a:r>
            <a:endParaRPr lang="en-US" sz="2400"/>
          </a:p>
          <a:p>
            <a:r>
              <a:rPr lang="en-US" sz="2400"/>
              <a:t>s’ir’én’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EEF734-5AAE-9F44-8FCB-E5791A49E08C}"/>
              </a:ext>
            </a:extLst>
          </p:cNvPr>
          <p:cNvSpPr txBox="1"/>
          <p:nvPr/>
        </p:nvSpPr>
        <p:spPr>
          <a:xfrm>
            <a:off x="9563606" y="2868123"/>
            <a:ext cx="14189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k Ýr’</a:t>
            </a:r>
            <a:r>
              <a:rPr lang="ru-RU" sz="2400"/>
              <a:t>ъ</a:t>
            </a:r>
            <a:endParaRPr lang="en-US" sz="2400"/>
          </a:p>
          <a:p>
            <a:r>
              <a:rPr lang="ru-RU" sz="2400"/>
              <a:t>∧</a:t>
            </a:r>
            <a:r>
              <a:rPr lang="en-US" sz="2400"/>
              <a:t>b Ýg</a:t>
            </a:r>
            <a:r>
              <a:rPr lang="ru-RU" sz="2400"/>
              <a:t>ъ</a:t>
            </a:r>
            <a:r>
              <a:rPr lang="en-US" sz="2400"/>
              <a:t>r’</a:t>
            </a:r>
            <a:r>
              <a:rPr lang="ru-RU" sz="2400"/>
              <a:t>ъ</a:t>
            </a:r>
            <a:endParaRPr lang="en-US" sz="2400"/>
          </a:p>
          <a:p>
            <a:r>
              <a:rPr lang="ru-RU" sz="2400"/>
              <a:t>с </a:t>
            </a:r>
            <a:r>
              <a:rPr lang="en-US" sz="2400"/>
              <a:t>Ýr</a:t>
            </a:r>
            <a:r>
              <a:rPr lang="ru-RU" sz="2400"/>
              <a:t>ъ</a:t>
            </a:r>
            <a:r>
              <a:rPr lang="en-US" sz="2400"/>
              <a:t>j</a:t>
            </a:r>
          </a:p>
        </p:txBody>
      </p:sp>
    </p:spTree>
    <p:extLst>
      <p:ext uri="{BB962C8B-B14F-4D97-AF65-F5344CB8AC3E}">
        <p14:creationId xmlns:p14="http://schemas.microsoft.com/office/powerpoint/2010/main" val="81461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E7E4C-414C-6840-9E50-F33FD9D04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791210"/>
            <a:ext cx="7437074" cy="948690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prstClr val="black"/>
                </a:solidFill>
              </a:rPr>
              <a:t>Target Practice: Word-Initial </a:t>
            </a:r>
            <a:r>
              <a:rPr lang="ru-RU" sz="3600">
                <a:solidFill>
                  <a:prstClr val="black"/>
                </a:solidFill>
              </a:rPr>
              <a:t>и</a:t>
            </a:r>
            <a:endParaRPr lang="en-US" sz="36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8B5F7C-966C-3B48-AB66-264922E142E8}"/>
              </a:ext>
            </a:extLst>
          </p:cNvPr>
          <p:cNvSpPr txBox="1"/>
          <p:nvPr/>
        </p:nvSpPr>
        <p:spPr>
          <a:xfrm>
            <a:off x="4271711" y="2007816"/>
            <a:ext cx="586981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/>
              <a:t>1	из игры́, в игре́</a:t>
            </a:r>
            <a:endParaRPr lang="en-US" sz="2400"/>
          </a:p>
          <a:p>
            <a:r>
              <a:rPr lang="ru-RU" sz="2400"/>
              <a:t>2	из институ́та, в институ́те</a:t>
            </a:r>
          </a:p>
          <a:p>
            <a:r>
              <a:rPr lang="ru-RU" sz="2400"/>
              <a:t>3	с институ́том, над институ́том</a:t>
            </a:r>
            <a:r>
              <a:rPr lang="en-US" sz="2400"/>
              <a:t> </a:t>
            </a:r>
          </a:p>
          <a:p>
            <a:r>
              <a:rPr lang="ru-RU" sz="2400"/>
              <a:t>4	к Ива́ну, от Ива́на</a:t>
            </a:r>
            <a:endParaRPr lang="en-US" sz="2400"/>
          </a:p>
          <a:p>
            <a:r>
              <a:rPr lang="ru-RU" sz="2400"/>
              <a:t>5	брат и сын, он игра́ет, он име́ет </a:t>
            </a:r>
          </a:p>
          <a:p>
            <a:r>
              <a:rPr lang="ru-RU" sz="2400"/>
              <a:t>6	брат и сестра, Пётр Ива́нович</a:t>
            </a:r>
          </a:p>
          <a:p>
            <a:r>
              <a:rPr lang="ru-RU" sz="2400"/>
              <a:t>7	И́ра в И́ндии</a:t>
            </a:r>
          </a:p>
          <a:p>
            <a:r>
              <a:rPr lang="ru-RU" sz="2400"/>
              <a:t>8	Ки́ра в Испа́нии</a:t>
            </a:r>
          </a:p>
        </p:txBody>
      </p:sp>
    </p:spTree>
    <p:extLst>
      <p:ext uri="{BB962C8B-B14F-4D97-AF65-F5344CB8AC3E}">
        <p14:creationId xmlns:p14="http://schemas.microsoft.com/office/powerpoint/2010/main" val="42693110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40B038B-1CEE-4F4D-A83A-AC050E35A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2220" y="1201962"/>
            <a:ext cx="7367171" cy="1325563"/>
          </a:xfrm>
        </p:spPr>
        <p:txBody>
          <a:bodyPr anchor="ctr" anchorCtr="0"/>
          <a:lstStyle/>
          <a:p>
            <a:pPr algn="ctr"/>
            <a:r>
              <a:rPr lang="ru-RU">
                <a:latin typeface="Arial" panose="020B0604020202020204" pitchFamily="34" charset="0"/>
                <a:cs typeface="Arial" panose="020B0604020202020204" pitchFamily="34" charset="0"/>
              </a:rPr>
              <a:t>Молодцы!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/>
              <a:t>Good work!</a:t>
            </a:r>
            <a:br>
              <a:rPr lang="en-US"/>
            </a:br>
            <a:r>
              <a:rPr lang="en-US" sz="2400"/>
              <a:t>(HW and Skills Checks!!!)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278B34-BAAF-3617-3BB4-11C2DE044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8745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6311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C3C054-162E-A34A-BCCC-D2DEB33B9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5783" y="1167604"/>
            <a:ext cx="4161099" cy="416109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0A1AEF4-A22D-A945-B778-8B086EB99965}"/>
              </a:ext>
            </a:extLst>
          </p:cNvPr>
          <p:cNvSpPr txBox="1">
            <a:spLocks/>
          </p:cNvSpPr>
          <p:nvPr/>
        </p:nvSpPr>
        <p:spPr>
          <a:xfrm>
            <a:off x="4216454" y="5489341"/>
            <a:ext cx="7659756" cy="6144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dirty="0">
                <a:sym typeface="Wingdings"/>
              </a:rPr>
              <a:t>2 </a:t>
            </a:r>
            <a:r>
              <a:rPr lang="ru-RU" sz="4400" dirty="0">
                <a:sym typeface="Wingdings"/>
              </a:rPr>
              <a:t>вопроса!</a:t>
            </a:r>
          </a:p>
        </p:txBody>
      </p:sp>
    </p:spTree>
    <p:extLst>
      <p:ext uri="{BB962C8B-B14F-4D97-AF65-F5344CB8AC3E}">
        <p14:creationId xmlns:p14="http://schemas.microsoft.com/office/powerpoint/2010/main" val="203197174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ED3CE-1EB7-1F40-8FEF-EBC665A934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-</a:t>
            </a:r>
            <a:r>
              <a:rPr lang="ru-RU" dirty="0" err="1"/>
              <a:t>ться</a:t>
            </a:r>
            <a:r>
              <a:rPr lang="ru-RU" dirty="0"/>
              <a:t> </a:t>
            </a:r>
            <a:r>
              <a:rPr lang="en-US" dirty="0"/>
              <a:t>and -</a:t>
            </a:r>
            <a:r>
              <a:rPr lang="ru-RU" dirty="0" err="1"/>
              <a:t>тся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03688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E7E4C-414C-6840-9E50-F33FD9D04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904140"/>
            <a:ext cx="7437074" cy="948690"/>
          </a:xfrm>
        </p:spPr>
        <p:txBody>
          <a:bodyPr>
            <a:normAutofit/>
          </a:bodyPr>
          <a:lstStyle/>
          <a:p>
            <a:r>
              <a:rPr lang="en-US" sz="3600" dirty="0"/>
              <a:t>How to Pronounce -</a:t>
            </a:r>
            <a:r>
              <a:rPr lang="ru-RU" sz="3600" dirty="0" err="1"/>
              <a:t>ться</a:t>
            </a:r>
            <a:r>
              <a:rPr lang="ru-RU" sz="3600" dirty="0"/>
              <a:t> </a:t>
            </a:r>
            <a:r>
              <a:rPr lang="en-US" sz="3600" dirty="0"/>
              <a:t>and -</a:t>
            </a:r>
            <a:r>
              <a:rPr lang="ru-RU" sz="3600" dirty="0" err="1"/>
              <a:t>тся</a:t>
            </a:r>
            <a:endParaRPr lang="en-US" sz="36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6EB25C7-7846-3E43-A7B5-E4C4EF98E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9644" y="1979123"/>
            <a:ext cx="3668751" cy="5539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000" dirty="0"/>
              <a:t>-</a:t>
            </a:r>
            <a:r>
              <a:rPr lang="en-US" sz="3000" dirty="0" err="1"/>
              <a:t>т</a:t>
            </a:r>
            <a:r>
              <a:rPr lang="ru-RU" sz="3000" dirty="0"/>
              <a:t>с</a:t>
            </a:r>
            <a:r>
              <a:rPr lang="en-US" sz="3000" dirty="0" err="1"/>
              <a:t>ья</a:t>
            </a:r>
            <a:r>
              <a:rPr lang="en-US" sz="3000" dirty="0"/>
              <a:t> and -</a:t>
            </a:r>
            <a:r>
              <a:rPr lang="en-US" sz="3000" dirty="0" err="1"/>
              <a:t>тся</a:t>
            </a:r>
            <a:r>
              <a:rPr lang="en-US" sz="3000" dirty="0"/>
              <a:t>  </a:t>
            </a:r>
            <a:r>
              <a:rPr lang="en-US" sz="3000" dirty="0">
                <a:sym typeface="Wingdings" pitchFamily="2" charset="2"/>
              </a:rPr>
              <a:t>  </a:t>
            </a:r>
            <a:r>
              <a:rPr lang="en-US" sz="3000" dirty="0" err="1"/>
              <a:t>cъ</a:t>
            </a:r>
            <a:endParaRPr lang="ru-RU" sz="3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9DC2B5-70F4-8240-9FAF-7E9F7B87AE04}"/>
              </a:ext>
            </a:extLst>
          </p:cNvPr>
          <p:cNvSpPr txBox="1"/>
          <p:nvPr/>
        </p:nvSpPr>
        <p:spPr>
          <a:xfrm>
            <a:off x="5630479" y="2826963"/>
            <a:ext cx="275267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3000" dirty="0" err="1"/>
              <a:t>влюбля́ться</a:t>
            </a:r>
            <a:r>
              <a:rPr lang="ru-RU" sz="3000" dirty="0"/>
              <a:t>  </a:t>
            </a:r>
            <a:r>
              <a:rPr lang="ru-RU" sz="3000" dirty="0">
                <a:sym typeface="Wingdings"/>
              </a:rPr>
              <a:t></a:t>
            </a:r>
          </a:p>
          <a:p>
            <a:pPr algn="r"/>
            <a:r>
              <a:rPr lang="ru-RU" sz="3000" dirty="0" err="1"/>
              <a:t>влюбля́ется</a:t>
            </a:r>
            <a:r>
              <a:rPr lang="ru-RU" sz="3000" dirty="0"/>
              <a:t>  </a:t>
            </a:r>
            <a:r>
              <a:rPr lang="ru-RU" sz="3000" dirty="0">
                <a:sym typeface="Wingdings"/>
              </a:rPr>
              <a:t></a:t>
            </a:r>
            <a:endParaRPr lang="en-US" sz="3000" dirty="0">
              <a:sym typeface="Wingdings"/>
            </a:endParaRPr>
          </a:p>
          <a:p>
            <a:pPr algn="r"/>
            <a:r>
              <a:rPr lang="ru-RU" sz="3000" dirty="0" err="1">
                <a:sym typeface="Wingdings"/>
              </a:rPr>
              <a:t>влюбля́ются</a:t>
            </a:r>
            <a:r>
              <a:rPr lang="ru-RU" sz="3000" dirty="0">
                <a:sym typeface="Wingdings"/>
              </a:rPr>
              <a:t>  </a:t>
            </a:r>
          </a:p>
          <a:p>
            <a:pPr algn="r"/>
            <a:r>
              <a:rPr lang="ru-RU" sz="3000" dirty="0">
                <a:sym typeface="Wingdings"/>
              </a:rPr>
              <a:t>встреча</a:t>
            </a:r>
            <a:r>
              <a:rPr lang="en-US" sz="3000" dirty="0">
                <a:sym typeface="Wingdings"/>
              </a:rPr>
              <a:t>́</a:t>
            </a:r>
            <a:r>
              <a:rPr lang="ru-RU" sz="3000" dirty="0" err="1">
                <a:sym typeface="Wingdings"/>
              </a:rPr>
              <a:t>ться</a:t>
            </a:r>
            <a:r>
              <a:rPr lang="ru-RU" sz="3000" dirty="0">
                <a:sym typeface="Wingdings"/>
              </a:rPr>
              <a:t>  </a:t>
            </a:r>
            <a:endParaRPr lang="en-US" sz="3000" dirty="0"/>
          </a:p>
          <a:p>
            <a:pPr algn="r"/>
            <a:r>
              <a:rPr lang="ru-RU" sz="3000" dirty="0">
                <a:sym typeface="Wingdings"/>
              </a:rPr>
              <a:t>встреча</a:t>
            </a:r>
            <a:r>
              <a:rPr lang="en-US" sz="3000" dirty="0">
                <a:sym typeface="Wingdings"/>
              </a:rPr>
              <a:t>́</a:t>
            </a:r>
            <a:r>
              <a:rPr lang="ru-RU" sz="3000" dirty="0" err="1">
                <a:sym typeface="Wingdings"/>
              </a:rPr>
              <a:t>ется</a:t>
            </a:r>
            <a:r>
              <a:rPr lang="ru-RU" sz="3000" dirty="0">
                <a:sym typeface="Wingdings"/>
              </a:rPr>
              <a:t>  </a:t>
            </a:r>
            <a:endParaRPr lang="en-US" sz="3000" dirty="0"/>
          </a:p>
          <a:p>
            <a:pPr algn="r"/>
            <a:r>
              <a:rPr lang="ru-RU" sz="3000" dirty="0">
                <a:sym typeface="Wingdings"/>
              </a:rPr>
              <a:t>встреча</a:t>
            </a:r>
            <a:r>
              <a:rPr lang="en-US" sz="3000" dirty="0">
                <a:sym typeface="Wingdings"/>
              </a:rPr>
              <a:t>́</a:t>
            </a:r>
            <a:r>
              <a:rPr lang="ru-RU" sz="3000" dirty="0" err="1">
                <a:sym typeface="Wingdings"/>
              </a:rPr>
              <a:t>ются</a:t>
            </a:r>
            <a:r>
              <a:rPr lang="ru-RU" sz="3000" dirty="0">
                <a:sym typeface="Wingdings"/>
              </a:rPr>
              <a:t>  </a:t>
            </a:r>
            <a:endParaRPr lang="en-US" sz="3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AAE2B2-15E2-0E45-8856-38268EF1E51B}"/>
              </a:ext>
            </a:extLst>
          </p:cNvPr>
          <p:cNvSpPr txBox="1"/>
          <p:nvPr/>
        </p:nvSpPr>
        <p:spPr>
          <a:xfrm>
            <a:off x="8336453" y="3284228"/>
            <a:ext cx="19447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/>
              <a:t>vl’ubl’a</a:t>
            </a:r>
            <a:r>
              <a:rPr lang="ru-RU" sz="3000" dirty="0"/>
              <a:t>́</a:t>
            </a:r>
            <a:r>
              <a:rPr lang="en-US" sz="3000" dirty="0"/>
              <a:t>j</a:t>
            </a:r>
            <a:r>
              <a:rPr lang="ru-RU" sz="3000" dirty="0"/>
              <a:t>ъ</a:t>
            </a:r>
            <a:r>
              <a:rPr lang="en-US" sz="3000" dirty="0"/>
              <a:t>c</a:t>
            </a:r>
            <a:r>
              <a:rPr lang="ru-RU" sz="3000" dirty="0"/>
              <a:t>ъ</a:t>
            </a:r>
            <a:endParaRPr lang="ru-RU" sz="3000" dirty="0">
              <a:sym typeface="Wingding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D0D6E3-5782-AE4A-975E-0F40626D47CD}"/>
              </a:ext>
            </a:extLst>
          </p:cNvPr>
          <p:cNvSpPr txBox="1"/>
          <p:nvPr/>
        </p:nvSpPr>
        <p:spPr>
          <a:xfrm>
            <a:off x="8336453" y="2826963"/>
            <a:ext cx="16466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/>
              <a:t>vl’ubl’a</a:t>
            </a:r>
            <a:r>
              <a:rPr lang="ru-RU" sz="3000" dirty="0"/>
              <a:t>́</a:t>
            </a:r>
            <a:r>
              <a:rPr lang="en-US" sz="3000" dirty="0"/>
              <a:t>c</a:t>
            </a:r>
            <a:r>
              <a:rPr lang="ru-RU" sz="3000" dirty="0"/>
              <a:t>ъ</a:t>
            </a:r>
            <a:endParaRPr lang="ru-RU" sz="3000" dirty="0">
              <a:sym typeface="Wingding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C8ACCD-4BA0-2F4B-AF0F-EE6B36EF6364}"/>
              </a:ext>
            </a:extLst>
          </p:cNvPr>
          <p:cNvSpPr txBox="1"/>
          <p:nvPr/>
        </p:nvSpPr>
        <p:spPr>
          <a:xfrm>
            <a:off x="8336452" y="3741493"/>
            <a:ext cx="193995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/>
              <a:t>vl’ubl’a</a:t>
            </a:r>
            <a:r>
              <a:rPr lang="ru-RU" sz="3000" dirty="0"/>
              <a:t>́</a:t>
            </a:r>
            <a:r>
              <a:rPr lang="en-US" sz="3000" dirty="0" err="1"/>
              <a:t>juc</a:t>
            </a:r>
            <a:r>
              <a:rPr lang="ru-RU" sz="3000" dirty="0"/>
              <a:t>ъ</a:t>
            </a:r>
            <a:endParaRPr lang="ru-RU" sz="3000" dirty="0">
              <a:sym typeface="Wingding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8ABFE1-AA02-D443-AF84-517D7D5942C1}"/>
              </a:ext>
            </a:extLst>
          </p:cNvPr>
          <p:cNvSpPr txBox="1"/>
          <p:nvPr/>
        </p:nvSpPr>
        <p:spPr>
          <a:xfrm>
            <a:off x="8336452" y="4198758"/>
            <a:ext cx="171874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/>
              <a:t>fstr’ič</a:t>
            </a:r>
            <a:r>
              <a:rPr lang="ru-RU" sz="3000" dirty="0"/>
              <a:t>’</a:t>
            </a:r>
            <a:r>
              <a:rPr lang="en-US" sz="3000" dirty="0" err="1"/>
              <a:t>ác</a:t>
            </a:r>
            <a:r>
              <a:rPr lang="ru-RU" sz="3000" dirty="0"/>
              <a:t>ъ</a:t>
            </a:r>
            <a:endParaRPr lang="ru-RU" sz="3000" dirty="0">
              <a:sym typeface="Wingding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DBF80F-C09A-524D-9AA5-64702C610E51}"/>
              </a:ext>
            </a:extLst>
          </p:cNvPr>
          <p:cNvSpPr txBox="1"/>
          <p:nvPr/>
        </p:nvSpPr>
        <p:spPr>
          <a:xfrm>
            <a:off x="8336452" y="4656023"/>
            <a:ext cx="19880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/>
              <a:t>fstr’ič’áj</a:t>
            </a:r>
            <a:r>
              <a:rPr lang="ru-RU" sz="3000" dirty="0"/>
              <a:t>ъ</a:t>
            </a:r>
            <a:r>
              <a:rPr lang="en-US" sz="3000" dirty="0"/>
              <a:t>c</a:t>
            </a:r>
            <a:r>
              <a:rPr lang="ru-RU" sz="3000" dirty="0"/>
              <a:t>ъ</a:t>
            </a:r>
            <a:endParaRPr lang="ru-RU" sz="3000" dirty="0">
              <a:sym typeface="Wingding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17FCF1-DDD1-7D47-AD72-D0A4868D228C}"/>
              </a:ext>
            </a:extLst>
          </p:cNvPr>
          <p:cNvSpPr txBox="1"/>
          <p:nvPr/>
        </p:nvSpPr>
        <p:spPr>
          <a:xfrm>
            <a:off x="8348813" y="5113289"/>
            <a:ext cx="198323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/>
              <a:t>fstr’ič’ájuc</a:t>
            </a:r>
            <a:r>
              <a:rPr lang="ru-RU" sz="3000" dirty="0"/>
              <a:t>ъ</a:t>
            </a:r>
            <a:endParaRPr lang="ru-RU" sz="3000" dirty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3384523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E7E4C-414C-6840-9E50-F33FD9D04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>
                <a:solidFill>
                  <a:prstClr val="black"/>
                </a:solidFill>
              </a:rPr>
              <a:t>Target Practice: </a:t>
            </a:r>
            <a:r>
              <a:rPr lang="ru-RU" sz="3600">
                <a:solidFill>
                  <a:prstClr val="black"/>
                </a:solidFill>
              </a:rPr>
              <a:t>-ться </a:t>
            </a:r>
            <a:r>
              <a:rPr lang="en-US" sz="3600">
                <a:solidFill>
                  <a:prstClr val="black"/>
                </a:solidFill>
              </a:rPr>
              <a:t>and -</a:t>
            </a:r>
            <a:r>
              <a:rPr lang="ru-RU" sz="3600">
                <a:solidFill>
                  <a:prstClr val="black"/>
                </a:solidFill>
              </a:rPr>
              <a:t>тся</a:t>
            </a:r>
            <a:endParaRPr lang="en-US" sz="3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EFED3-0E5C-E24A-A959-39DBD71397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5482" y="2286000"/>
            <a:ext cx="7158318" cy="2028248"/>
          </a:xfrm>
        </p:spPr>
        <p:txBody>
          <a:bodyPr/>
          <a:lstStyle/>
          <a:p>
            <a:pPr marL="0" indent="0">
              <a:buNone/>
            </a:pPr>
            <a:r>
              <a:rPr lang="ru-RU"/>
              <a:t>боя́ться, собира́ться, встреча́ться, </a:t>
            </a:r>
          </a:p>
          <a:p>
            <a:pPr marL="0" indent="0">
              <a:buNone/>
            </a:pPr>
            <a:r>
              <a:rPr lang="ru-RU"/>
              <a:t>бои́тся, боя́тся, </a:t>
            </a:r>
          </a:p>
          <a:p>
            <a:pPr marL="0" indent="0">
              <a:buNone/>
            </a:pPr>
            <a:r>
              <a:rPr lang="ru-RU"/>
              <a:t>собира́ется, собира́ются, </a:t>
            </a:r>
          </a:p>
          <a:p>
            <a:pPr marL="0" indent="0">
              <a:buNone/>
            </a:pPr>
            <a:r>
              <a:rPr lang="ru-RU"/>
              <a:t>встреча́ется, встреча́ются</a:t>
            </a:r>
          </a:p>
        </p:txBody>
      </p:sp>
    </p:spTree>
    <p:extLst>
      <p:ext uri="{BB962C8B-B14F-4D97-AF65-F5344CB8AC3E}">
        <p14:creationId xmlns:p14="http://schemas.microsoft.com/office/powerpoint/2010/main" val="300580154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C3C054-162E-A34A-BCCC-D2DEB33B9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5783" y="1167604"/>
            <a:ext cx="4161099" cy="416109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0A1AEF4-A22D-A945-B778-8B086EB99965}"/>
              </a:ext>
            </a:extLst>
          </p:cNvPr>
          <p:cNvSpPr txBox="1">
            <a:spLocks/>
          </p:cNvSpPr>
          <p:nvPr/>
        </p:nvSpPr>
        <p:spPr>
          <a:xfrm>
            <a:off x="4216454" y="5489341"/>
            <a:ext cx="7659756" cy="6144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dirty="0">
                <a:sym typeface="Wingdings"/>
              </a:rPr>
              <a:t>2 </a:t>
            </a:r>
            <a:r>
              <a:rPr lang="ru-RU" sz="4400" dirty="0">
                <a:sym typeface="Wingdings"/>
              </a:rPr>
              <a:t>вопроса!</a:t>
            </a:r>
          </a:p>
        </p:txBody>
      </p:sp>
    </p:spTree>
    <p:extLst>
      <p:ext uri="{BB962C8B-B14F-4D97-AF65-F5344CB8AC3E}">
        <p14:creationId xmlns:p14="http://schemas.microsoft.com/office/powerpoint/2010/main" val="392906765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ED3CE-1EB7-1F40-8FEF-EBC665A934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-</a:t>
            </a:r>
            <a:r>
              <a:rPr lang="ru-RU" dirty="0"/>
              <a:t>ее </a:t>
            </a:r>
            <a:r>
              <a:rPr lang="en-US" dirty="0"/>
              <a:t>–</a:t>
            </a:r>
            <a:r>
              <a:rPr lang="ru-RU" dirty="0"/>
              <a:t>яя</a:t>
            </a:r>
            <a:r>
              <a:rPr lang="en-US" dirty="0"/>
              <a:t> -</a:t>
            </a:r>
            <a:r>
              <a:rPr lang="ru-RU" dirty="0"/>
              <a:t>чая</a:t>
            </a:r>
            <a:r>
              <a:rPr lang="en-US" dirty="0"/>
              <a:t> –</a:t>
            </a:r>
            <a:r>
              <a:rPr lang="ru-RU" dirty="0"/>
              <a:t>щая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0442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E7E4C-414C-6840-9E50-F33FD9D04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Suffixes -</a:t>
            </a:r>
            <a:r>
              <a:rPr lang="ru-RU" dirty="0"/>
              <a:t>ее</a:t>
            </a:r>
            <a:r>
              <a:rPr lang="en-US" dirty="0"/>
              <a:t> –</a:t>
            </a:r>
            <a:r>
              <a:rPr lang="ru-RU" dirty="0"/>
              <a:t>яя</a:t>
            </a:r>
            <a:r>
              <a:rPr lang="en-US" dirty="0"/>
              <a:t> </a:t>
            </a:r>
            <a:r>
              <a:rPr lang="ru-RU" dirty="0"/>
              <a:t>-чая -щая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6EB25C7-7846-3E43-A7B5-E4C4EF98E6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000" dirty="0"/>
              <a:t>First let’s remember:</a:t>
            </a:r>
            <a:endParaRPr lang="ru-RU" sz="3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5A3B59-0C8D-C048-BEE0-CA51D88F05A9}"/>
              </a:ext>
            </a:extLst>
          </p:cNvPr>
          <p:cNvSpPr txBox="1"/>
          <p:nvPr/>
        </p:nvSpPr>
        <p:spPr>
          <a:xfrm>
            <a:off x="6884117" y="3046527"/>
            <a:ext cx="1321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3000" dirty="0"/>
              <a:t>её  </a:t>
            </a:r>
            <a:r>
              <a:rPr lang="ru-RU" sz="3000" dirty="0">
                <a:sym typeface="Wingdings"/>
              </a:rPr>
              <a:t></a:t>
            </a:r>
          </a:p>
          <a:p>
            <a:pPr algn="r"/>
            <a:r>
              <a:rPr lang="ru-RU" sz="3000" dirty="0"/>
              <a:t>неё  </a:t>
            </a:r>
            <a:r>
              <a:rPr lang="ru-RU" sz="3000" dirty="0">
                <a:sym typeface="Wingdings"/>
              </a:rPr>
              <a:t></a:t>
            </a:r>
            <a:endParaRPr lang="en-US" sz="3000" dirty="0">
              <a:sym typeface="Wingding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F6C857-F752-3B42-8B0A-4026ED72B2DC}"/>
              </a:ext>
            </a:extLst>
          </p:cNvPr>
          <p:cNvSpPr txBox="1"/>
          <p:nvPr/>
        </p:nvSpPr>
        <p:spPr>
          <a:xfrm>
            <a:off x="8147906" y="3505379"/>
            <a:ext cx="8675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>
                <a:sym typeface="Wingdings"/>
              </a:rPr>
              <a:t>n’ijo</a:t>
            </a:r>
            <a:r>
              <a:rPr lang="en-US" sz="3000" dirty="0">
                <a:sym typeface="Wingdings"/>
              </a:rPr>
              <a:t>́</a:t>
            </a:r>
            <a:endParaRPr lang="ru-RU" sz="3000" dirty="0">
              <a:sym typeface="Wingding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B948B2-BBB7-CE42-9703-61B4916BA685}"/>
              </a:ext>
            </a:extLst>
          </p:cNvPr>
          <p:cNvSpPr txBox="1"/>
          <p:nvPr/>
        </p:nvSpPr>
        <p:spPr>
          <a:xfrm>
            <a:off x="8151113" y="3043383"/>
            <a:ext cx="65915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>
                <a:sym typeface="Wingdings"/>
              </a:rPr>
              <a:t>jijo</a:t>
            </a:r>
            <a:r>
              <a:rPr lang="en-US" sz="3000" dirty="0">
                <a:sym typeface="Wingdings"/>
              </a:rPr>
              <a:t>́</a:t>
            </a:r>
            <a:endParaRPr lang="ru-RU" sz="3000" dirty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340348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E7E4C-414C-6840-9E50-F33FD9D04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Suffixes -</a:t>
            </a:r>
            <a:r>
              <a:rPr lang="ru-RU" dirty="0"/>
              <a:t>ее</a:t>
            </a:r>
            <a:r>
              <a:rPr lang="en-US" dirty="0"/>
              <a:t> –</a:t>
            </a:r>
            <a:r>
              <a:rPr lang="ru-RU" dirty="0"/>
              <a:t>яя</a:t>
            </a:r>
            <a:r>
              <a:rPr lang="en-US" dirty="0"/>
              <a:t> </a:t>
            </a:r>
            <a:r>
              <a:rPr lang="ru-RU" dirty="0"/>
              <a:t>-чая -щая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CC6E64-7860-E447-8480-4511FCF5BD26}"/>
              </a:ext>
            </a:extLst>
          </p:cNvPr>
          <p:cNvSpPr/>
          <p:nvPr/>
        </p:nvSpPr>
        <p:spPr>
          <a:xfrm>
            <a:off x="4866019" y="2096312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/>
              <a:t>Comparative Adjectives </a:t>
            </a:r>
          </a:p>
          <a:p>
            <a:pPr algn="ctr"/>
            <a:r>
              <a:rPr lang="ru-RU" sz="2400" dirty="0" err="1"/>
              <a:t>светл</a:t>
            </a:r>
            <a:r>
              <a:rPr lang="en-US" sz="2400" dirty="0" err="1"/>
              <a:t>е</a:t>
            </a:r>
            <a:r>
              <a:rPr lang="en-US" sz="2400" dirty="0"/>
              <a:t>́</a:t>
            </a:r>
            <a:r>
              <a:rPr lang="ru-RU" sz="2400" dirty="0"/>
              <a:t>е</a:t>
            </a:r>
            <a:r>
              <a:rPr lang="en-US" sz="2400" dirty="0"/>
              <a:t> (lighter, brighter) </a:t>
            </a:r>
          </a:p>
          <a:p>
            <a:pPr algn="ctr"/>
            <a:r>
              <a:rPr lang="ru-RU" sz="2400" dirty="0"/>
              <a:t>добр</a:t>
            </a:r>
            <a:r>
              <a:rPr lang="en-US" sz="2400" dirty="0" err="1"/>
              <a:t>е</a:t>
            </a:r>
            <a:r>
              <a:rPr lang="en-US" sz="2400" dirty="0"/>
              <a:t>́</a:t>
            </a:r>
            <a:r>
              <a:rPr lang="ru-RU" sz="2400" dirty="0"/>
              <a:t>е</a:t>
            </a:r>
            <a:r>
              <a:rPr lang="en-US" sz="2400" dirty="0"/>
              <a:t> (kinder)</a:t>
            </a:r>
          </a:p>
          <a:p>
            <a:pPr algn="ctr"/>
            <a:endParaRPr lang="en-US" sz="2400" dirty="0"/>
          </a:p>
          <a:p>
            <a:pPr algn="ctr"/>
            <a:r>
              <a:rPr lang="en-US" sz="2400" b="1" dirty="0"/>
              <a:t>Adverbial Participles</a:t>
            </a:r>
          </a:p>
          <a:p>
            <a:pPr algn="ctr"/>
            <a:r>
              <a:rPr lang="ru-RU" sz="2400" dirty="0" err="1"/>
              <a:t>отдаля</a:t>
            </a:r>
            <a:r>
              <a:rPr lang="en-US" sz="2400" dirty="0"/>
              <a:t>́</a:t>
            </a:r>
            <a:r>
              <a:rPr lang="ru-RU" sz="2400" dirty="0" err="1"/>
              <a:t>ясь</a:t>
            </a:r>
            <a:r>
              <a:rPr lang="ru-RU" sz="2400" dirty="0"/>
              <a:t> </a:t>
            </a:r>
            <a:r>
              <a:rPr lang="en-US" sz="2400" dirty="0"/>
              <a:t>(moving away) </a:t>
            </a:r>
          </a:p>
          <a:p>
            <a:pPr algn="ctr"/>
            <a:r>
              <a:rPr lang="ru-RU" sz="2400" dirty="0" err="1"/>
              <a:t>склоня</a:t>
            </a:r>
            <a:r>
              <a:rPr lang="en-US" sz="2400" dirty="0"/>
              <a:t>́</a:t>
            </a:r>
            <a:r>
              <a:rPr lang="ru-RU" sz="2400" dirty="0" err="1"/>
              <a:t>ясь</a:t>
            </a:r>
            <a:r>
              <a:rPr lang="ru-RU" sz="2400" dirty="0"/>
              <a:t> </a:t>
            </a:r>
            <a:r>
              <a:rPr lang="en-US" sz="2400" dirty="0"/>
              <a:t>(bowing down)</a:t>
            </a:r>
          </a:p>
          <a:p>
            <a:pPr algn="ctr"/>
            <a:endParaRPr lang="en-US" sz="2400" dirty="0"/>
          </a:p>
          <a:p>
            <a:pPr algn="ctr"/>
            <a:r>
              <a:rPr lang="en-US" sz="2400" b="1" dirty="0"/>
              <a:t>Soft-Stem  Adjectives</a:t>
            </a:r>
          </a:p>
          <a:p>
            <a:pPr algn="ctr"/>
            <a:r>
              <a:rPr lang="ru-RU" sz="2400" dirty="0"/>
              <a:t>си</a:t>
            </a:r>
            <a:r>
              <a:rPr lang="en-US" sz="2400" dirty="0"/>
              <a:t>́</a:t>
            </a:r>
            <a:r>
              <a:rPr lang="ru-RU" sz="2400" dirty="0"/>
              <a:t>нее</a:t>
            </a:r>
            <a:r>
              <a:rPr lang="en-US" sz="2400" dirty="0"/>
              <a:t>/</a:t>
            </a:r>
            <a:r>
              <a:rPr lang="ru-RU" sz="2400" dirty="0"/>
              <a:t>си</a:t>
            </a:r>
            <a:r>
              <a:rPr lang="en-US" sz="2400" dirty="0"/>
              <a:t>́</a:t>
            </a:r>
            <a:r>
              <a:rPr lang="ru-RU" sz="2400" dirty="0" err="1"/>
              <a:t>няя</a:t>
            </a:r>
            <a:r>
              <a:rPr lang="ru-RU" sz="2400" dirty="0"/>
              <a:t> </a:t>
            </a:r>
            <a:r>
              <a:rPr lang="en-US" sz="2400" dirty="0"/>
              <a:t>(dark blue)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63008103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E7E4C-414C-6840-9E50-F33FD9D04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Suffixes -</a:t>
            </a:r>
            <a:r>
              <a:rPr lang="ru-RU" dirty="0"/>
              <a:t>ее</a:t>
            </a:r>
            <a:r>
              <a:rPr lang="en-US" dirty="0"/>
              <a:t> –</a:t>
            </a:r>
            <a:r>
              <a:rPr lang="ru-RU" dirty="0"/>
              <a:t>яя</a:t>
            </a:r>
            <a:r>
              <a:rPr lang="en-US" dirty="0"/>
              <a:t> </a:t>
            </a:r>
            <a:r>
              <a:rPr lang="ru-RU" dirty="0"/>
              <a:t>-чая -щая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6EB25C7-7846-3E43-A7B5-E4C4EF98E6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000" dirty="0"/>
              <a:t>Stressed -</a:t>
            </a:r>
            <a:r>
              <a:rPr lang="ru-RU" sz="3000" dirty="0"/>
              <a:t>ее </a:t>
            </a:r>
            <a:r>
              <a:rPr lang="en-US" sz="3000" dirty="0"/>
              <a:t>and</a:t>
            </a:r>
            <a:r>
              <a:rPr lang="ru-RU" sz="3000" dirty="0"/>
              <a:t> –яя?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52787A-A9FF-FA40-95C2-7F3A15A75551}"/>
              </a:ext>
            </a:extLst>
          </p:cNvPr>
          <p:cNvSpPr txBox="1"/>
          <p:nvPr/>
        </p:nvSpPr>
        <p:spPr>
          <a:xfrm>
            <a:off x="5873568" y="3223323"/>
            <a:ext cx="238719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3000" dirty="0" err="1"/>
              <a:t>светле́е</a:t>
            </a:r>
            <a:r>
              <a:rPr lang="ru-RU" sz="3000" dirty="0"/>
              <a:t>  </a:t>
            </a:r>
            <a:r>
              <a:rPr lang="ru-RU" sz="3000" dirty="0">
                <a:sym typeface="Wingdings"/>
              </a:rPr>
              <a:t></a:t>
            </a:r>
          </a:p>
          <a:p>
            <a:pPr algn="r"/>
            <a:r>
              <a:rPr lang="ru-RU" sz="3000" dirty="0" err="1"/>
              <a:t>добре́е</a:t>
            </a:r>
            <a:r>
              <a:rPr lang="ru-RU" sz="3000" dirty="0"/>
              <a:t>  </a:t>
            </a:r>
            <a:r>
              <a:rPr lang="ru-RU" sz="3000" dirty="0">
                <a:sym typeface="Wingdings"/>
              </a:rPr>
              <a:t></a:t>
            </a:r>
            <a:endParaRPr lang="en-US" sz="3000" dirty="0">
              <a:sym typeface="Wingdings"/>
            </a:endParaRPr>
          </a:p>
          <a:p>
            <a:pPr algn="r"/>
            <a:r>
              <a:rPr lang="ru-RU" sz="3000" dirty="0" err="1"/>
              <a:t>отдаля</a:t>
            </a:r>
            <a:r>
              <a:rPr lang="en-US" sz="3000" dirty="0"/>
              <a:t>́</a:t>
            </a:r>
            <a:r>
              <a:rPr lang="ru-RU" sz="3000" dirty="0" err="1"/>
              <a:t>ясь</a:t>
            </a:r>
            <a:r>
              <a:rPr lang="ru-RU" sz="3000" dirty="0"/>
              <a:t>  </a:t>
            </a:r>
            <a:r>
              <a:rPr lang="ru-RU" sz="3000" dirty="0">
                <a:sym typeface="Wingdings"/>
              </a:rPr>
              <a:t></a:t>
            </a:r>
            <a:endParaRPr lang="en-US" sz="3000" dirty="0">
              <a:sym typeface="Wingdings"/>
            </a:endParaRPr>
          </a:p>
          <a:p>
            <a:pPr algn="r"/>
            <a:r>
              <a:rPr lang="ru-RU" sz="3000" dirty="0" err="1"/>
              <a:t>склоня</a:t>
            </a:r>
            <a:r>
              <a:rPr lang="en-US" sz="3000" dirty="0"/>
              <a:t>́</a:t>
            </a:r>
            <a:r>
              <a:rPr lang="ru-RU" sz="3000" dirty="0" err="1"/>
              <a:t>ясь</a:t>
            </a:r>
            <a:r>
              <a:rPr lang="ru-RU" sz="3000" dirty="0"/>
              <a:t>  </a:t>
            </a:r>
            <a:r>
              <a:rPr lang="ru-RU" sz="3000" dirty="0">
                <a:sym typeface="Wingdings"/>
              </a:rPr>
              <a:t></a:t>
            </a:r>
            <a:endParaRPr lang="en-US" sz="3000" dirty="0">
              <a:sym typeface="Wingding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8A9658-1837-2445-95B8-21FE1D88FA6D}"/>
              </a:ext>
            </a:extLst>
          </p:cNvPr>
          <p:cNvSpPr txBox="1"/>
          <p:nvPr/>
        </p:nvSpPr>
        <p:spPr>
          <a:xfrm>
            <a:off x="8265138" y="3678748"/>
            <a:ext cx="148951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>
                <a:sym typeface="Wingdings"/>
              </a:rPr>
              <a:t>d</a:t>
            </a:r>
            <a:r>
              <a:rPr lang="en-US" sz="3000" dirty="0" err="1">
                <a:latin typeface="Palatino" charset="0"/>
                <a:ea typeface="Palatino" charset="0"/>
                <a:cs typeface="Palatino" charset="0"/>
              </a:rPr>
              <a:t>∧</a:t>
            </a:r>
            <a:r>
              <a:rPr lang="en-US" sz="3000" dirty="0" err="1">
                <a:sym typeface="Wingdings"/>
              </a:rPr>
              <a:t>br’éj</a:t>
            </a:r>
            <a:r>
              <a:rPr lang="ru-RU" sz="3000" dirty="0">
                <a:sym typeface="Wingdings"/>
              </a:rPr>
              <a:t>ъ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BC92CD-3533-714F-81ED-5E60DFCC09F4}"/>
              </a:ext>
            </a:extLst>
          </p:cNvPr>
          <p:cNvSpPr txBox="1"/>
          <p:nvPr/>
        </p:nvSpPr>
        <p:spPr>
          <a:xfrm>
            <a:off x="8268345" y="3220179"/>
            <a:ext cx="147348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>
                <a:sym typeface="Wingdings"/>
              </a:rPr>
              <a:t>sv’itl’éj</a:t>
            </a:r>
            <a:r>
              <a:rPr lang="ru-RU" sz="3000" dirty="0">
                <a:sym typeface="Wingdings"/>
              </a:rPr>
              <a:t>ъ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09F27B-1CEA-0E4D-A715-B44C63D8BCFD}"/>
              </a:ext>
            </a:extLst>
          </p:cNvPr>
          <p:cNvSpPr txBox="1"/>
          <p:nvPr/>
        </p:nvSpPr>
        <p:spPr>
          <a:xfrm>
            <a:off x="8265138" y="4137317"/>
            <a:ext cx="192873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∧</a:t>
            </a:r>
            <a:r>
              <a:rPr lang="en-US" sz="3000" dirty="0" err="1"/>
              <a:t>dd∧l’áj</a:t>
            </a:r>
            <a:r>
              <a:rPr lang="ru-RU" sz="3000" dirty="0"/>
              <a:t>ъ</a:t>
            </a:r>
            <a:r>
              <a:rPr lang="en-US" sz="3000" dirty="0"/>
              <a:t>s’</a:t>
            </a:r>
            <a:endParaRPr lang="ru-RU" sz="3000" dirty="0">
              <a:sym typeface="Wingding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AEE881-148F-1049-B2F4-104EC8B533DE}"/>
              </a:ext>
            </a:extLst>
          </p:cNvPr>
          <p:cNvSpPr txBox="1"/>
          <p:nvPr/>
        </p:nvSpPr>
        <p:spPr>
          <a:xfrm>
            <a:off x="8255520" y="4595886"/>
            <a:ext cx="182453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/>
              <a:t>skl∧n’áj</a:t>
            </a:r>
            <a:r>
              <a:rPr lang="ru-RU" sz="3000" dirty="0"/>
              <a:t>ъ</a:t>
            </a:r>
            <a:r>
              <a:rPr lang="en-US" sz="3000" dirty="0"/>
              <a:t>s’</a:t>
            </a:r>
            <a:endParaRPr lang="ru-RU" sz="3000" dirty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81011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E7E4C-414C-6840-9E50-F33FD9D04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Suffixes -</a:t>
            </a:r>
            <a:r>
              <a:rPr lang="ru-RU" dirty="0"/>
              <a:t>ее</a:t>
            </a:r>
            <a:r>
              <a:rPr lang="en-US" dirty="0"/>
              <a:t> –</a:t>
            </a:r>
            <a:r>
              <a:rPr lang="ru-RU" dirty="0"/>
              <a:t>яя</a:t>
            </a:r>
            <a:r>
              <a:rPr lang="en-US" dirty="0"/>
              <a:t> </a:t>
            </a:r>
            <a:r>
              <a:rPr lang="ru-RU" dirty="0"/>
              <a:t>-чая -щая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6EB25C7-7846-3E43-A7B5-E4C4EF98E6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Unstressed -</a:t>
            </a:r>
            <a:r>
              <a:rPr lang="en-US" sz="3200" dirty="0" err="1"/>
              <a:t>ee</a:t>
            </a:r>
            <a:r>
              <a:rPr lang="en-US" sz="3200" dirty="0"/>
              <a:t>/-</a:t>
            </a:r>
            <a:r>
              <a:rPr lang="ru-RU" sz="3200" dirty="0" err="1"/>
              <a:t>яя</a:t>
            </a:r>
            <a:r>
              <a:rPr lang="en-US" sz="3200" dirty="0"/>
              <a:t>  </a:t>
            </a:r>
            <a:r>
              <a:rPr lang="en-US" sz="3200" dirty="0">
                <a:sym typeface="Wingdings" pitchFamily="2" charset="2"/>
              </a:rPr>
              <a:t></a:t>
            </a:r>
            <a:r>
              <a:rPr lang="en-US" sz="3200" dirty="0"/>
              <a:t>  ’</a:t>
            </a:r>
            <a:r>
              <a:rPr lang="en-US" sz="3200" dirty="0" err="1"/>
              <a:t>ij</a:t>
            </a:r>
            <a:r>
              <a:rPr lang="ru-RU" sz="3200" dirty="0"/>
              <a:t>ъ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52787A-A9FF-FA40-95C2-7F3A15A75551}"/>
              </a:ext>
            </a:extLst>
          </p:cNvPr>
          <p:cNvSpPr txBox="1"/>
          <p:nvPr/>
        </p:nvSpPr>
        <p:spPr>
          <a:xfrm>
            <a:off x="5469611" y="3140197"/>
            <a:ext cx="2791149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3200" dirty="0" err="1"/>
              <a:t>крас</a:t>
            </a:r>
            <a:r>
              <a:rPr lang="en-US" sz="3200" dirty="0" err="1"/>
              <a:t>и</a:t>
            </a:r>
            <a:r>
              <a:rPr lang="en-US" sz="3200" dirty="0"/>
              <a:t>́</a:t>
            </a:r>
            <a:r>
              <a:rPr lang="ru-RU" sz="3200" dirty="0" err="1"/>
              <a:t>вее</a:t>
            </a:r>
            <a:r>
              <a:rPr lang="ru-RU" sz="3200" dirty="0"/>
              <a:t>  </a:t>
            </a:r>
            <a:r>
              <a:rPr lang="ru-RU" sz="3200" dirty="0">
                <a:sym typeface="Wingdings"/>
              </a:rPr>
              <a:t></a:t>
            </a:r>
          </a:p>
          <a:p>
            <a:pPr algn="r"/>
            <a:r>
              <a:rPr lang="ru-RU" sz="3200" dirty="0" err="1"/>
              <a:t>интере</a:t>
            </a:r>
            <a:r>
              <a:rPr lang="en-US" sz="3200" dirty="0"/>
              <a:t>́</a:t>
            </a:r>
            <a:r>
              <a:rPr lang="ru-RU" sz="3200" dirty="0" err="1"/>
              <a:t>снее</a:t>
            </a:r>
            <a:r>
              <a:rPr lang="ru-RU" sz="3200" dirty="0"/>
              <a:t>  </a:t>
            </a:r>
            <a:r>
              <a:rPr lang="ru-RU" sz="3200" dirty="0">
                <a:sym typeface="Wingdings"/>
              </a:rPr>
              <a:t></a:t>
            </a:r>
            <a:endParaRPr lang="en-US" sz="3200" dirty="0">
              <a:sym typeface="Wingdings"/>
            </a:endParaRPr>
          </a:p>
          <a:p>
            <a:pPr algn="r"/>
            <a:r>
              <a:rPr lang="ru-RU" sz="3200" dirty="0"/>
              <a:t>си</a:t>
            </a:r>
            <a:r>
              <a:rPr lang="en-US" sz="3200" dirty="0"/>
              <a:t>́</a:t>
            </a:r>
            <a:r>
              <a:rPr lang="ru-RU" sz="3200" dirty="0" err="1"/>
              <a:t>няя</a:t>
            </a:r>
            <a:r>
              <a:rPr lang="ru-RU" sz="3200" dirty="0"/>
              <a:t> </a:t>
            </a:r>
            <a:r>
              <a:rPr lang="en-US" sz="3200" dirty="0"/>
              <a:t> </a:t>
            </a:r>
            <a:r>
              <a:rPr lang="ru-RU" sz="3200" dirty="0">
                <a:sym typeface="Wingdings"/>
              </a:rPr>
              <a:t></a:t>
            </a:r>
            <a:endParaRPr lang="en-US" sz="3200" dirty="0"/>
          </a:p>
          <a:p>
            <a:pPr algn="r"/>
            <a:r>
              <a:rPr lang="ru-RU" sz="3200" dirty="0"/>
              <a:t>весе</a:t>
            </a:r>
            <a:r>
              <a:rPr lang="en-US" sz="3200" dirty="0"/>
              <a:t>́</a:t>
            </a:r>
            <a:r>
              <a:rPr lang="ru-RU" sz="3200" dirty="0" err="1"/>
              <a:t>нняя</a:t>
            </a:r>
            <a:r>
              <a:rPr lang="ru-RU" sz="3200" dirty="0"/>
              <a:t> </a:t>
            </a:r>
            <a:r>
              <a:rPr lang="en-US" sz="3200" dirty="0"/>
              <a:t> </a:t>
            </a:r>
            <a:r>
              <a:rPr lang="ru-RU" sz="3200" dirty="0">
                <a:sym typeface="Wingdings"/>
              </a:rPr>
              <a:t></a:t>
            </a:r>
            <a:endParaRPr lang="en-US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8A9658-1837-2445-95B8-21FE1D88FA6D}"/>
              </a:ext>
            </a:extLst>
          </p:cNvPr>
          <p:cNvSpPr txBox="1"/>
          <p:nvPr/>
        </p:nvSpPr>
        <p:spPr>
          <a:xfrm>
            <a:off x="8265138" y="3624455"/>
            <a:ext cx="22669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int’ir’ésn’ij</a:t>
            </a:r>
            <a:r>
              <a:rPr lang="ru-RU" sz="3200" dirty="0"/>
              <a:t>ъ</a:t>
            </a:r>
            <a:r>
              <a:rPr lang="en-US" sz="3200" dirty="0"/>
              <a:t> </a:t>
            </a:r>
            <a:endParaRPr lang="ru-RU" sz="3200" dirty="0">
              <a:sym typeface="Wingding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BC92CD-3533-714F-81ED-5E60DFCC09F4}"/>
              </a:ext>
            </a:extLst>
          </p:cNvPr>
          <p:cNvSpPr txBox="1"/>
          <p:nvPr/>
        </p:nvSpPr>
        <p:spPr>
          <a:xfrm>
            <a:off x="8268345" y="3137053"/>
            <a:ext cx="19191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kr∧s’ív’ij</a:t>
            </a:r>
            <a:r>
              <a:rPr lang="ru-RU" sz="3200" dirty="0"/>
              <a:t>ъ </a:t>
            </a:r>
            <a:endParaRPr lang="ru-RU" sz="3200" dirty="0">
              <a:sym typeface="Wingding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09F27B-1CEA-0E4D-A715-B44C63D8BCFD}"/>
              </a:ext>
            </a:extLst>
          </p:cNvPr>
          <p:cNvSpPr txBox="1"/>
          <p:nvPr/>
        </p:nvSpPr>
        <p:spPr>
          <a:xfrm>
            <a:off x="8265138" y="4111857"/>
            <a:ext cx="13676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s’ín’ij</a:t>
            </a:r>
            <a:r>
              <a:rPr lang="ru-RU" sz="3200" dirty="0"/>
              <a:t>ъ</a:t>
            </a:r>
            <a:r>
              <a:rPr lang="en-US" sz="3200" dirty="0"/>
              <a:t> </a:t>
            </a:r>
            <a:endParaRPr lang="ru-RU" sz="3200" dirty="0">
              <a:sym typeface="Wingding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AEE881-148F-1049-B2F4-104EC8B533DE}"/>
              </a:ext>
            </a:extLst>
          </p:cNvPr>
          <p:cNvSpPr txBox="1"/>
          <p:nvPr/>
        </p:nvSpPr>
        <p:spPr>
          <a:xfrm>
            <a:off x="8255520" y="4599259"/>
            <a:ext cx="20585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v’is’énn’ij</a:t>
            </a:r>
            <a:r>
              <a:rPr lang="ru-RU" sz="3200" dirty="0"/>
              <a:t>ъ</a:t>
            </a:r>
            <a:r>
              <a:rPr lang="en-US" sz="3200" dirty="0"/>
              <a:t> </a:t>
            </a:r>
            <a:endParaRPr lang="ru-RU" sz="3200" dirty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2973882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40B038B-1CEE-4F4D-A83A-AC050E35A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2220" y="1201962"/>
            <a:ext cx="7367171" cy="1325563"/>
          </a:xfrm>
        </p:spPr>
        <p:txBody>
          <a:bodyPr anchor="ctr" anchorCtr="0"/>
          <a:lstStyle/>
          <a:p>
            <a:pPr algn="ctr"/>
            <a:r>
              <a:rPr lang="ru-RU">
                <a:latin typeface="Arial" panose="020B0604020202020204" pitchFamily="34" charset="0"/>
                <a:cs typeface="Arial" panose="020B0604020202020204" pitchFamily="34" charset="0"/>
              </a:rPr>
              <a:t>Молодцы!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/>
              <a:t>Good work!</a:t>
            </a:r>
            <a:br>
              <a:rPr lang="en-US"/>
            </a:br>
            <a:endParaRPr lang="en-US" sz="24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1CD849-B5E1-DA48-95AC-244C2A166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3668" y="2271763"/>
            <a:ext cx="3384275" cy="338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397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E7E4C-414C-6840-9E50-F33FD9D04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Suffixes -</a:t>
            </a:r>
            <a:r>
              <a:rPr lang="ru-RU" dirty="0"/>
              <a:t>ее</a:t>
            </a:r>
            <a:r>
              <a:rPr lang="en-US" dirty="0"/>
              <a:t> –</a:t>
            </a:r>
            <a:r>
              <a:rPr lang="ru-RU" dirty="0"/>
              <a:t>яя</a:t>
            </a:r>
            <a:r>
              <a:rPr lang="en-US" dirty="0"/>
              <a:t> </a:t>
            </a:r>
            <a:r>
              <a:rPr lang="ru-RU" dirty="0"/>
              <a:t>-чая -щая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6EB25C7-7846-3E43-A7B5-E4C4EF98E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6582" y="2285097"/>
            <a:ext cx="6761017" cy="5847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Unstressed -</a:t>
            </a:r>
            <a:r>
              <a:rPr lang="ru-RU" sz="3200" dirty="0"/>
              <a:t>чая</a:t>
            </a:r>
            <a:r>
              <a:rPr lang="en-US" sz="3200" dirty="0"/>
              <a:t>/-</a:t>
            </a:r>
            <a:r>
              <a:rPr lang="ru-RU" sz="3200" dirty="0" err="1"/>
              <a:t>щая</a:t>
            </a:r>
            <a:r>
              <a:rPr lang="en-US" sz="3200" dirty="0"/>
              <a:t>  </a:t>
            </a:r>
            <a:r>
              <a:rPr lang="en-US" sz="3200" dirty="0">
                <a:sym typeface="Wingdings" pitchFamily="2" charset="2"/>
              </a:rPr>
              <a:t></a:t>
            </a:r>
            <a:r>
              <a:rPr lang="en-US" sz="3200" dirty="0"/>
              <a:t>  ’</a:t>
            </a:r>
            <a:r>
              <a:rPr lang="en-US" sz="3200" dirty="0" err="1"/>
              <a:t>ij</a:t>
            </a:r>
            <a:r>
              <a:rPr lang="ru-RU" sz="3200" dirty="0"/>
              <a:t>ъ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52787A-A9FF-FA40-95C2-7F3A15A75551}"/>
              </a:ext>
            </a:extLst>
          </p:cNvPr>
          <p:cNvSpPr txBox="1"/>
          <p:nvPr/>
        </p:nvSpPr>
        <p:spPr>
          <a:xfrm>
            <a:off x="5637926" y="3362622"/>
            <a:ext cx="262283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3200" dirty="0"/>
              <a:t>горя</a:t>
            </a:r>
            <a:r>
              <a:rPr lang="en-US" sz="3200" dirty="0"/>
              <a:t>́</a:t>
            </a:r>
            <a:r>
              <a:rPr lang="ru-RU" sz="3200" dirty="0"/>
              <a:t>чая</a:t>
            </a:r>
            <a:r>
              <a:rPr lang="en-US" sz="3200" dirty="0"/>
              <a:t>  </a:t>
            </a:r>
            <a:r>
              <a:rPr lang="ru-RU" sz="3200" dirty="0">
                <a:sym typeface="Wingdings"/>
              </a:rPr>
              <a:t></a:t>
            </a:r>
          </a:p>
          <a:p>
            <a:pPr algn="r"/>
            <a:r>
              <a:rPr lang="ru-RU" sz="3200" dirty="0"/>
              <a:t>блестя</a:t>
            </a:r>
            <a:r>
              <a:rPr lang="en-US" sz="3200" dirty="0"/>
              <a:t>́</a:t>
            </a:r>
            <a:r>
              <a:rPr lang="ru-RU" sz="3200" dirty="0" err="1"/>
              <a:t>щая</a:t>
            </a:r>
            <a:r>
              <a:rPr lang="en-US" sz="3200" dirty="0" err="1"/>
              <a:t> </a:t>
            </a:r>
            <a:r>
              <a:rPr lang="en-US" sz="3200" dirty="0"/>
              <a:t> </a:t>
            </a:r>
            <a:r>
              <a:rPr lang="ru-RU" sz="3200" dirty="0">
                <a:sym typeface="Wingdings"/>
              </a:rPr>
              <a:t></a:t>
            </a:r>
            <a:endParaRPr lang="en-US" sz="3200" dirty="0">
              <a:sym typeface="Wingding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8A9658-1837-2445-95B8-21FE1D88FA6D}"/>
              </a:ext>
            </a:extLst>
          </p:cNvPr>
          <p:cNvSpPr txBox="1"/>
          <p:nvPr/>
        </p:nvSpPr>
        <p:spPr>
          <a:xfrm>
            <a:off x="8265138" y="3846880"/>
            <a:ext cx="20409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bl’ist’áš’ij</a:t>
            </a:r>
            <a:r>
              <a:rPr lang="ru-RU" sz="3200" dirty="0"/>
              <a:t>ъ</a:t>
            </a:r>
            <a:r>
              <a:rPr lang="en-US" sz="3200" dirty="0"/>
              <a:t> </a:t>
            </a:r>
            <a:endParaRPr lang="ru-RU" sz="3200" dirty="0">
              <a:sym typeface="Wingding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BC92CD-3533-714F-81ED-5E60DFCC09F4}"/>
              </a:ext>
            </a:extLst>
          </p:cNvPr>
          <p:cNvSpPr txBox="1"/>
          <p:nvPr/>
        </p:nvSpPr>
        <p:spPr>
          <a:xfrm>
            <a:off x="8268345" y="3334764"/>
            <a:ext cx="18341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g∧r’áč’ij</a:t>
            </a:r>
            <a:r>
              <a:rPr lang="ru-RU" sz="3200" dirty="0"/>
              <a:t>ъ</a:t>
            </a:r>
            <a:r>
              <a:rPr lang="en-US" sz="3200" dirty="0"/>
              <a:t> </a:t>
            </a:r>
            <a:endParaRPr lang="ru-RU" sz="3200" dirty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242632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E7E4C-414C-6840-9E50-F33FD9D04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610688"/>
            <a:ext cx="7158318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prstClr val="black"/>
                </a:solidFill>
              </a:rPr>
              <a:t>Suffixes </a:t>
            </a:r>
            <a:r>
              <a:rPr lang="en-US" dirty="0"/>
              <a:t>-</a:t>
            </a:r>
            <a:r>
              <a:rPr lang="ru-RU" dirty="0"/>
              <a:t>ее</a:t>
            </a:r>
            <a:r>
              <a:rPr lang="en-US" dirty="0"/>
              <a:t> –</a:t>
            </a:r>
            <a:r>
              <a:rPr lang="ru-RU" dirty="0"/>
              <a:t>яя</a:t>
            </a:r>
            <a:r>
              <a:rPr lang="en-US" dirty="0"/>
              <a:t> </a:t>
            </a:r>
            <a:r>
              <a:rPr lang="ru-RU" dirty="0"/>
              <a:t>-чая -щая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20616-3C0E-2A43-B43E-D561CED1B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5481" y="1861455"/>
            <a:ext cx="7838675" cy="4109843"/>
          </a:xfrm>
        </p:spPr>
        <p:txBody>
          <a:bodyPr/>
          <a:lstStyle/>
          <a:p>
            <a:pPr marL="0" indent="0">
              <a:buNone/>
            </a:pPr>
            <a:r>
              <a:rPr lang="en-US" sz="2400"/>
              <a:t>Unstressed -</a:t>
            </a:r>
            <a:r>
              <a:rPr lang="ru-RU" sz="2400"/>
              <a:t>ее</a:t>
            </a:r>
            <a:r>
              <a:rPr lang="en-US" sz="2400"/>
              <a:t>, -</a:t>
            </a:r>
            <a:r>
              <a:rPr lang="ru-RU" sz="2400"/>
              <a:t>яя</a:t>
            </a:r>
            <a:r>
              <a:rPr lang="en-US" sz="2400"/>
              <a:t>, </a:t>
            </a:r>
            <a:r>
              <a:rPr lang="ru-RU" sz="2400" dirty="0"/>
              <a:t>-чая</a:t>
            </a:r>
            <a:r>
              <a:rPr lang="en-US" sz="2400" dirty="0"/>
              <a:t>,</a:t>
            </a:r>
            <a:r>
              <a:rPr lang="ru-RU" sz="2400" dirty="0"/>
              <a:t> -щая</a:t>
            </a:r>
            <a:r>
              <a:rPr lang="ru-RU" sz="2400"/>
              <a:t>   </a:t>
            </a:r>
            <a:r>
              <a:rPr lang="en-US" sz="2400">
                <a:sym typeface="Wingdings" pitchFamily="2" charset="2"/>
              </a:rPr>
              <a:t> </a:t>
            </a:r>
            <a:r>
              <a:rPr lang="ru-RU" sz="2400">
                <a:sym typeface="Wingdings" pitchFamily="2" charset="2"/>
              </a:rPr>
              <a:t> </a:t>
            </a:r>
            <a:r>
              <a:rPr lang="en-US" sz="2400">
                <a:sym typeface="Wingdings" pitchFamily="2" charset="2"/>
              </a:rPr>
              <a:t>-ij</a:t>
            </a:r>
            <a:r>
              <a:rPr lang="ru-RU" sz="2400">
                <a:sym typeface="Wingdings" pitchFamily="2" charset="2"/>
              </a:rPr>
              <a:t>ъ</a:t>
            </a:r>
            <a:endParaRPr lang="ru-RU" sz="2400"/>
          </a:p>
          <a:p>
            <a:pPr marL="927100" indent="-927100">
              <a:buAutoNum type="arabicPlain"/>
            </a:pPr>
            <a:r>
              <a:rPr lang="ru-RU" sz="2400"/>
              <a:t>краси́вее, интере́снее</a:t>
            </a:r>
          </a:p>
          <a:p>
            <a:pPr marL="927100" indent="-927100">
              <a:buAutoNum type="arabicPlain"/>
            </a:pPr>
            <a:r>
              <a:rPr lang="ru-RU" sz="2400"/>
              <a:t>горя́чая, блестя́щая</a:t>
            </a:r>
          </a:p>
          <a:p>
            <a:pPr marL="0" indent="0">
              <a:buNone/>
            </a:pPr>
            <a:r>
              <a:rPr lang="ru-RU" sz="2400"/>
              <a:t>3	си́няя – си́нее (</a:t>
            </a:r>
            <a:r>
              <a:rPr lang="en-US" sz="2400"/>
              <a:t>same sound!)</a:t>
            </a:r>
          </a:p>
          <a:p>
            <a:pPr marL="0" indent="0">
              <a:buNone/>
            </a:pPr>
            <a:r>
              <a:rPr lang="ru-RU" sz="2400"/>
              <a:t>4</a:t>
            </a:r>
            <a:r>
              <a:rPr lang="en-US" sz="2400"/>
              <a:t>	</a:t>
            </a:r>
            <a:r>
              <a:rPr lang="ru-RU" sz="2400"/>
              <a:t>дома́шняя – дома́шнее</a:t>
            </a:r>
          </a:p>
          <a:p>
            <a:pPr marL="0" indent="0">
              <a:buNone/>
            </a:pPr>
            <a:r>
              <a:rPr lang="ru-RU" sz="2400"/>
              <a:t>5	весе́нняя – весе́ннее</a:t>
            </a:r>
          </a:p>
          <a:p>
            <a:pPr marL="0" indent="0">
              <a:buNone/>
            </a:pPr>
            <a:r>
              <a:rPr lang="ru-RU" sz="2400"/>
              <a:t>6	ле́тняя – ле́тнее</a:t>
            </a:r>
          </a:p>
          <a:p>
            <a:pPr marL="0" indent="0">
              <a:buNone/>
            </a:pPr>
            <a:r>
              <a:rPr lang="ru-RU" sz="2400"/>
              <a:t>7	зи́мняя – зи́мнее</a:t>
            </a:r>
          </a:p>
          <a:p>
            <a:pPr marL="0" indent="0">
              <a:buNone/>
            </a:pPr>
            <a:r>
              <a:rPr lang="ru-RU" sz="2400"/>
              <a:t>8	осе́нняя – осе́ннее </a:t>
            </a:r>
          </a:p>
        </p:txBody>
      </p:sp>
    </p:spTree>
    <p:extLst>
      <p:ext uri="{BB962C8B-B14F-4D97-AF65-F5344CB8AC3E}">
        <p14:creationId xmlns:p14="http://schemas.microsoft.com/office/powerpoint/2010/main" val="198550054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C3C054-162E-A34A-BCCC-D2DEB33B9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5783" y="1167604"/>
            <a:ext cx="4161099" cy="416109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0A1AEF4-A22D-A945-B778-8B086EB99965}"/>
              </a:ext>
            </a:extLst>
          </p:cNvPr>
          <p:cNvSpPr txBox="1">
            <a:spLocks/>
          </p:cNvSpPr>
          <p:nvPr/>
        </p:nvSpPr>
        <p:spPr>
          <a:xfrm>
            <a:off x="4216454" y="5489341"/>
            <a:ext cx="7659756" cy="6144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dirty="0">
                <a:sym typeface="Wingdings"/>
              </a:rPr>
              <a:t>2 </a:t>
            </a:r>
            <a:r>
              <a:rPr lang="ru-RU" sz="4400" dirty="0">
                <a:sym typeface="Wingdings"/>
              </a:rPr>
              <a:t>вопроса!</a:t>
            </a:r>
          </a:p>
        </p:txBody>
      </p:sp>
    </p:spTree>
    <p:extLst>
      <p:ext uri="{BB962C8B-B14F-4D97-AF65-F5344CB8AC3E}">
        <p14:creationId xmlns:p14="http://schemas.microsoft.com/office/powerpoint/2010/main" val="151126357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ED3CE-1EB7-1F40-8FEF-EBC665A934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Bonus Topic!!!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82635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7876-F236-DA41-AE16-863C28610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7313" y="816954"/>
            <a:ext cx="7158318" cy="1325563"/>
          </a:xfrm>
        </p:spPr>
        <p:txBody>
          <a:bodyPr anchor="ctr" anchorCtr="0"/>
          <a:lstStyle/>
          <a:p>
            <a:r>
              <a:rPr lang="en-US"/>
              <a:t>My Goals for You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5E2057C-8ADD-AE45-B39F-B3677305DC5E}"/>
              </a:ext>
            </a:extLst>
          </p:cNvPr>
          <p:cNvSpPr txBox="1">
            <a:spLocks/>
          </p:cNvSpPr>
          <p:nvPr/>
        </p:nvSpPr>
        <p:spPr>
          <a:xfrm>
            <a:off x="4247313" y="2358417"/>
            <a:ext cx="7475818" cy="3060325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20700" indent="-520700">
              <a:buFont typeface="+mj-lt"/>
              <a:buAutoNum type="arabicPeriod"/>
            </a:pPr>
            <a:r>
              <a:rPr lang="en-US"/>
              <a:t>Default Mouth Position</a:t>
            </a:r>
          </a:p>
          <a:p>
            <a:pPr marL="514350" indent="-514350">
              <a:buFont typeface="+mj-lt"/>
              <a:buAutoNum type="arabicPeriod"/>
            </a:pPr>
            <a:r>
              <a:rPr lang="en-US">
                <a:solidFill>
                  <a:srgbClr val="0070C0"/>
                </a:solidFill>
              </a:rPr>
              <a:t>Unstressed Syllables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Individual Phonemes </a:t>
            </a:r>
            <a:endParaRPr lang="ru-RU"/>
          </a:p>
          <a:p>
            <a:pPr marL="514350" indent="-514350">
              <a:buFont typeface="+mj-lt"/>
              <a:buAutoNum type="arabicPeriod"/>
            </a:pPr>
            <a:r>
              <a:rPr lang="en-US"/>
              <a:t>Practice Routine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Secret Code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Phonetics Topics</a:t>
            </a:r>
          </a:p>
        </p:txBody>
      </p:sp>
    </p:spTree>
    <p:extLst>
      <p:ext uri="{BB962C8B-B14F-4D97-AF65-F5344CB8AC3E}">
        <p14:creationId xmlns:p14="http://schemas.microsoft.com/office/powerpoint/2010/main" val="68473030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7876-F236-DA41-AE16-863C28610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1" y="810260"/>
            <a:ext cx="7543437" cy="1325563"/>
          </a:xfrm>
        </p:spPr>
        <p:txBody>
          <a:bodyPr anchor="ctr" anchorCtr="0"/>
          <a:lstStyle/>
          <a:p>
            <a:pPr algn="ctr"/>
            <a:r>
              <a:rPr lang="en-US"/>
              <a:t>Unstressed Syllables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ED17BD5-D1E6-BB41-8A14-ACFFC4F5250D}"/>
              </a:ext>
            </a:extLst>
          </p:cNvPr>
          <p:cNvSpPr txBox="1">
            <a:spLocks/>
          </p:cNvSpPr>
          <p:nvPr/>
        </p:nvSpPr>
        <p:spPr>
          <a:xfrm>
            <a:off x="4588119" y="2299521"/>
            <a:ext cx="2488223" cy="11938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sz="3600"/>
              <a:t>melody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F26091E-0FA8-3E4B-9976-C5D7F0C01A86}"/>
              </a:ext>
            </a:extLst>
          </p:cNvPr>
          <p:cNvSpPr txBox="1">
            <a:spLocks/>
          </p:cNvSpPr>
          <p:nvPr/>
        </p:nvSpPr>
        <p:spPr>
          <a:xfrm>
            <a:off x="8837739" y="2299521"/>
            <a:ext cx="2488223" cy="11938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sz="3600"/>
              <a:t>prosody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F4BD1A-B4C8-5645-9A18-46C8AB4507E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41597" y="2157867"/>
            <a:ext cx="1477108" cy="14771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127432-743D-7949-8C09-E3A37F5433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03892">
            <a:off x="4800686" y="3339945"/>
            <a:ext cx="2121877" cy="21218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10567DB-DB5E-1542-B2D4-B7944759A7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7861" y="3339945"/>
            <a:ext cx="2448658" cy="244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266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FB1D1349-65D4-BE44-A08B-2FE072CE61A5}"/>
              </a:ext>
            </a:extLst>
          </p:cNvPr>
          <p:cNvSpPr txBox="1">
            <a:spLocks/>
          </p:cNvSpPr>
          <p:nvPr/>
        </p:nvSpPr>
        <p:spPr>
          <a:xfrm>
            <a:off x="4100680" y="1690688"/>
            <a:ext cx="7253119" cy="4526806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DDC767-9764-5E43-A3E8-DEA6DEDB8E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81" b="8931"/>
          <a:stretch/>
        </p:blipFill>
        <p:spPr>
          <a:xfrm>
            <a:off x="3946849" y="1554481"/>
            <a:ext cx="8028345" cy="412475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DF090B8-3467-5344-834B-A588099A3DF8}"/>
              </a:ext>
            </a:extLst>
          </p:cNvPr>
          <p:cNvSpPr txBox="1">
            <a:spLocks/>
          </p:cNvSpPr>
          <p:nvPr/>
        </p:nvSpPr>
        <p:spPr>
          <a:xfrm>
            <a:off x="4195481" y="686753"/>
            <a:ext cx="7531080" cy="86772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/>
              <a:t>Unstressed Syllables</a:t>
            </a:r>
          </a:p>
        </p:txBody>
      </p:sp>
    </p:spTree>
    <p:extLst>
      <p:ext uri="{BB962C8B-B14F-4D97-AF65-F5344CB8AC3E}">
        <p14:creationId xmlns:p14="http://schemas.microsoft.com/office/powerpoint/2010/main" val="10386459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7876-F236-DA41-AE16-863C28610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1" y="636468"/>
            <a:ext cx="7505451" cy="788920"/>
          </a:xfrm>
        </p:spPr>
        <p:txBody>
          <a:bodyPr>
            <a:noAutofit/>
          </a:bodyPr>
          <a:lstStyle/>
          <a:p>
            <a:r>
              <a:rPr lang="en-US"/>
              <a:t>Intonation Constructions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5720B1B4-E66A-354D-ACE0-A95FBD21A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5482" y="1656750"/>
            <a:ext cx="7158318" cy="4682500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ru-RU" sz="2400"/>
              <a:t>ИК-1:	Ка́тя до́ма. 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2400"/>
              <a:t>ИК-2:	Где Ка́тя</a:t>
            </a:r>
            <a:r>
              <a:rPr lang="en-US" sz="2400"/>
              <a:t>?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400"/>
              <a:t>ИК-3:	Ка́тя до́ма</a:t>
            </a:r>
            <a:r>
              <a:rPr lang="en-US" sz="2400"/>
              <a:t>?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400"/>
              <a:t>ИК-4:	А Са́ша где</a:t>
            </a:r>
            <a:r>
              <a:rPr lang="en-US" sz="2400"/>
              <a:t>?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2400"/>
              <a:t>ИК-5:	Како́й хоро́ший фильм сего́дня!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2400"/>
              <a:t>ИК-6:	Пого́да сего́дня!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2400"/>
              <a:t>ИК-7:	А что он уме́ет!</a:t>
            </a:r>
          </a:p>
        </p:txBody>
      </p:sp>
    </p:spTree>
    <p:extLst>
      <p:ext uri="{BB962C8B-B14F-4D97-AF65-F5344CB8AC3E}">
        <p14:creationId xmlns:p14="http://schemas.microsoft.com/office/powerpoint/2010/main" val="195691438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7876-F236-DA41-AE16-863C28610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1" y="636468"/>
            <a:ext cx="7505451" cy="788920"/>
          </a:xfrm>
        </p:spPr>
        <p:txBody>
          <a:bodyPr>
            <a:noAutofit/>
          </a:bodyPr>
          <a:lstStyle/>
          <a:p>
            <a:r>
              <a:rPr lang="en-US"/>
              <a:t>Intonation Constructions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B1D1349-65D4-BE44-A08B-2FE072CE61A5}"/>
              </a:ext>
            </a:extLst>
          </p:cNvPr>
          <p:cNvSpPr txBox="1">
            <a:spLocks/>
          </p:cNvSpPr>
          <p:nvPr/>
        </p:nvSpPr>
        <p:spPr>
          <a:xfrm>
            <a:off x="4100680" y="1690688"/>
            <a:ext cx="7253119" cy="4526806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0004D6-C130-6644-AB94-CE304BDBC278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5" r="42450" b="93548"/>
          <a:stretch/>
        </p:blipFill>
        <p:spPr bwMode="auto">
          <a:xfrm>
            <a:off x="5197812" y="1594546"/>
            <a:ext cx="1419860" cy="2533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0004D6-C130-6644-AB94-CE304BDBC278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2" t="11790" r="55081" b="80580"/>
          <a:stretch/>
        </p:blipFill>
        <p:spPr bwMode="auto">
          <a:xfrm>
            <a:off x="5226443" y="2230274"/>
            <a:ext cx="1147445" cy="2997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0004D6-C130-6644-AB94-CE304BDBC278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61" t="25761" r="44418" b="65732"/>
          <a:stretch/>
        </p:blipFill>
        <p:spPr bwMode="auto">
          <a:xfrm>
            <a:off x="5197588" y="2885161"/>
            <a:ext cx="1366520" cy="3346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0004D6-C130-6644-AB94-CE304BDBC278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24" t="39308" r="5576" b="52168"/>
          <a:stretch/>
        </p:blipFill>
        <p:spPr bwMode="auto">
          <a:xfrm>
            <a:off x="5445724" y="3530598"/>
            <a:ext cx="681990" cy="3346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0004D6-C130-6644-AB94-CE304BDBC278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12" t="37253" r="5576" b="52168"/>
          <a:stretch/>
        </p:blipFill>
        <p:spPr bwMode="auto">
          <a:xfrm>
            <a:off x="5143765" y="3544083"/>
            <a:ext cx="290830" cy="4152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0004D6-C130-6644-AB94-CE304BDBC278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12" t="39308" r="5576" b="52168"/>
          <a:stretch/>
        </p:blipFill>
        <p:spPr bwMode="auto">
          <a:xfrm>
            <a:off x="6192631" y="3530598"/>
            <a:ext cx="438418" cy="3346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0004D6-C130-6644-AB94-CE304BDBC278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1" t="56732" r="63680" b="37936"/>
          <a:stretch/>
        </p:blipFill>
        <p:spPr bwMode="auto">
          <a:xfrm>
            <a:off x="5702075" y="4292409"/>
            <a:ext cx="928974" cy="2095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0004D6-C130-6644-AB94-CE304BDBC278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7" t="56732" r="59264" b="37936"/>
          <a:stretch/>
        </p:blipFill>
        <p:spPr bwMode="auto">
          <a:xfrm>
            <a:off x="7596897" y="4292409"/>
            <a:ext cx="260683" cy="2095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FE2706F-42D7-4C44-8591-AC9BDE4B01AC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12" t="39308" r="5576" b="52168"/>
          <a:stretch/>
        </p:blipFill>
        <p:spPr bwMode="auto">
          <a:xfrm>
            <a:off x="6740267" y="4205506"/>
            <a:ext cx="438418" cy="3346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27EB971-B78D-DE4E-A168-9EE1765EBDEE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12" t="39308" r="5576" b="55355"/>
          <a:stretch/>
        </p:blipFill>
        <p:spPr bwMode="auto">
          <a:xfrm>
            <a:off x="5172728" y="4362936"/>
            <a:ext cx="438418" cy="2095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1F0FB66-857B-D24F-9EF6-665FDF6EE298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12" t="39308" r="7568" b="55355"/>
          <a:stretch/>
        </p:blipFill>
        <p:spPr bwMode="auto">
          <a:xfrm>
            <a:off x="8187417" y="4367749"/>
            <a:ext cx="260683" cy="2095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37EBC14-9220-724B-8485-1BB24A704E88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12" t="39308" r="7568" b="55355"/>
          <a:stretch/>
        </p:blipFill>
        <p:spPr bwMode="auto">
          <a:xfrm>
            <a:off x="8482692" y="4370924"/>
            <a:ext cx="260683" cy="2095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FBA7BDD-00DB-BA45-B783-B11C2CEFE70D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11" t="39308" r="6423" b="55355"/>
          <a:stretch/>
        </p:blipFill>
        <p:spPr bwMode="auto">
          <a:xfrm>
            <a:off x="8812892" y="4370924"/>
            <a:ext cx="362942" cy="2095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66F39CE-B3E8-0646-BB2D-DD356BF61062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12" t="39308" r="7568" b="55355"/>
          <a:stretch/>
        </p:blipFill>
        <p:spPr bwMode="auto">
          <a:xfrm>
            <a:off x="7447642" y="4196299"/>
            <a:ext cx="260683" cy="2095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A0004D6-C130-6644-AB94-CE304BDBC278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68" t="67774" r="33794" b="24230"/>
          <a:stretch/>
        </p:blipFill>
        <p:spPr bwMode="auto">
          <a:xfrm>
            <a:off x="5247640" y="4922837"/>
            <a:ext cx="756920" cy="3143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FF77D2F-97EE-A342-AA84-8A1FFB96167F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12" t="41485" r="7568" b="55355"/>
          <a:stretch/>
        </p:blipFill>
        <p:spPr bwMode="auto">
          <a:xfrm>
            <a:off x="6168117" y="4902493"/>
            <a:ext cx="260683" cy="1240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41E4593-95CD-AF46-83E5-5B0C0E6259E0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12" t="41405" r="7568" b="55355"/>
          <a:stretch/>
        </p:blipFill>
        <p:spPr bwMode="auto">
          <a:xfrm>
            <a:off x="6463392" y="4902492"/>
            <a:ext cx="260683" cy="1272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72E1A4D-EDD6-0B4F-A9CD-DF1DAE5B1081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11" t="41404" r="6423" b="55355"/>
          <a:stretch/>
        </p:blipFill>
        <p:spPr bwMode="auto">
          <a:xfrm>
            <a:off x="6793592" y="4902492"/>
            <a:ext cx="362942" cy="1272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A0004D6-C130-6644-AB94-CE304BDBC278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2" t="82242" r="54714" b="9374"/>
          <a:stretch/>
        </p:blipFill>
        <p:spPr bwMode="auto">
          <a:xfrm>
            <a:off x="5168900" y="5626417"/>
            <a:ext cx="1683162" cy="3295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E6F7916-988F-7C41-8FFC-D8E8FD509F51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12" t="39308" r="7568" b="55355"/>
          <a:stretch/>
        </p:blipFill>
        <p:spPr bwMode="auto">
          <a:xfrm>
            <a:off x="6819787" y="5806641"/>
            <a:ext cx="260683" cy="2095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DF17F5C6-4C65-D04A-AEFE-1C96F815A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5482" y="1656750"/>
            <a:ext cx="7158318" cy="4682500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ru-RU" sz="2400"/>
              <a:t>ИК-1:	Ка́тя до́ма. 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2400"/>
              <a:t>ИК-2:	Где Ка́тя</a:t>
            </a:r>
            <a:r>
              <a:rPr lang="en-US" sz="2400"/>
              <a:t>?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400"/>
              <a:t>ИК-3:	Ка́тя до́ма</a:t>
            </a:r>
            <a:r>
              <a:rPr lang="en-US" sz="2400"/>
              <a:t>?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400"/>
              <a:t>ИК-4:	А Са́ша где</a:t>
            </a:r>
            <a:r>
              <a:rPr lang="en-US" sz="2400"/>
              <a:t>?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2400"/>
              <a:t>ИК-5:	Како́й хоро́ший фильм сего́дня!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2400"/>
              <a:t>ИК-6:	Пого́да сего́дня!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2400"/>
              <a:t>ИК-7:	А что он уме́ет!</a:t>
            </a:r>
          </a:p>
        </p:txBody>
      </p:sp>
    </p:spTree>
    <p:extLst>
      <p:ext uri="{BB962C8B-B14F-4D97-AF65-F5344CB8AC3E}">
        <p14:creationId xmlns:p14="http://schemas.microsoft.com/office/powerpoint/2010/main" val="41455446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FB1D1349-65D4-BE44-A08B-2FE072CE61A5}"/>
              </a:ext>
            </a:extLst>
          </p:cNvPr>
          <p:cNvSpPr txBox="1">
            <a:spLocks/>
          </p:cNvSpPr>
          <p:nvPr/>
        </p:nvSpPr>
        <p:spPr>
          <a:xfrm>
            <a:off x="4100680" y="1690688"/>
            <a:ext cx="7253119" cy="4526806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4BAD6A9-87B4-0C42-A6B0-F5543CF7A220}"/>
              </a:ext>
            </a:extLst>
          </p:cNvPr>
          <p:cNvSpPr txBox="1">
            <a:spLocks/>
          </p:cNvSpPr>
          <p:nvPr/>
        </p:nvSpPr>
        <p:spPr>
          <a:xfrm>
            <a:off x="4195482" y="4243982"/>
            <a:ext cx="7437718" cy="1477328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0000"/>
              <a:t>Ка́тя до́ма. </a:t>
            </a:r>
            <a:endParaRPr lang="en-US" sz="1000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29D9262-7D3A-2C4A-BF66-4400CBEBFC7C}"/>
              </a:ext>
            </a:extLst>
          </p:cNvPr>
          <p:cNvCxnSpPr>
            <a:cxnSpLocks/>
          </p:cNvCxnSpPr>
          <p:nvPr/>
        </p:nvCxnSpPr>
        <p:spPr>
          <a:xfrm flipV="1">
            <a:off x="5030502" y="1993361"/>
            <a:ext cx="1065498" cy="9846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327A2FE-BB8D-0346-987B-386B8002548F}"/>
              </a:ext>
            </a:extLst>
          </p:cNvPr>
          <p:cNvCxnSpPr>
            <a:cxnSpLocks/>
          </p:cNvCxnSpPr>
          <p:nvPr/>
        </p:nvCxnSpPr>
        <p:spPr>
          <a:xfrm flipV="1">
            <a:off x="6249315" y="1993361"/>
            <a:ext cx="869115" cy="2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14E1948-BCAA-AD4A-BB1A-B065715FB866}"/>
              </a:ext>
            </a:extLst>
          </p:cNvPr>
          <p:cNvCxnSpPr/>
          <p:nvPr/>
        </p:nvCxnSpPr>
        <p:spPr>
          <a:xfrm>
            <a:off x="9423452" y="2443475"/>
            <a:ext cx="776622" cy="0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Arc 17">
            <a:extLst>
              <a:ext uri="{FF2B5EF4-FFF2-40B4-BE49-F238E27FC236}">
                <a16:creationId xmlns:a16="http://schemas.microsoft.com/office/drawing/2014/main" id="{A981D8CE-BE31-5049-923C-45FF0CF29809}"/>
              </a:ext>
            </a:extLst>
          </p:cNvPr>
          <p:cNvSpPr/>
          <p:nvPr/>
        </p:nvSpPr>
        <p:spPr>
          <a:xfrm>
            <a:off x="6438019" y="1993361"/>
            <a:ext cx="2788441" cy="863884"/>
          </a:xfrm>
          <a:prstGeom prst="arc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791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7876-F236-DA41-AE16-863C28610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7313" y="816954"/>
            <a:ext cx="7158318" cy="1325563"/>
          </a:xfrm>
        </p:spPr>
        <p:txBody>
          <a:bodyPr anchor="ctr" anchorCtr="0"/>
          <a:lstStyle/>
          <a:p>
            <a:r>
              <a:rPr lang="en-US"/>
              <a:t>My Goals for You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5E2057C-8ADD-AE45-B39F-B3677305DC5E}"/>
              </a:ext>
            </a:extLst>
          </p:cNvPr>
          <p:cNvSpPr txBox="1">
            <a:spLocks/>
          </p:cNvSpPr>
          <p:nvPr/>
        </p:nvSpPr>
        <p:spPr>
          <a:xfrm>
            <a:off x="4247313" y="2358417"/>
            <a:ext cx="7475818" cy="3060325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/>
              <a:t>Default Mouth Position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Unstressed Syllables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Individual Phonemes </a:t>
            </a:r>
            <a:endParaRPr lang="ru-RU"/>
          </a:p>
          <a:p>
            <a:pPr marL="514350" indent="-514350">
              <a:buFont typeface="+mj-lt"/>
              <a:buAutoNum type="arabicPeriod"/>
            </a:pPr>
            <a:r>
              <a:rPr lang="en-US"/>
              <a:t>Practice Routine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Secret Code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Phonetics Topics</a:t>
            </a:r>
          </a:p>
        </p:txBody>
      </p:sp>
    </p:spTree>
    <p:extLst>
      <p:ext uri="{BB962C8B-B14F-4D97-AF65-F5344CB8AC3E}">
        <p14:creationId xmlns:p14="http://schemas.microsoft.com/office/powerpoint/2010/main" val="28267388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AD9F8C5-4230-1844-96DA-2DB38EEAA012}"/>
              </a:ext>
            </a:extLst>
          </p:cNvPr>
          <p:cNvSpPr txBox="1">
            <a:spLocks/>
          </p:cNvSpPr>
          <p:nvPr/>
        </p:nvSpPr>
        <p:spPr>
          <a:xfrm>
            <a:off x="4195482" y="4243982"/>
            <a:ext cx="7437718" cy="1477328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0000"/>
              <a:t>Ка́тя до́ма. </a:t>
            </a:r>
            <a:endParaRPr lang="en-US" sz="100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494341B-9DE2-1048-AFE0-D4C1A0E31C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44659" y="1918013"/>
            <a:ext cx="2263403" cy="22634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1EAD65D-236E-804D-A294-049D614973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6041" y="2319866"/>
            <a:ext cx="1784158" cy="17841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35A0FA-5C3A-4D48-82DD-47B4DF91F0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3136" y="2865307"/>
            <a:ext cx="1148663" cy="11486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189EA97-1953-C94D-B2BA-5A18000CF5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3182" y="2865306"/>
            <a:ext cx="1148663" cy="1148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19D5113-DB53-CC4D-9B32-CDAAD6A6F1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9053" y="2865309"/>
            <a:ext cx="1148663" cy="11486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A175B1B-6510-1549-87C0-7CCF4605E6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6127" y="1901080"/>
            <a:ext cx="2263403" cy="2263403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EF97362-7BD8-1844-8B71-F18958F8CEEA}"/>
              </a:ext>
            </a:extLst>
          </p:cNvPr>
          <p:cNvCxnSpPr>
            <a:cxnSpLocks/>
          </p:cNvCxnSpPr>
          <p:nvPr/>
        </p:nvCxnSpPr>
        <p:spPr>
          <a:xfrm flipV="1">
            <a:off x="5030502" y="1993361"/>
            <a:ext cx="1065498" cy="9846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CB9F646-B525-B847-B77C-8087129E9F0D}"/>
              </a:ext>
            </a:extLst>
          </p:cNvPr>
          <p:cNvCxnSpPr>
            <a:cxnSpLocks/>
          </p:cNvCxnSpPr>
          <p:nvPr/>
        </p:nvCxnSpPr>
        <p:spPr>
          <a:xfrm flipV="1">
            <a:off x="6249315" y="1993361"/>
            <a:ext cx="869115" cy="2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32C4A9B-74C6-FE44-8C80-F5695EFDBE49}"/>
              </a:ext>
            </a:extLst>
          </p:cNvPr>
          <p:cNvCxnSpPr/>
          <p:nvPr/>
        </p:nvCxnSpPr>
        <p:spPr>
          <a:xfrm>
            <a:off x="9423452" y="2443475"/>
            <a:ext cx="776622" cy="0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Arc 26">
            <a:extLst>
              <a:ext uri="{FF2B5EF4-FFF2-40B4-BE49-F238E27FC236}">
                <a16:creationId xmlns:a16="http://schemas.microsoft.com/office/drawing/2014/main" id="{F2A2E249-0A9D-114A-9E6C-DCB87C9A0BFD}"/>
              </a:ext>
            </a:extLst>
          </p:cNvPr>
          <p:cNvSpPr/>
          <p:nvPr/>
        </p:nvSpPr>
        <p:spPr>
          <a:xfrm>
            <a:off x="6438019" y="1993361"/>
            <a:ext cx="2788441" cy="863884"/>
          </a:xfrm>
          <a:prstGeom prst="arc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83238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377D29-3F60-9849-A4A2-0B4478CA11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44659" y="1918013"/>
            <a:ext cx="2263403" cy="22634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736C61-4076-A04B-A6FB-BF5E545ACB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6041" y="2336799"/>
            <a:ext cx="1784158" cy="17841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0A6252-98BE-6345-9C8C-8434895DFF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3136" y="2865307"/>
            <a:ext cx="1148663" cy="11486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75721B-5DE9-8644-8028-6BD7E1546D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9053" y="2865309"/>
            <a:ext cx="1148663" cy="11486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EFBC47-9887-4D45-BE30-2C95D37739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3182" y="2865306"/>
            <a:ext cx="1148663" cy="1148663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B46A009-FEC5-BD46-8892-8E1EFB9E5CD3}"/>
              </a:ext>
            </a:extLst>
          </p:cNvPr>
          <p:cNvCxnSpPr>
            <a:cxnSpLocks/>
          </p:cNvCxnSpPr>
          <p:nvPr/>
        </p:nvCxnSpPr>
        <p:spPr>
          <a:xfrm flipV="1">
            <a:off x="5030502" y="1993361"/>
            <a:ext cx="1065498" cy="9846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B15F83-57FF-EF4D-AF98-919BD4DA5F6D}"/>
              </a:ext>
            </a:extLst>
          </p:cNvPr>
          <p:cNvCxnSpPr>
            <a:cxnSpLocks/>
          </p:cNvCxnSpPr>
          <p:nvPr/>
        </p:nvCxnSpPr>
        <p:spPr>
          <a:xfrm flipV="1">
            <a:off x="6249315" y="1993361"/>
            <a:ext cx="869115" cy="2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D2EEF61-8DC6-A74F-B9AA-7FF3DDC73BF4}"/>
              </a:ext>
            </a:extLst>
          </p:cNvPr>
          <p:cNvCxnSpPr/>
          <p:nvPr/>
        </p:nvCxnSpPr>
        <p:spPr>
          <a:xfrm>
            <a:off x="9423452" y="2443475"/>
            <a:ext cx="776622" cy="0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Arc 14">
            <a:extLst>
              <a:ext uri="{FF2B5EF4-FFF2-40B4-BE49-F238E27FC236}">
                <a16:creationId xmlns:a16="http://schemas.microsoft.com/office/drawing/2014/main" id="{327D19F9-9DB6-0742-83FD-9B64B2047A6C}"/>
              </a:ext>
            </a:extLst>
          </p:cNvPr>
          <p:cNvSpPr/>
          <p:nvPr/>
        </p:nvSpPr>
        <p:spPr>
          <a:xfrm>
            <a:off x="6438019" y="1993361"/>
            <a:ext cx="2788441" cy="863884"/>
          </a:xfrm>
          <a:prstGeom prst="arc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9F93BBB-2F8F-6C42-AEE3-942BA746C8EE}"/>
              </a:ext>
            </a:extLst>
          </p:cNvPr>
          <p:cNvSpPr txBox="1">
            <a:spLocks/>
          </p:cNvSpPr>
          <p:nvPr/>
        </p:nvSpPr>
        <p:spPr>
          <a:xfrm>
            <a:off x="4195482" y="4243982"/>
            <a:ext cx="7437718" cy="1477328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0000"/>
              <a:t>Ка́тя до́ма. </a:t>
            </a:r>
            <a:endParaRPr lang="en-US" sz="10000"/>
          </a:p>
        </p:txBody>
      </p:sp>
    </p:spTree>
    <p:extLst>
      <p:ext uri="{BB962C8B-B14F-4D97-AF65-F5344CB8AC3E}">
        <p14:creationId xmlns:p14="http://schemas.microsoft.com/office/powerpoint/2010/main" val="23223754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FB1D1349-65D4-BE44-A08B-2FE072CE61A5}"/>
              </a:ext>
            </a:extLst>
          </p:cNvPr>
          <p:cNvSpPr txBox="1">
            <a:spLocks/>
          </p:cNvSpPr>
          <p:nvPr/>
        </p:nvSpPr>
        <p:spPr>
          <a:xfrm>
            <a:off x="4100680" y="1690688"/>
            <a:ext cx="7253119" cy="4526806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4BAD6A9-87B4-0C42-A6B0-F5543CF7A220}"/>
              </a:ext>
            </a:extLst>
          </p:cNvPr>
          <p:cNvSpPr txBox="1">
            <a:spLocks/>
          </p:cNvSpPr>
          <p:nvPr/>
        </p:nvSpPr>
        <p:spPr>
          <a:xfrm>
            <a:off x="4195482" y="4243982"/>
            <a:ext cx="7437718" cy="1034129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6800"/>
              <a:t>Ма́ма и па́па до́ма.</a:t>
            </a:r>
            <a:endParaRPr lang="en-US" sz="6800"/>
          </a:p>
        </p:txBody>
      </p:sp>
    </p:spTree>
    <p:extLst>
      <p:ext uri="{BB962C8B-B14F-4D97-AF65-F5344CB8AC3E}">
        <p14:creationId xmlns:p14="http://schemas.microsoft.com/office/powerpoint/2010/main" val="139261637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FB1D1349-65D4-BE44-A08B-2FE072CE61A5}"/>
              </a:ext>
            </a:extLst>
          </p:cNvPr>
          <p:cNvSpPr txBox="1">
            <a:spLocks/>
          </p:cNvSpPr>
          <p:nvPr/>
        </p:nvSpPr>
        <p:spPr>
          <a:xfrm>
            <a:off x="4100680" y="1690688"/>
            <a:ext cx="7253119" cy="4526806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4BAD6A9-87B4-0C42-A6B0-F5543CF7A220}"/>
              </a:ext>
            </a:extLst>
          </p:cNvPr>
          <p:cNvSpPr txBox="1">
            <a:spLocks/>
          </p:cNvSpPr>
          <p:nvPr/>
        </p:nvSpPr>
        <p:spPr>
          <a:xfrm>
            <a:off x="4195482" y="4243982"/>
            <a:ext cx="7437718" cy="1034129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6800"/>
              <a:t>Ма́ма и па́па до́ма.</a:t>
            </a:r>
            <a:endParaRPr lang="en-US" sz="680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D5A2295-FBD4-9147-9C31-D5D93E579497}"/>
              </a:ext>
            </a:extLst>
          </p:cNvPr>
          <p:cNvCxnSpPr>
            <a:cxnSpLocks/>
          </p:cNvCxnSpPr>
          <p:nvPr/>
        </p:nvCxnSpPr>
        <p:spPr>
          <a:xfrm>
            <a:off x="4472711" y="2003207"/>
            <a:ext cx="687624" cy="0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190DE5E-44DF-F046-BCF2-600DE25019BA}"/>
              </a:ext>
            </a:extLst>
          </p:cNvPr>
          <p:cNvCxnSpPr>
            <a:cxnSpLocks/>
          </p:cNvCxnSpPr>
          <p:nvPr/>
        </p:nvCxnSpPr>
        <p:spPr>
          <a:xfrm>
            <a:off x="5493488" y="2003207"/>
            <a:ext cx="820088" cy="0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0DABD73-7E4A-0D48-9DD6-0CF43FE8F3D7}"/>
              </a:ext>
            </a:extLst>
          </p:cNvPr>
          <p:cNvCxnSpPr>
            <a:cxnSpLocks/>
          </p:cNvCxnSpPr>
          <p:nvPr/>
        </p:nvCxnSpPr>
        <p:spPr>
          <a:xfrm flipV="1">
            <a:off x="6677578" y="1993361"/>
            <a:ext cx="502936" cy="1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2E0335-F7EF-2B41-BB6F-C77E4EBCFEB6}"/>
              </a:ext>
            </a:extLst>
          </p:cNvPr>
          <p:cNvCxnSpPr>
            <a:cxnSpLocks/>
          </p:cNvCxnSpPr>
          <p:nvPr/>
        </p:nvCxnSpPr>
        <p:spPr>
          <a:xfrm>
            <a:off x="7487625" y="1993361"/>
            <a:ext cx="607296" cy="0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07BEC34-2CF8-8141-91D7-E3426170CFE8}"/>
              </a:ext>
            </a:extLst>
          </p:cNvPr>
          <p:cNvCxnSpPr>
            <a:cxnSpLocks/>
          </p:cNvCxnSpPr>
          <p:nvPr/>
        </p:nvCxnSpPr>
        <p:spPr>
          <a:xfrm flipV="1">
            <a:off x="8248838" y="1993361"/>
            <a:ext cx="632742" cy="3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95CDAEC-7AB6-FB4D-8FD5-95508D913DA6}"/>
              </a:ext>
            </a:extLst>
          </p:cNvPr>
          <p:cNvCxnSpPr/>
          <p:nvPr/>
        </p:nvCxnSpPr>
        <p:spPr>
          <a:xfrm>
            <a:off x="10314702" y="2443475"/>
            <a:ext cx="776622" cy="0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Arc 11">
            <a:extLst>
              <a:ext uri="{FF2B5EF4-FFF2-40B4-BE49-F238E27FC236}">
                <a16:creationId xmlns:a16="http://schemas.microsoft.com/office/drawing/2014/main" id="{9BB91C4C-156F-1E43-9FBC-FB8CF3EDDC45}"/>
              </a:ext>
            </a:extLst>
          </p:cNvPr>
          <p:cNvSpPr/>
          <p:nvPr/>
        </p:nvSpPr>
        <p:spPr>
          <a:xfrm>
            <a:off x="8647815" y="1993361"/>
            <a:ext cx="1481470" cy="863884"/>
          </a:xfrm>
          <a:prstGeom prst="arc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00904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FB1D1349-65D4-BE44-A08B-2FE072CE61A5}"/>
              </a:ext>
            </a:extLst>
          </p:cNvPr>
          <p:cNvSpPr txBox="1">
            <a:spLocks/>
          </p:cNvSpPr>
          <p:nvPr/>
        </p:nvSpPr>
        <p:spPr>
          <a:xfrm>
            <a:off x="4100680" y="1690688"/>
            <a:ext cx="7253119" cy="4526806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4BAD6A9-87B4-0C42-A6B0-F5543CF7A220}"/>
              </a:ext>
            </a:extLst>
          </p:cNvPr>
          <p:cNvSpPr txBox="1">
            <a:spLocks/>
          </p:cNvSpPr>
          <p:nvPr/>
        </p:nvSpPr>
        <p:spPr>
          <a:xfrm>
            <a:off x="4195482" y="4243982"/>
            <a:ext cx="7437718" cy="1034129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6800"/>
              <a:t>Ма́ма и па́па до́ма.</a:t>
            </a:r>
            <a:endParaRPr lang="en-US" sz="6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07D576-3EA7-9844-90BD-A2F21C0019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80791" y="1918013"/>
            <a:ext cx="2263403" cy="22634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E48A55-5852-4C4D-AD4E-F04E8D733B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0577" y="2336799"/>
            <a:ext cx="1784158" cy="17841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185791-790C-F641-BF97-594EDE204C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0871" y="2865307"/>
            <a:ext cx="1148663" cy="11486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9DBA43-ADE6-EC42-AE1B-D6BA38E3B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8659" y="2865309"/>
            <a:ext cx="1148663" cy="11486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134954-B0A3-4E46-8A78-023F084B8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2917" y="2865306"/>
            <a:ext cx="1148663" cy="11486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7FDAEC-7D99-304B-B376-C87FC51B48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2843" y="2336802"/>
            <a:ext cx="1784158" cy="17841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835AE9-F2EB-EC40-84CB-9E1F55488D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01195" y="1918016"/>
            <a:ext cx="2263403" cy="22634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BD6FC31-EF3E-B349-8D94-D7FDF54002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08794" y="1934951"/>
            <a:ext cx="2263403" cy="22634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434D33C-5765-AA43-82CE-D1566E28AE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5988" y="2865310"/>
            <a:ext cx="1148663" cy="114866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CB37F4-CA55-0440-A4A2-B07C80AFAFFC}"/>
              </a:ext>
            </a:extLst>
          </p:cNvPr>
          <p:cNvCxnSpPr>
            <a:cxnSpLocks/>
          </p:cNvCxnSpPr>
          <p:nvPr/>
        </p:nvCxnSpPr>
        <p:spPr>
          <a:xfrm>
            <a:off x="4472711" y="2003207"/>
            <a:ext cx="687624" cy="0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2F4B9CE-8CF5-1C49-B568-9F7EA8B87D49}"/>
              </a:ext>
            </a:extLst>
          </p:cNvPr>
          <p:cNvCxnSpPr>
            <a:cxnSpLocks/>
          </p:cNvCxnSpPr>
          <p:nvPr/>
        </p:nvCxnSpPr>
        <p:spPr>
          <a:xfrm>
            <a:off x="5493488" y="2003207"/>
            <a:ext cx="820088" cy="0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29DA9A2-29BC-3148-866B-F71694832272}"/>
              </a:ext>
            </a:extLst>
          </p:cNvPr>
          <p:cNvCxnSpPr>
            <a:cxnSpLocks/>
          </p:cNvCxnSpPr>
          <p:nvPr/>
        </p:nvCxnSpPr>
        <p:spPr>
          <a:xfrm flipV="1">
            <a:off x="6677578" y="1993361"/>
            <a:ext cx="502936" cy="1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E4D84C-7B41-2D44-8817-6089B9EF88B7}"/>
              </a:ext>
            </a:extLst>
          </p:cNvPr>
          <p:cNvCxnSpPr>
            <a:cxnSpLocks/>
          </p:cNvCxnSpPr>
          <p:nvPr/>
        </p:nvCxnSpPr>
        <p:spPr>
          <a:xfrm>
            <a:off x="7487625" y="1993361"/>
            <a:ext cx="607296" cy="0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5829EE5-D3E4-764F-A85A-B92375A0490E}"/>
              </a:ext>
            </a:extLst>
          </p:cNvPr>
          <p:cNvCxnSpPr>
            <a:cxnSpLocks/>
          </p:cNvCxnSpPr>
          <p:nvPr/>
        </p:nvCxnSpPr>
        <p:spPr>
          <a:xfrm flipV="1">
            <a:off x="8248838" y="1993361"/>
            <a:ext cx="632742" cy="3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E153703-C4D1-5443-A92F-363AA23482D5}"/>
              </a:ext>
            </a:extLst>
          </p:cNvPr>
          <p:cNvCxnSpPr/>
          <p:nvPr/>
        </p:nvCxnSpPr>
        <p:spPr>
          <a:xfrm>
            <a:off x="10314702" y="2443475"/>
            <a:ext cx="776622" cy="0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Arc 21">
            <a:extLst>
              <a:ext uri="{FF2B5EF4-FFF2-40B4-BE49-F238E27FC236}">
                <a16:creationId xmlns:a16="http://schemas.microsoft.com/office/drawing/2014/main" id="{B396015E-C2D2-134F-93AA-C0A1EF2AA08B}"/>
              </a:ext>
            </a:extLst>
          </p:cNvPr>
          <p:cNvSpPr/>
          <p:nvPr/>
        </p:nvSpPr>
        <p:spPr>
          <a:xfrm>
            <a:off x="8647815" y="1993361"/>
            <a:ext cx="1481470" cy="863884"/>
          </a:xfrm>
          <a:prstGeom prst="arc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48099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FB1D1349-65D4-BE44-A08B-2FE072CE61A5}"/>
              </a:ext>
            </a:extLst>
          </p:cNvPr>
          <p:cNvSpPr txBox="1">
            <a:spLocks/>
          </p:cNvSpPr>
          <p:nvPr/>
        </p:nvSpPr>
        <p:spPr>
          <a:xfrm>
            <a:off x="4100680" y="1690688"/>
            <a:ext cx="7253119" cy="4526806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4BAD6A9-87B4-0C42-A6B0-F5543CF7A220}"/>
              </a:ext>
            </a:extLst>
          </p:cNvPr>
          <p:cNvSpPr txBox="1">
            <a:spLocks/>
          </p:cNvSpPr>
          <p:nvPr/>
        </p:nvSpPr>
        <p:spPr>
          <a:xfrm>
            <a:off x="4195482" y="4243982"/>
            <a:ext cx="7437718" cy="1034129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6800"/>
              <a:t>Ма́ма и па́па до́ма.</a:t>
            </a:r>
            <a:endParaRPr lang="en-US" sz="6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07D576-3EA7-9844-90BD-A2F21C0019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80791" y="1918013"/>
            <a:ext cx="2263403" cy="22634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E48A55-5852-4C4D-AD4E-F04E8D733B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2711" y="2336799"/>
            <a:ext cx="1784158" cy="17841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185791-790C-F641-BF97-594EDE204C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0871" y="2865307"/>
            <a:ext cx="1148663" cy="11486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9DBA43-ADE6-EC42-AE1B-D6BA38E3B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8659" y="2865309"/>
            <a:ext cx="1148663" cy="11486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134954-B0A3-4E46-8A78-023F084B8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2917" y="2865306"/>
            <a:ext cx="1148663" cy="11486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7FDAEC-7D99-304B-B376-C87FC51B48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2843" y="2336802"/>
            <a:ext cx="1784158" cy="178415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A88BA67-36BD-3940-A284-ADAE111BA102}"/>
              </a:ext>
            </a:extLst>
          </p:cNvPr>
          <p:cNvCxnSpPr>
            <a:cxnSpLocks/>
          </p:cNvCxnSpPr>
          <p:nvPr/>
        </p:nvCxnSpPr>
        <p:spPr>
          <a:xfrm>
            <a:off x="4472711" y="2003207"/>
            <a:ext cx="687624" cy="0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3267388-E404-DB4F-B1DC-C8A069C8044A}"/>
              </a:ext>
            </a:extLst>
          </p:cNvPr>
          <p:cNvCxnSpPr>
            <a:cxnSpLocks/>
          </p:cNvCxnSpPr>
          <p:nvPr/>
        </p:nvCxnSpPr>
        <p:spPr>
          <a:xfrm>
            <a:off x="5493488" y="2003207"/>
            <a:ext cx="820088" cy="0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E615557-EEE7-4149-A0AB-D45558B8160F}"/>
              </a:ext>
            </a:extLst>
          </p:cNvPr>
          <p:cNvCxnSpPr>
            <a:cxnSpLocks/>
          </p:cNvCxnSpPr>
          <p:nvPr/>
        </p:nvCxnSpPr>
        <p:spPr>
          <a:xfrm flipV="1">
            <a:off x="6677578" y="1993361"/>
            <a:ext cx="502936" cy="1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5F1CDF8-D9F8-E44C-9265-013ADED17A6E}"/>
              </a:ext>
            </a:extLst>
          </p:cNvPr>
          <p:cNvCxnSpPr>
            <a:cxnSpLocks/>
          </p:cNvCxnSpPr>
          <p:nvPr/>
        </p:nvCxnSpPr>
        <p:spPr>
          <a:xfrm>
            <a:off x="7487625" y="1993361"/>
            <a:ext cx="607296" cy="0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BF35D35-68BB-124E-BF34-90E8BA0D6051}"/>
              </a:ext>
            </a:extLst>
          </p:cNvPr>
          <p:cNvCxnSpPr>
            <a:cxnSpLocks/>
          </p:cNvCxnSpPr>
          <p:nvPr/>
        </p:nvCxnSpPr>
        <p:spPr>
          <a:xfrm flipV="1">
            <a:off x="8248838" y="1993361"/>
            <a:ext cx="632742" cy="3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2F3B663-66A8-0C4B-BAFB-DD0BEF98261E}"/>
              </a:ext>
            </a:extLst>
          </p:cNvPr>
          <p:cNvCxnSpPr/>
          <p:nvPr/>
        </p:nvCxnSpPr>
        <p:spPr>
          <a:xfrm>
            <a:off x="10314702" y="2443475"/>
            <a:ext cx="776622" cy="0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Arc 18">
            <a:extLst>
              <a:ext uri="{FF2B5EF4-FFF2-40B4-BE49-F238E27FC236}">
                <a16:creationId xmlns:a16="http://schemas.microsoft.com/office/drawing/2014/main" id="{BAB35B1C-59A4-0548-9E5F-7E2B12B311B9}"/>
              </a:ext>
            </a:extLst>
          </p:cNvPr>
          <p:cNvSpPr/>
          <p:nvPr/>
        </p:nvSpPr>
        <p:spPr>
          <a:xfrm>
            <a:off x="8647815" y="1993361"/>
            <a:ext cx="1481470" cy="863884"/>
          </a:xfrm>
          <a:prstGeom prst="arc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06825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7876-F236-DA41-AE16-863C28610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1" y="529885"/>
            <a:ext cx="7505451" cy="1325563"/>
          </a:xfrm>
        </p:spPr>
        <p:txBody>
          <a:bodyPr>
            <a:noAutofit/>
          </a:bodyPr>
          <a:lstStyle/>
          <a:p>
            <a:r>
              <a:rPr lang="en-US" sz="5600"/>
              <a:t>Unstressed Syllables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FC8F07-9C25-D149-B7AE-10C988F50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5482" y="1992925"/>
            <a:ext cx="7158318" cy="410984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ru-RU" sz="2400"/>
              <a:t>Ка́тя до́ма.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Ма́ма и па́па до́ма.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Ива́н понима́ет.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Я не понима́ю.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Извини́те, я не понима́ю.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Мы чита́ем кни́гу.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Где мой каранда́ш?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Я живу́ здесь.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Я говорю́ по-ру́сски.  </a:t>
            </a:r>
            <a:endParaRPr lang="en-US" sz="240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B1D1349-65D4-BE44-A08B-2FE072CE61A5}"/>
              </a:ext>
            </a:extLst>
          </p:cNvPr>
          <p:cNvSpPr txBox="1">
            <a:spLocks/>
          </p:cNvSpPr>
          <p:nvPr/>
        </p:nvSpPr>
        <p:spPr>
          <a:xfrm>
            <a:off x="4100680" y="1690688"/>
            <a:ext cx="7253119" cy="4526806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0298589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7876-F236-DA41-AE16-863C28610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1" y="529885"/>
            <a:ext cx="7471585" cy="1325563"/>
          </a:xfrm>
        </p:spPr>
        <p:txBody>
          <a:bodyPr>
            <a:noAutofit/>
          </a:bodyPr>
          <a:lstStyle/>
          <a:p>
            <a:r>
              <a:rPr lang="en-US" sz="5600"/>
              <a:t>Unstressed Syllables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FC8F07-9C25-D149-B7AE-10C988F50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5482" y="1992925"/>
            <a:ext cx="7158318" cy="410984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ru-RU" sz="2400"/>
              <a:t>Ка́тя </a:t>
            </a:r>
            <a:r>
              <a:rPr lang="ru-RU" sz="2400" u="sng"/>
              <a:t>до́</a:t>
            </a:r>
            <a:r>
              <a:rPr lang="ru-RU" sz="2400"/>
              <a:t>ма.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Ма́ма и па́па до́ма.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Ива́н понима́ет.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Я не понима́ю.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Извини́те, я не понима́ю.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Мы чита́ем кни́гу.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Где мой каранда́ш?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Я живу́ здесь.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Я говорю́ по-ру́сски.  </a:t>
            </a:r>
            <a:endParaRPr lang="en-US" sz="240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B1D1349-65D4-BE44-A08B-2FE072CE61A5}"/>
              </a:ext>
            </a:extLst>
          </p:cNvPr>
          <p:cNvSpPr txBox="1">
            <a:spLocks/>
          </p:cNvSpPr>
          <p:nvPr/>
        </p:nvSpPr>
        <p:spPr>
          <a:xfrm>
            <a:off x="4100680" y="1690688"/>
            <a:ext cx="7253119" cy="4526806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4096594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7876-F236-DA41-AE16-863C28610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1" y="529885"/>
            <a:ext cx="7471585" cy="1325563"/>
          </a:xfrm>
        </p:spPr>
        <p:txBody>
          <a:bodyPr>
            <a:noAutofit/>
          </a:bodyPr>
          <a:lstStyle/>
          <a:p>
            <a:r>
              <a:rPr lang="en-US" sz="5600"/>
              <a:t>Unstressed Syllables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FC8F07-9C25-D149-B7AE-10C988F50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5482" y="1992925"/>
            <a:ext cx="7158318" cy="410984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ru-RU" sz="2400"/>
              <a:t>Ка́тя </a:t>
            </a:r>
            <a:r>
              <a:rPr lang="ru-RU" sz="2400" u="sng"/>
              <a:t>до́</a:t>
            </a:r>
            <a:r>
              <a:rPr lang="ru-RU" sz="2400"/>
              <a:t>ма.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Ма́ма и па́па </a:t>
            </a:r>
            <a:r>
              <a:rPr lang="ru-RU" sz="2400" u="sng"/>
              <a:t>до́</a:t>
            </a:r>
            <a:r>
              <a:rPr lang="ru-RU" sz="2400"/>
              <a:t>ма.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Ива́н понима́ет.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Я не понима́ю.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Извини́те, я не понима́ю.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Мы чита́ем кни́гу.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Где мой каранда́ш?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Я живу́ здесь.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Я говорю́ по-ру́сски.  </a:t>
            </a:r>
            <a:endParaRPr lang="en-US" sz="240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B1D1349-65D4-BE44-A08B-2FE072CE61A5}"/>
              </a:ext>
            </a:extLst>
          </p:cNvPr>
          <p:cNvSpPr txBox="1">
            <a:spLocks/>
          </p:cNvSpPr>
          <p:nvPr/>
        </p:nvSpPr>
        <p:spPr>
          <a:xfrm>
            <a:off x="4100680" y="1690688"/>
            <a:ext cx="7253119" cy="4526806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6513754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7876-F236-DA41-AE16-863C28610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1" y="529885"/>
            <a:ext cx="7471585" cy="1325563"/>
          </a:xfrm>
        </p:spPr>
        <p:txBody>
          <a:bodyPr>
            <a:noAutofit/>
          </a:bodyPr>
          <a:lstStyle/>
          <a:p>
            <a:r>
              <a:rPr lang="en-US" sz="5600"/>
              <a:t>Unstressed Syllables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FC8F07-9C25-D149-B7AE-10C988F50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5482" y="1992925"/>
            <a:ext cx="7158318" cy="410984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ru-RU" sz="2400"/>
              <a:t>Ка́тя </a:t>
            </a:r>
            <a:r>
              <a:rPr lang="ru-RU" sz="2400" u="sng"/>
              <a:t>до́</a:t>
            </a:r>
            <a:r>
              <a:rPr lang="ru-RU" sz="2400"/>
              <a:t>ма.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Ма́ма и па́па </a:t>
            </a:r>
            <a:r>
              <a:rPr lang="ru-RU" sz="2400" u="sng"/>
              <a:t>до́</a:t>
            </a:r>
            <a:r>
              <a:rPr lang="ru-RU" sz="2400"/>
              <a:t>ма.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Ива́н пони</a:t>
            </a:r>
            <a:r>
              <a:rPr lang="ru-RU" sz="2400" u="sng"/>
              <a:t>ма</a:t>
            </a:r>
            <a:r>
              <a:rPr lang="ru-RU" sz="2400"/>
              <a:t>́ет.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Я не понима́ю.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Извини́те, я не понима́ю.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Мы чита́ем кни́гу.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Где мой каранда́ш?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Я живу́ здесь.  </a:t>
            </a: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ru-RU" sz="2400"/>
              <a:t>Я говорю́ по-ру́сски.  </a:t>
            </a:r>
            <a:endParaRPr lang="en-US" sz="240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B1D1349-65D4-BE44-A08B-2FE072CE61A5}"/>
              </a:ext>
            </a:extLst>
          </p:cNvPr>
          <p:cNvSpPr txBox="1">
            <a:spLocks/>
          </p:cNvSpPr>
          <p:nvPr/>
        </p:nvSpPr>
        <p:spPr>
          <a:xfrm>
            <a:off x="4100680" y="1690688"/>
            <a:ext cx="7253119" cy="4526806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114648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6031</TotalTime>
  <Words>5528</Words>
  <Application>Microsoft Macintosh PowerPoint</Application>
  <PresentationFormat>Widescreen</PresentationFormat>
  <Paragraphs>1458</Paragraphs>
  <Slides>236</Slides>
  <Notes>61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236</vt:i4>
      </vt:variant>
    </vt:vector>
  </HeadingPairs>
  <TitlesOfParts>
    <vt:vector size="246" baseType="lpstr">
      <vt:lpstr>Arial Unicode MS</vt:lpstr>
      <vt:lpstr>American Typewriter</vt:lpstr>
      <vt:lpstr>Arial</vt:lpstr>
      <vt:lpstr>Avenir</vt:lpstr>
      <vt:lpstr>Avenir Next</vt:lpstr>
      <vt:lpstr>Calibri</vt:lpstr>
      <vt:lpstr>Palatino</vt:lpstr>
      <vt:lpstr>Times New Roman</vt:lpstr>
      <vt:lpstr>Wingdings</vt:lpstr>
      <vt:lpstr>Office Theme</vt:lpstr>
      <vt:lpstr>Are you a teacher?</vt:lpstr>
      <vt:lpstr>Welcome!  </vt:lpstr>
      <vt:lpstr>Let’s say hello  : )</vt:lpstr>
      <vt:lpstr>Master Class with Kira</vt:lpstr>
      <vt:lpstr>PowerPoint Presentation</vt:lpstr>
      <vt:lpstr>PowerPoint Presentation</vt:lpstr>
      <vt:lpstr>Молодцы!  Good work! (HW and Skills Checks!!!)</vt:lpstr>
      <vt:lpstr>Молодцы!  Good work! </vt:lpstr>
      <vt:lpstr>My Goals for You</vt:lpstr>
      <vt:lpstr>My Goals for You</vt:lpstr>
      <vt:lpstr>Where are we?</vt:lpstr>
      <vt:lpstr>Where are we?</vt:lpstr>
      <vt:lpstr>Today...</vt:lpstr>
      <vt:lpstr>Leetle Convo</vt:lpstr>
      <vt:lpstr>How do you describe...this?</vt:lpstr>
      <vt:lpstr>PowerPoint Presentation</vt:lpstr>
      <vt:lpstr>PowerPoint Presentation</vt:lpstr>
      <vt:lpstr>PowerPoint Presentation</vt:lpstr>
      <vt:lpstr>PowerPoint Presentation</vt:lpstr>
      <vt:lpstr>What percent of the picture is your description capturing?</vt:lpstr>
      <vt:lpstr>Language is a natural phenomenon...</vt:lpstr>
      <vt:lpstr>incredibly detailed,</vt:lpstr>
      <vt:lpstr>incredibly nuanced.</vt:lpstr>
      <vt:lpstr>There are patterns,</vt:lpstr>
      <vt:lpstr>but they vary by individual.</vt:lpstr>
      <vt:lpstr>Descriptions are necessarily oversimplified and imperfect...</vt:lpstr>
      <vt:lpstr>...but they are a good place to start.</vt:lpstr>
      <vt:lpstr>...but they are a good place to start.</vt:lpstr>
      <vt:lpstr>Leetle Game</vt:lpstr>
      <vt:lpstr>PowerPoint Presentation</vt:lpstr>
      <vt:lpstr>Ну, как?</vt:lpstr>
      <vt:lpstr>PowerPoint Presentation</vt:lpstr>
      <vt:lpstr>Skills Check Self-Assessments!</vt:lpstr>
      <vt:lpstr>Observer Certificate! Reflections Deadline</vt:lpstr>
      <vt:lpstr>Lessons 6,7 &amp; (Part of) 8</vt:lpstr>
      <vt:lpstr>Prepositions That Lose It!</vt:lpstr>
      <vt:lpstr>Prepositions That Lose It!</vt:lpstr>
      <vt:lpstr>PowerPoint Presentation</vt:lpstr>
      <vt:lpstr>PowerPoint Presentation</vt:lpstr>
      <vt:lpstr>PowerPoint Presentation</vt:lpstr>
      <vt:lpstr>Practice with Prepositions That Lose It!</vt:lpstr>
      <vt:lpstr>What about that epenthetic «о»?</vt:lpstr>
      <vt:lpstr>epenTHETic?  ePENthesis?</vt:lpstr>
      <vt:lpstr>What about that epenthetic «о»?</vt:lpstr>
      <vt:lpstr>Practice with «в» and «во»</vt:lpstr>
      <vt:lpstr>Practice with Prepositions That Lose It!</vt:lpstr>
      <vt:lpstr>PowerPoint Presentation</vt:lpstr>
      <vt:lpstr>Signs of Separation: ъ and ь</vt:lpstr>
      <vt:lpstr>Signs of Separation: ъ and ь</vt:lpstr>
      <vt:lpstr>Signs of Separation: ъ and ь</vt:lpstr>
      <vt:lpstr>Signs of Separation: ъ and ь</vt:lpstr>
      <vt:lpstr>Signs of Separation: ъ and ь</vt:lpstr>
      <vt:lpstr>Signs of Separation: ъ and ь</vt:lpstr>
      <vt:lpstr>Signs of Separation: ъ and ь</vt:lpstr>
      <vt:lpstr>Signs of Separation: ъ and ь</vt:lpstr>
      <vt:lpstr>Signs of Separation: ъ and ь</vt:lpstr>
      <vt:lpstr>Signs of Separation: ъ and ь</vt:lpstr>
      <vt:lpstr>Signs of Separation: ъ and ь</vt:lpstr>
      <vt:lpstr>Signs of Separation: ъ and ь</vt:lpstr>
      <vt:lpstr>Signs of Separation: ъ and ь</vt:lpstr>
      <vt:lpstr>Signs of Separation: ъ and ь</vt:lpstr>
      <vt:lpstr>Target Practice:  Signs of Separation: ъ and ь</vt:lpstr>
      <vt:lpstr>Signs of Separation: ъ and ь</vt:lpstr>
      <vt:lpstr>PowerPoint Presentation</vt:lpstr>
      <vt:lpstr>Word-Initial и</vt:lpstr>
      <vt:lpstr>Word-Initial и</vt:lpstr>
      <vt:lpstr>Word-Initial и</vt:lpstr>
      <vt:lpstr>Word-Initial и</vt:lpstr>
      <vt:lpstr>Target Practice: Word-Initial и</vt:lpstr>
      <vt:lpstr>PowerPoint Presentation</vt:lpstr>
      <vt:lpstr>-ться and -тся</vt:lpstr>
      <vt:lpstr>How to Pronounce -ться and -тся</vt:lpstr>
      <vt:lpstr>Target Practice: -ться and -тся</vt:lpstr>
      <vt:lpstr>PowerPoint Presentation</vt:lpstr>
      <vt:lpstr>-ее –яя -чая –щая</vt:lpstr>
      <vt:lpstr>Suffixes -ее –яя -чая -щая</vt:lpstr>
      <vt:lpstr>Suffixes -ее –яя -чая -щая</vt:lpstr>
      <vt:lpstr>Suffixes -ее –яя -чая -щая</vt:lpstr>
      <vt:lpstr>Suffixes -ее –яя -чая -щая</vt:lpstr>
      <vt:lpstr>Suffixes -ее –яя -чая -щая</vt:lpstr>
      <vt:lpstr>Suffixes -ее –яя -чая -щая</vt:lpstr>
      <vt:lpstr>PowerPoint Presentation</vt:lpstr>
      <vt:lpstr>Bonus Topic!!!</vt:lpstr>
      <vt:lpstr>My Goals for You</vt:lpstr>
      <vt:lpstr>Unstressed Syllables</vt:lpstr>
      <vt:lpstr>PowerPoint Presentation</vt:lpstr>
      <vt:lpstr>Intonation Constructions</vt:lpstr>
      <vt:lpstr>Intonation Constructions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Unstressed Syllables</vt:lpstr>
      <vt:lpstr>Unstressed Syllables</vt:lpstr>
      <vt:lpstr>Unstressed Syllables</vt:lpstr>
      <vt:lpstr>Unstressed Syllables</vt:lpstr>
      <vt:lpstr>Unstressed Syllables</vt:lpstr>
      <vt:lpstr>Unstressed Syllables</vt:lpstr>
      <vt:lpstr>Unstressed Syllables</vt:lpstr>
      <vt:lpstr>Unstressed Syllables</vt:lpstr>
      <vt:lpstr>Unstressed Syllables</vt:lpstr>
      <vt:lpstr>Unstressed Syllables</vt:lpstr>
      <vt:lpstr>Leetle Treep  Down Memory Lane!</vt:lpstr>
      <vt:lpstr>Day 1</vt:lpstr>
      <vt:lpstr>PowerPoint Presentation</vt:lpstr>
      <vt:lpstr>Extra Phrases for Practice</vt:lpstr>
      <vt:lpstr>Russian Default Mouth Position</vt:lpstr>
      <vt:lpstr>PowerPoint Presentation</vt:lpstr>
      <vt:lpstr>PowerPoint Presentation</vt:lpstr>
      <vt:lpstr>Get your phones!</vt:lpstr>
      <vt:lpstr>Let’s reset our DMP.  </vt:lpstr>
      <vt:lpstr>Default Mouth Position</vt:lpstr>
      <vt:lpstr>Day 2</vt:lpstr>
      <vt:lpstr>Target Practice: Hard vs Soft «т»</vt:lpstr>
      <vt:lpstr>Target Practice: Hard vs Soft «д»</vt:lpstr>
      <vt:lpstr>Consonants That Are Always Hard or Always Soft</vt:lpstr>
      <vt:lpstr>PowerPoint Presentation</vt:lpstr>
      <vt:lpstr>Day 3</vt:lpstr>
      <vt:lpstr>Type I Reduction o/a</vt:lpstr>
      <vt:lpstr>PowerPoint Presentation</vt:lpstr>
      <vt:lpstr>Type I Reduction: Double Wedge</vt:lpstr>
      <vt:lpstr>PowerPoint Presentation</vt:lpstr>
      <vt:lpstr>Type II Reduction е/я/ча/ща</vt:lpstr>
      <vt:lpstr>PowerPoint Presentation</vt:lpstr>
      <vt:lpstr>PowerPoint Presentation</vt:lpstr>
      <vt:lpstr>Grammatical Endings  ‘ъ, jъ, ъjъ</vt:lpstr>
      <vt:lpstr>Target Practice:  Grammatical Endings  ‘ъ, jъ, ъjъ</vt:lpstr>
      <vt:lpstr>Interlude: What Particles Are</vt:lpstr>
      <vt:lpstr>Target Practice: Particles</vt:lpstr>
      <vt:lpstr>PowerPoint Presentation</vt:lpstr>
      <vt:lpstr>Day 4</vt:lpstr>
      <vt:lpstr>Target Practice:  Word-Final Devoicing</vt:lpstr>
      <vt:lpstr>Devoicing does NOT occur if the next word starts with...</vt:lpstr>
      <vt:lpstr>Assimilation</vt:lpstr>
      <vt:lpstr>Target Practice: Voicing in Consonant Clusters</vt:lpstr>
      <vt:lpstr>Target Practice: Voicing Rules for «в»</vt:lpstr>
      <vt:lpstr>Target Practice:  Renegade г and ч</vt:lpstr>
      <vt:lpstr>Day 5</vt:lpstr>
      <vt:lpstr>Target Practice:  Prepositions That Lose It!</vt:lpstr>
      <vt:lpstr>Target Practice:  Signs of Separation ъ and ь</vt:lpstr>
      <vt:lpstr>Target Practice: Word-Initial и</vt:lpstr>
      <vt:lpstr>Target Practice: -ться and -тся</vt:lpstr>
      <vt:lpstr>Target Practice:  Suffixes -ее –яя -чая -щая</vt:lpstr>
      <vt:lpstr>PowerPoint Presentation</vt:lpstr>
      <vt:lpstr>Unstressed Syllables</vt:lpstr>
      <vt:lpstr>A Final Vort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Leetle Question</vt:lpstr>
      <vt:lpstr>What was it for, anyway?</vt:lpstr>
      <vt:lpstr>Sure, it was for </vt:lpstr>
      <vt:lpstr>learning to sound Russian –</vt:lpstr>
      <vt:lpstr>even though </vt:lpstr>
      <vt:lpstr>now we know</vt:lpstr>
      <vt:lpstr>to love ourselves</vt:lpstr>
      <vt:lpstr>and cherish our efforts</vt:lpstr>
      <vt:lpstr>all along the way!</vt:lpstr>
      <vt:lpstr>We were the same brain the whole time.</vt:lpstr>
      <vt:lpstr>We were the same brain the whole time.</vt:lpstr>
      <vt:lpstr>We were the same brain the whole time.</vt:lpstr>
      <vt:lpstr>We were the same brain the whole time.</vt:lpstr>
      <vt:lpstr>We were the same brain the whole time.</vt:lpstr>
      <vt:lpstr>We were the same brain the whole time.</vt:lpstr>
      <vt:lpstr>We were the same brain the whole time.</vt:lpstr>
      <vt:lpstr>News Flash!</vt:lpstr>
      <vt:lpstr>PowerPoint Presentation</vt:lpstr>
      <vt:lpstr>PowerPoint Presentation</vt:lpstr>
      <vt:lpstr>PowerPoint Presentation</vt:lpstr>
      <vt:lpstr>PowerPoint Presentation</vt:lpstr>
      <vt:lpstr>YOU</vt:lpstr>
      <vt:lpstr>YOU = Leetle Brain</vt:lpstr>
      <vt:lpstr>YOU = Leetle Brain +</vt:lpstr>
      <vt:lpstr>YOU = Leetle Brain + Leetle Soul</vt:lpstr>
      <vt:lpstr>YOU = Leetle Brain + Leetle Soul</vt:lpstr>
      <vt:lpstr>PowerPoint Presentation</vt:lpstr>
      <vt:lpstr>PowerPoint Presentation</vt:lpstr>
      <vt:lpstr>PowerPoint Presentation</vt:lpstr>
      <vt:lpstr>YOU = Instrument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should I do before the Oral Final &amp; when?</vt:lpstr>
      <vt:lpstr>What should I do before the Oral Final &amp; when?</vt:lpstr>
      <vt:lpstr>Daily Homework</vt:lpstr>
      <vt:lpstr>Optional Check-Ins</vt:lpstr>
      <vt:lpstr>Dee End</vt:lpstr>
      <vt:lpstr>How can I support Kira?</vt:lpstr>
      <vt:lpstr>1) Check out Kira’s other stuff</vt:lpstr>
      <vt:lpstr>Are you a teacher?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Master Class with Kira</dc:title>
  <dc:creator>Microsoft Office User</dc:creator>
  <cp:lastModifiedBy>Microsoft Office User</cp:lastModifiedBy>
  <cp:revision>605</cp:revision>
  <dcterms:created xsi:type="dcterms:W3CDTF">2020-07-01T16:16:20Z</dcterms:created>
  <dcterms:modified xsi:type="dcterms:W3CDTF">2023-03-02T23:58:04Z</dcterms:modified>
</cp:coreProperties>
</file>