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2"/>
  </p:notesMasterIdLst>
  <p:sldIdLst>
    <p:sldId id="2398" r:id="rId2"/>
    <p:sldId id="2169" r:id="rId3"/>
    <p:sldId id="1114" r:id="rId4"/>
    <p:sldId id="2479" r:id="rId5"/>
    <p:sldId id="1110" r:id="rId6"/>
    <p:sldId id="2478" r:id="rId7"/>
    <p:sldId id="2153" r:id="rId8"/>
    <p:sldId id="2472" r:id="rId9"/>
    <p:sldId id="2477" r:id="rId10"/>
    <p:sldId id="2380" r:id="rId11"/>
    <p:sldId id="2381" r:id="rId12"/>
    <p:sldId id="2474" r:id="rId13"/>
    <p:sldId id="1752" r:id="rId14"/>
    <p:sldId id="2084" r:id="rId15"/>
    <p:sldId id="2428" r:id="rId16"/>
    <p:sldId id="2274" r:id="rId17"/>
    <p:sldId id="2470" r:id="rId18"/>
    <p:sldId id="2432" r:id="rId19"/>
    <p:sldId id="2433" r:id="rId20"/>
    <p:sldId id="2251" r:id="rId21"/>
    <p:sldId id="2434" r:id="rId22"/>
    <p:sldId id="2480" r:id="rId23"/>
    <p:sldId id="2463" r:id="rId24"/>
    <p:sldId id="2487" r:id="rId25"/>
    <p:sldId id="2471" r:id="rId26"/>
    <p:sldId id="2073" r:id="rId27"/>
    <p:sldId id="2430" r:id="rId28"/>
    <p:sldId id="2370" r:id="rId29"/>
    <p:sldId id="2058" r:id="rId30"/>
    <p:sldId id="2155" r:id="rId31"/>
    <p:sldId id="2114" r:id="rId32"/>
    <p:sldId id="1798" r:id="rId33"/>
    <p:sldId id="1799" r:id="rId34"/>
    <p:sldId id="1800" r:id="rId35"/>
    <p:sldId id="1797" r:id="rId36"/>
    <p:sldId id="2154" r:id="rId37"/>
    <p:sldId id="258" r:id="rId38"/>
    <p:sldId id="804" r:id="rId39"/>
    <p:sldId id="2162" r:id="rId40"/>
    <p:sldId id="2475" r:id="rId41"/>
    <p:sldId id="2476" r:id="rId42"/>
    <p:sldId id="2125" r:id="rId43"/>
    <p:sldId id="1803" r:id="rId44"/>
    <p:sldId id="1804" r:id="rId45"/>
    <p:sldId id="2132" r:id="rId46"/>
    <p:sldId id="2130" r:id="rId47"/>
    <p:sldId id="2131" r:id="rId48"/>
    <p:sldId id="1802" r:id="rId49"/>
    <p:sldId id="1805" r:id="rId50"/>
    <p:sldId id="1806" r:id="rId51"/>
    <p:sldId id="1807" r:id="rId52"/>
    <p:sldId id="1808" r:id="rId53"/>
    <p:sldId id="841" r:id="rId54"/>
    <p:sldId id="848" r:id="rId55"/>
    <p:sldId id="2459" r:id="rId56"/>
    <p:sldId id="2115" r:id="rId57"/>
    <p:sldId id="2167" r:id="rId58"/>
    <p:sldId id="2168" r:id="rId59"/>
    <p:sldId id="2087" r:id="rId60"/>
    <p:sldId id="2446" r:id="rId61"/>
    <p:sldId id="2086" r:id="rId62"/>
    <p:sldId id="2088" r:id="rId63"/>
    <p:sldId id="1695" r:id="rId64"/>
    <p:sldId id="1699" r:id="rId65"/>
    <p:sldId id="1696" r:id="rId66"/>
    <p:sldId id="1698" r:id="rId67"/>
    <p:sldId id="1697" r:id="rId68"/>
    <p:sldId id="1700" r:id="rId69"/>
    <p:sldId id="1701" r:id="rId70"/>
    <p:sldId id="2165" r:id="rId71"/>
    <p:sldId id="2166" r:id="rId72"/>
    <p:sldId id="1821" r:id="rId73"/>
    <p:sldId id="2068" r:id="rId74"/>
    <p:sldId id="2396" r:id="rId75"/>
    <p:sldId id="1817" r:id="rId76"/>
    <p:sldId id="1826" r:id="rId77"/>
    <p:sldId id="2447" r:id="rId78"/>
    <p:sldId id="2120" r:id="rId79"/>
    <p:sldId id="1811" r:id="rId80"/>
    <p:sldId id="2113" r:id="rId81"/>
    <p:sldId id="2112" r:id="rId82"/>
    <p:sldId id="2116" r:id="rId83"/>
    <p:sldId id="1812" r:id="rId84"/>
    <p:sldId id="1813" r:id="rId85"/>
    <p:sldId id="2069" r:id="rId86"/>
    <p:sldId id="1814" r:id="rId87"/>
    <p:sldId id="2150" r:id="rId88"/>
    <p:sldId id="1853" r:id="rId89"/>
    <p:sldId id="2488" r:id="rId90"/>
    <p:sldId id="1702" r:id="rId91"/>
    <p:sldId id="1810" r:id="rId92"/>
    <p:sldId id="1688" r:id="rId93"/>
    <p:sldId id="621" r:id="rId94"/>
    <p:sldId id="743" r:id="rId95"/>
    <p:sldId id="2163" r:id="rId96"/>
    <p:sldId id="740" r:id="rId97"/>
    <p:sldId id="2427" r:id="rId98"/>
    <p:sldId id="2460" r:id="rId99"/>
    <p:sldId id="622" r:id="rId100"/>
    <p:sldId id="2461" r:id="rId101"/>
    <p:sldId id="1873" r:id="rId102"/>
    <p:sldId id="1869" r:id="rId103"/>
    <p:sldId id="771" r:id="rId104"/>
    <p:sldId id="1764" r:id="rId105"/>
    <p:sldId id="1870" r:id="rId106"/>
    <p:sldId id="2462" r:id="rId107"/>
    <p:sldId id="920" r:id="rId108"/>
    <p:sldId id="918" r:id="rId109"/>
    <p:sldId id="1871" r:id="rId110"/>
    <p:sldId id="790" r:id="rId111"/>
    <p:sldId id="1061" r:id="rId112"/>
    <p:sldId id="736" r:id="rId113"/>
    <p:sldId id="1874" r:id="rId114"/>
    <p:sldId id="1772" r:id="rId115"/>
    <p:sldId id="1875" r:id="rId116"/>
    <p:sldId id="1765" r:id="rId117"/>
    <p:sldId id="1771" r:id="rId118"/>
    <p:sldId id="1777" r:id="rId119"/>
    <p:sldId id="1876" r:id="rId120"/>
    <p:sldId id="1768" r:id="rId121"/>
    <p:sldId id="1775" r:id="rId122"/>
    <p:sldId id="1779" r:id="rId123"/>
    <p:sldId id="1778" r:id="rId124"/>
    <p:sldId id="1780" r:id="rId125"/>
    <p:sldId id="1056" r:id="rId126"/>
    <p:sldId id="2160" r:id="rId127"/>
    <p:sldId id="1886" r:id="rId128"/>
    <p:sldId id="1885" r:id="rId129"/>
    <p:sldId id="1884" r:id="rId130"/>
    <p:sldId id="1883" r:id="rId131"/>
    <p:sldId id="1882" r:id="rId132"/>
    <p:sldId id="1881" r:id="rId133"/>
    <p:sldId id="1879" r:id="rId134"/>
    <p:sldId id="1878" r:id="rId135"/>
    <p:sldId id="1783" r:id="rId136"/>
    <p:sldId id="2063" r:id="rId137"/>
    <p:sldId id="1888" r:id="rId138"/>
    <p:sldId id="1889" r:id="rId139"/>
    <p:sldId id="1891" r:id="rId140"/>
    <p:sldId id="1769" r:id="rId141"/>
    <p:sldId id="1890" r:id="rId142"/>
    <p:sldId id="1770" r:id="rId143"/>
    <p:sldId id="1016" r:id="rId144"/>
    <p:sldId id="1017" r:id="rId145"/>
    <p:sldId id="1021" r:id="rId146"/>
    <p:sldId id="1022" r:id="rId147"/>
    <p:sldId id="1020" r:id="rId148"/>
    <p:sldId id="1018" r:id="rId149"/>
    <p:sldId id="1019" r:id="rId150"/>
    <p:sldId id="945" r:id="rId151"/>
    <p:sldId id="962" r:id="rId152"/>
    <p:sldId id="707" r:id="rId153"/>
    <p:sldId id="958" r:id="rId154"/>
    <p:sldId id="1049" r:id="rId155"/>
    <p:sldId id="1048" r:id="rId156"/>
    <p:sldId id="1047" r:id="rId157"/>
    <p:sldId id="729" r:id="rId158"/>
    <p:sldId id="1096" r:id="rId159"/>
    <p:sldId id="1095" r:id="rId160"/>
    <p:sldId id="1094" r:id="rId161"/>
    <p:sldId id="1093" r:id="rId162"/>
    <p:sldId id="1092" r:id="rId163"/>
    <p:sldId id="1091" r:id="rId164"/>
    <p:sldId id="2065" r:id="rId165"/>
    <p:sldId id="2161" r:id="rId166"/>
    <p:sldId id="830" r:id="rId167"/>
    <p:sldId id="1786" r:id="rId168"/>
    <p:sldId id="839" r:id="rId169"/>
    <p:sldId id="831" r:id="rId170"/>
    <p:sldId id="982" r:id="rId171"/>
    <p:sldId id="691" r:id="rId172"/>
    <p:sldId id="859" r:id="rId173"/>
    <p:sldId id="1051" r:id="rId174"/>
    <p:sldId id="1050" r:id="rId175"/>
    <p:sldId id="997" r:id="rId176"/>
    <p:sldId id="1712" r:id="rId177"/>
    <p:sldId id="1787" r:id="rId178"/>
    <p:sldId id="975" r:id="rId179"/>
    <p:sldId id="976" r:id="rId180"/>
    <p:sldId id="983" r:id="rId181"/>
    <p:sldId id="984" r:id="rId182"/>
    <p:sldId id="1043" r:id="rId183"/>
    <p:sldId id="1065" r:id="rId184"/>
    <p:sldId id="1064" r:id="rId185"/>
    <p:sldId id="1063" r:id="rId186"/>
    <p:sldId id="988" r:id="rId187"/>
    <p:sldId id="989" r:id="rId188"/>
    <p:sldId id="1788" r:id="rId189"/>
    <p:sldId id="990" r:id="rId190"/>
    <p:sldId id="991" r:id="rId191"/>
    <p:sldId id="1041" r:id="rId192"/>
    <p:sldId id="1079" r:id="rId193"/>
    <p:sldId id="1078" r:id="rId194"/>
    <p:sldId id="1077" r:id="rId195"/>
    <p:sldId id="1076" r:id="rId196"/>
    <p:sldId id="1075" r:id="rId197"/>
    <p:sldId id="1074" r:id="rId198"/>
    <p:sldId id="1073" r:id="rId199"/>
    <p:sldId id="1003" r:id="rId200"/>
    <p:sldId id="1713" r:id="rId201"/>
    <p:sldId id="1004" r:id="rId202"/>
    <p:sldId id="1005" r:id="rId203"/>
    <p:sldId id="1001" r:id="rId204"/>
    <p:sldId id="1072" r:id="rId205"/>
    <p:sldId id="1071" r:id="rId206"/>
    <p:sldId id="1070" r:id="rId207"/>
    <p:sldId id="1069" r:id="rId208"/>
    <p:sldId id="1068" r:id="rId209"/>
    <p:sldId id="1067" r:id="rId210"/>
    <p:sldId id="1066" r:id="rId211"/>
    <p:sldId id="2064" r:id="rId212"/>
    <p:sldId id="1767" r:id="rId213"/>
    <p:sldId id="1010" r:id="rId214"/>
    <p:sldId id="1011" r:id="rId215"/>
    <p:sldId id="1014" r:id="rId216"/>
    <p:sldId id="1013" r:id="rId217"/>
    <p:sldId id="2157" r:id="rId218"/>
    <p:sldId id="1015" r:id="rId219"/>
    <p:sldId id="1024" r:id="rId220"/>
    <p:sldId id="1027" r:id="rId221"/>
    <p:sldId id="1026" r:id="rId222"/>
    <p:sldId id="1028" r:id="rId223"/>
    <p:sldId id="1030" r:id="rId224"/>
    <p:sldId id="1789" r:id="rId225"/>
    <p:sldId id="1025" r:id="rId226"/>
    <p:sldId id="1031" r:id="rId227"/>
    <p:sldId id="1790" r:id="rId228"/>
    <p:sldId id="1081" r:id="rId229"/>
    <p:sldId id="1088" r:id="rId230"/>
    <p:sldId id="1082" r:id="rId231"/>
    <p:sldId id="1086" r:id="rId232"/>
    <p:sldId id="1037" r:id="rId233"/>
    <p:sldId id="1036" r:id="rId234"/>
    <p:sldId id="1090" r:id="rId235"/>
    <p:sldId id="1089" r:id="rId236"/>
    <p:sldId id="2066" r:id="rId237"/>
    <p:sldId id="2365" r:id="rId238"/>
    <p:sldId id="2061" r:id="rId239"/>
    <p:sldId id="2049" r:id="rId240"/>
    <p:sldId id="2440" r:id="rId241"/>
    <p:sldId id="2473" r:id="rId242"/>
    <p:sldId id="2046" r:id="rId243"/>
    <p:sldId id="1864" r:id="rId244"/>
    <p:sldId id="2085" r:id="rId245"/>
    <p:sldId id="1866" r:id="rId246"/>
    <p:sldId id="2062" r:id="rId247"/>
    <p:sldId id="2358" r:id="rId248"/>
    <p:sldId id="2486" r:id="rId249"/>
    <p:sldId id="2359" r:id="rId250"/>
    <p:sldId id="2170" r:id="rId2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9CB"/>
    <a:srgbClr val="0F1631"/>
    <a:srgbClr val="E93AE9"/>
    <a:srgbClr val="5E16EB"/>
    <a:srgbClr val="FFDF59"/>
    <a:srgbClr val="8BC92D"/>
    <a:srgbClr val="00B14F"/>
    <a:srgbClr val="5EA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0083"/>
  </p:normalViewPr>
  <p:slideViewPr>
    <p:cSldViewPr snapToGrid="0" snapToObjects="1">
      <p:cViewPr varScale="1">
        <p:scale>
          <a:sx n="90" d="100"/>
          <a:sy n="90" d="100"/>
        </p:scale>
        <p:origin x="23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notesMaster" Target="notesMasters/notes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viewProps" Target="view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theme" Target="theme/theme1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tableStyles" Target="tableStyle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041F5-0B2F-CF4C-B24E-0EA7C5D3B567}" type="datetimeFigureOut">
              <a:t>3/18/23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72109-8475-554E-8794-8CA4A2C286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5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9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we first hear that we must play, we may feel like this...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88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this is really just a state...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3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...and by relaxing and accepting that we are going to sound imperfect, we can shift our state towards something more like...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27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...this!  This is the kind of feeling we need to douse our brains in!  The same feeling that we get from being with children.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07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kind of energy we need.  There’s delight and discovery.  Connection over shared flaws and laughter at mistakes.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70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state where you are free to play around with new ideas.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34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Groups of 5 unmute at one time and I ask 3 people to repeat each phrase after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18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let’s play around!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https://en.wikipedia.org/wiki/Basis_of_articulation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1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IT CLOSED (BUT NOT TENSE) and a bit forward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English: the mouth is opened wider than in Russian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Russian: the mouth remains more closed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16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 IS BEHIND BACK OF BOTTOM TEETH and FRONT AND MIDDLE IS RAISED TO THE PALATE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English: the tongue is retracted and has a widened and flatter position with the tip curved upward (the tongue lies deep in the mouth, not touching the palate)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Russian: the tip touches the back of the bottom teeth while the front and middle of the tongue are raised to the palate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10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 IS BEHIND BACK OF BOTTOM TEETH and FRONT AND MIDDLE IS RAISED TO THE PALATE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English: the tongue is retracted and has a widened and flatter position with the tip curved upward (the tongue lies deep in the mouth, not touching the palate)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Russian: the tip touches the back of the bottom teeth while the front and middle of the tongue are raised to the palate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55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LOOSE and PROTRUDED</a:t>
            </a:r>
          </a:p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English: the tongue is retracted and has a widened and flatter position with the tip curved upward (the tongue lies deep in the mouth, not touching the palate)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Russian: the tip touches the back of the bottom teeth while the front and middle of the tongue are raised to the palate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Любимова, Н. А.</a:t>
            </a:r>
            <a:r>
              <a:rPr lang="en-US"/>
              <a:t> (</a:t>
            </a:r>
            <a:r>
              <a:rPr lang="ru-RU"/>
              <a:t>Нина Александровна).  Таблицы по русской фонетике: Методическое руководство к комплекту учебных наглядных материалов</a:t>
            </a:r>
            <a:r>
              <a:rPr lang="en-US"/>
              <a:t> (Methodological guide to a set of educational visual materials)</a:t>
            </a:r>
            <a:r>
              <a:rPr lang="ru-RU"/>
              <a:t>, 1990.  </a:t>
            </a:r>
            <a:r>
              <a:rPr lang="en-US"/>
              <a:t>Professor &amp; Doctor of Philology at </a:t>
            </a:r>
            <a:r>
              <a:rPr lang="ru-RU"/>
              <a:t>СПБГУ, </a:t>
            </a:r>
            <a:r>
              <a:rPr lang="en-US"/>
              <a:t>http://rki.spbu.ru/lyubimova-nina-aleksandrovna.htm</a:t>
            </a:r>
            <a:r>
              <a:rPr lang="ru-RU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38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may be times when you are confused.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09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may be times when you are confused.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68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DO NOT have to remember or even understand everything we do today.  I will give you a “cheat sheet” that will be easy to use, and you can always review the videos of me teaching the same lesson on the website that accompanies the book.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86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may be times when you are confused.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2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71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DO NOT have to remember or even understand everything we do today.  I will give you a “cheat sheet” that will be easy to use, and you can always review the videos of me teaching the same lesson on the website that accompanies the book.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05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DO NOT have to remember or even understand everything we do today.  I will give you a “cheat sheet” that will be easy to use, and you can always review the videos of me teaching the same lesson on the website that accompanies the book.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85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DO NOT have to remember or even understand everything we do today.  I will give you a “cheat sheet” that will be easy to use, and you can always review the videos of me teaching the same lesson on the website that accompanies the book.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14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19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149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people ask me...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58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people ask me...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443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607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real-life hands!  Participants can’t see the digital ones.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Like the US, Russia is a former colonizer</a:t>
            </a:r>
          </a:p>
          <a:p>
            <a:r>
              <a:rPr lang="en-US"/>
              <a:t>Atm it is pursuing the recovery of a former colony, violating Ukraine’s independence &amp; upsetting current world order</a:t>
            </a:r>
          </a:p>
          <a:p>
            <a:r>
              <a:rPr lang="en-US"/>
              <a:t>I have Ukrainian family, and I also have Russian friends whom I love dearly and many dear colleagues</a:t>
            </a:r>
          </a:p>
          <a:p>
            <a:r>
              <a:rPr lang="en-US"/>
              <a:t>It’s complicated, studying and teaching the language of a colonial power and current aggressor</a:t>
            </a:r>
          </a:p>
          <a:p>
            <a:r>
              <a:rPr lang="en-US"/>
              <a:t>It’s possible to love many aspects of Russian language and culture while opposing the agenda of the current dictator</a:t>
            </a:r>
          </a:p>
          <a:p>
            <a:r>
              <a:rPr lang="en-US"/>
              <a:t>Let’s study it and claim it as a tool and wield it for good, as much as we 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4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SOMETIMES AN EXTRA ASSIGNMENT that is not more than 15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9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7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0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receive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61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your email address in the chat now!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72109-8475-554E-8794-8CA4A2C286D3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9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122363"/>
            <a:ext cx="7315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2E753-338E-0A4A-80B9-FDAE181ED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8" y="3631067"/>
            <a:ext cx="73152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05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E07A-C8A2-F04E-8DE9-7FCDD513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822960"/>
            <a:ext cx="7501187" cy="1325563"/>
          </a:xfrm>
        </p:spPr>
        <p:txBody>
          <a:bodyPr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0EF92-8118-E649-B7B4-AC6BC7B3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501186" cy="2287806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632D4A-9606-B14E-A097-9F872393FB6A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958C93-ACC2-9146-979C-880727FAECD8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29564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0A14-601F-474D-BF31-14D71780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822960"/>
            <a:ext cx="750118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DF92C8-FB58-FD44-A58C-1C61DC42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4170C-3FC0-9140-AD4D-E8E32251E1A5}" type="datetimeFigureOut">
              <a:t>3/18/23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9B14C-441F-CC43-A1EB-FEB325CA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D7095-F0F1-8742-B851-DE59EFD3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3F327-84EC-F24D-ADB2-B07350BA2A7C}" type="slidenum"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7BA2A4-F062-B742-83E5-75D67CD3F19B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E63E6D-BD57-1043-9BE4-E55FFA2F931D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751350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38B34-585B-0642-B26D-1A99858E5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4170C-3FC0-9140-AD4D-E8E32251E1A5}" type="datetimeFigureOut">
              <a:t>3/18/23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C3F02-8708-734E-B7A6-B1F589F7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39E91-75ED-AC4B-AD32-2BE76244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3F327-84EC-F24D-ADB2-B07350BA2A7C}" type="slidenum"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F7B159-4980-2146-8876-B262CA2DF9BC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BE51C0-2402-C54A-868B-43D5557F051E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52795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1CF6-56C3-E447-A8E6-A7897864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235200"/>
            <a:ext cx="7761168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724AC3-D00A-C641-B2EC-7EC9E88715B0}"/>
              </a:ext>
            </a:extLst>
          </p:cNvPr>
          <p:cNvCxnSpPr>
            <a:cxnSpLocks/>
          </p:cNvCxnSpPr>
          <p:nvPr userDrawn="1"/>
        </p:nvCxnSpPr>
        <p:spPr>
          <a:xfrm>
            <a:off x="4287864" y="531380"/>
            <a:ext cx="7304868" cy="0"/>
          </a:xfrm>
          <a:prstGeom prst="line">
            <a:avLst/>
          </a:prstGeom>
          <a:ln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1E6673-0011-BD42-B383-B7781BA2627B}"/>
              </a:ext>
            </a:extLst>
          </p:cNvPr>
          <p:cNvSpPr txBox="1"/>
          <p:nvPr userDrawn="1"/>
        </p:nvSpPr>
        <p:spPr>
          <a:xfrm>
            <a:off x="4195481" y="226625"/>
            <a:ext cx="75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Master Class with Kira  |  Kimberly (Kira) DiMattia  |  unlockingrussianpronunciation.org/masterclass  |  learnrussianwithkira.com</a:t>
            </a:r>
          </a:p>
        </p:txBody>
      </p:sp>
    </p:spTree>
    <p:extLst>
      <p:ext uri="{BB962C8B-B14F-4D97-AF65-F5344CB8AC3E}">
        <p14:creationId xmlns:p14="http://schemas.microsoft.com/office/powerpoint/2010/main" val="286830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11E5C9-24A2-A747-A3A4-C3CADBE20ED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239461-2344-2C4E-9887-A0712838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365125"/>
            <a:ext cx="7158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692C7-4672-2C41-A8FB-525488BAF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482" y="1825625"/>
            <a:ext cx="7158318" cy="228780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51CD8-941E-DB48-94ED-FF036941C357}"/>
              </a:ext>
            </a:extLst>
          </p:cNvPr>
          <p:cNvSpPr txBox="1"/>
          <p:nvPr userDrawn="1"/>
        </p:nvSpPr>
        <p:spPr>
          <a:xfrm>
            <a:off x="4717143" y="7707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ussianwithkira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iradimattia@gmail.com" TargetMode="External"/><Relationship Id="rId4" Type="http://schemas.openxmlformats.org/officeDocument/2006/relationships/hyperlink" Target="http://www.patreon.com/learnrussianwithkira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let.com/_8jp3c3?x=1jqt&amp;i=1nb6kb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let.com/_8jqg3r?x=1jqt&amp;i=1nb6kb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.com/b2f1bc8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https://us02web.zoom.us/meeting/register/tZAodeypqTkjH9eiVeKmTpXIy9xDUUTecxP_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learnrussianwithkira.com/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hyperlink" Target="http://www.buymeacoffee.com/kiradi" TargetMode="External"/><Relationship Id="rId4" Type="http://schemas.openxmlformats.org/officeDocument/2006/relationships/image" Target="../media/image77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russianwithkira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iradimattia@gmail.com" TargetMode="External"/><Relationship Id="rId4" Type="http://schemas.openxmlformats.org/officeDocument/2006/relationships/hyperlink" Target="http://www.patreon.com/learnrussianwithkir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s02web.zoom.us/meeting/register/tZMkfumhrjsvEtcfNFTO0I7veSrA6tBHtMY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unlockingrussianpronunciation.org/masterclas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arnrussianwithkira.com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3560"/>
            <a:ext cx="7158318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Are you a teacher?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7376-E404-9B46-A904-895F53B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03400"/>
            <a:ext cx="7158318" cy="408932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Would you like to use this PPT?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Please do!  Take it, tweak it, share it – just please include “based on </a:t>
            </a:r>
            <a:r>
              <a:rPr lang="en-US" sz="2000" i="1"/>
              <a:t>Unlocking Russian Pronunciation </a:t>
            </a:r>
            <a:r>
              <a:rPr lang="en-US" sz="2000"/>
              <a:t>by Kimberly (Kira) DiMattia” in it.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In return, I would love it if you would share these two links with your students: </a:t>
            </a:r>
          </a:p>
          <a:p>
            <a:pPr marL="0" indent="0">
              <a:buNone/>
            </a:pPr>
            <a:endParaRPr lang="en-US" sz="4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3"/>
              </a:rPr>
              <a:t>www.learnrussianwithkira.com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4"/>
              </a:rPr>
              <a:t>www.patreon.com/learnrussianwithkira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ru-RU" sz="2000"/>
              <a:t>Спасибо!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Kimberly DiMattia, </a:t>
            </a:r>
            <a:r>
              <a:rPr lang="en-US" sz="2000">
                <a:hlinkClick r:id="rId5"/>
              </a:rPr>
              <a:t>kiradimattia@gmail.com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1928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is our goal?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7717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31770408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CEF78E-9C04-B54F-8DFF-C7E1B086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053" y="653859"/>
            <a:ext cx="4503570" cy="58281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2F60E9A-3E77-DE40-BEF7-1379B7167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2078" y="161795"/>
            <a:ext cx="7292051" cy="984128"/>
          </a:xfrm>
        </p:spPr>
        <p:txBody>
          <a:bodyPr anchor="ctr">
            <a:normAutofit/>
          </a:bodyPr>
          <a:lstStyle/>
          <a:p>
            <a:r>
              <a:rPr lang="ru-RU" sz="4400"/>
              <a:t>Шпарга́лка</a:t>
            </a:r>
            <a:r>
              <a:rPr lang="en-US" sz="4400"/>
              <a:t>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1684B1-217D-5E46-8473-607161FC33D2}"/>
              </a:ext>
            </a:extLst>
          </p:cNvPr>
          <p:cNvSpPr txBox="1">
            <a:spLocks/>
          </p:cNvSpPr>
          <p:nvPr/>
        </p:nvSpPr>
        <p:spPr>
          <a:xfrm>
            <a:off x="4459771" y="2770917"/>
            <a:ext cx="1328738" cy="8125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Secret Code</a:t>
            </a:r>
          </a:p>
        </p:txBody>
      </p:sp>
      <p:sp>
        <p:nvSpPr>
          <p:cNvPr id="2" name="Left Bracket 1">
            <a:extLst>
              <a:ext uri="{FF2B5EF4-FFF2-40B4-BE49-F238E27FC236}">
                <a16:creationId xmlns:a16="http://schemas.microsoft.com/office/drawing/2014/main" id="{747A8E3A-94E1-8145-B08E-B4E5B901C3FE}"/>
              </a:ext>
            </a:extLst>
          </p:cNvPr>
          <p:cNvSpPr/>
          <p:nvPr/>
        </p:nvSpPr>
        <p:spPr>
          <a:xfrm>
            <a:off x="5883965" y="1246583"/>
            <a:ext cx="171573" cy="3861198"/>
          </a:xfrm>
          <a:prstGeom prst="leftBracket">
            <a:avLst/>
          </a:prstGeom>
          <a:ln w="25400">
            <a:solidFill>
              <a:srgbClr val="5E16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CEF78E-9C04-B54F-8DFF-C7E1B086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053" y="653859"/>
            <a:ext cx="4503570" cy="58281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2F60E9A-3E77-DE40-BEF7-1379B7167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2078" y="161795"/>
            <a:ext cx="7292051" cy="984128"/>
          </a:xfrm>
        </p:spPr>
        <p:txBody>
          <a:bodyPr anchor="ctr">
            <a:normAutofit/>
          </a:bodyPr>
          <a:lstStyle/>
          <a:p>
            <a:r>
              <a:rPr lang="ru-RU" sz="4400"/>
              <a:t>Шпарга́лка</a:t>
            </a:r>
            <a:r>
              <a:rPr lang="en-US" sz="440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28835-332D-4A43-837B-47A3FC85D3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2785" y="4748313"/>
            <a:ext cx="910218" cy="9102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6B9E48-000E-834D-8107-3FD2C44D3EFC}"/>
              </a:ext>
            </a:extLst>
          </p:cNvPr>
          <p:cNvSpPr txBox="1">
            <a:spLocks/>
          </p:cNvSpPr>
          <p:nvPr/>
        </p:nvSpPr>
        <p:spPr>
          <a:xfrm>
            <a:off x="3836504" y="4977206"/>
            <a:ext cx="2556964" cy="8125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Vowels &amp; Consonants</a:t>
            </a:r>
          </a:p>
        </p:txBody>
      </p:sp>
    </p:spTree>
    <p:extLst>
      <p:ext uri="{BB962C8B-B14F-4D97-AF65-F5344CB8AC3E}">
        <p14:creationId xmlns:p14="http://schemas.microsoft.com/office/powerpoint/2010/main" val="7998764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882" y="2766218"/>
            <a:ext cx="7460224" cy="1325563"/>
          </a:xfrm>
        </p:spPr>
        <p:txBody>
          <a:bodyPr/>
          <a:lstStyle/>
          <a:p>
            <a:pPr algn="ctr"/>
            <a:r>
              <a:rPr lang="en-US"/>
              <a:t>Vowels &amp; Consonants</a:t>
            </a:r>
          </a:p>
        </p:txBody>
      </p:sp>
    </p:spTree>
    <p:extLst>
      <p:ext uri="{BB962C8B-B14F-4D97-AF65-F5344CB8AC3E}">
        <p14:creationId xmlns:p14="http://schemas.microsoft.com/office/powerpoint/2010/main" val="28452127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56260"/>
            <a:ext cx="7501218" cy="1325563"/>
          </a:xfrm>
        </p:spPr>
        <p:txBody>
          <a:bodyPr/>
          <a:lstStyle/>
          <a:p>
            <a:pPr algn="ctr"/>
            <a:r>
              <a:rPr lang="en-US"/>
              <a:t>English vowels?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A05-C7B4-CB49-8097-407B00F1B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739900"/>
            <a:ext cx="7501218" cy="4459682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a, e, i, o, u...and sometimes y</a:t>
            </a:r>
          </a:p>
          <a:p>
            <a:pPr marL="0" indent="0" algn="ctr">
              <a:buNone/>
            </a:pPr>
            <a:endParaRPr lang="en-US" sz="400"/>
          </a:p>
          <a:p>
            <a:pPr marL="0" indent="0" algn="ctr">
              <a:buNone/>
            </a:pPr>
            <a:r>
              <a:rPr lang="en-US"/>
              <a:t>bat</a:t>
            </a:r>
          </a:p>
          <a:p>
            <a:pPr marL="0" indent="0" algn="ctr">
              <a:buNone/>
            </a:pPr>
            <a:r>
              <a:rPr lang="en-US"/>
              <a:t>bet</a:t>
            </a:r>
          </a:p>
          <a:p>
            <a:pPr marL="0" indent="0" algn="ctr">
              <a:buNone/>
            </a:pPr>
            <a:r>
              <a:rPr lang="en-US"/>
              <a:t>bit</a:t>
            </a:r>
          </a:p>
          <a:p>
            <a:pPr marL="0" indent="0" algn="ctr">
              <a:buNone/>
            </a:pPr>
            <a:r>
              <a:rPr lang="en-US"/>
              <a:t>bot</a:t>
            </a:r>
          </a:p>
          <a:p>
            <a:pPr marL="0" indent="0" algn="ctr">
              <a:buNone/>
            </a:pPr>
            <a:r>
              <a:rPr lang="en-US"/>
              <a:t>but</a:t>
            </a:r>
          </a:p>
          <a:p>
            <a:pPr marL="0" indent="0" algn="ctr">
              <a:buNone/>
            </a:pPr>
            <a:endParaRPr lang="en-US" sz="400"/>
          </a:p>
          <a:p>
            <a:pPr marL="0" indent="0" algn="ctr">
              <a:buNone/>
            </a:pPr>
            <a:r>
              <a:rPr lang="en-US"/>
              <a:t>yet </a:t>
            </a:r>
          </a:p>
          <a:p>
            <a:pPr marL="0" indent="0" algn="ctr">
              <a:buNone/>
            </a:pPr>
            <a:r>
              <a:rPr lang="en-US"/>
              <a:t>byte</a:t>
            </a:r>
          </a:p>
        </p:txBody>
      </p:sp>
    </p:spTree>
    <p:extLst>
      <p:ext uri="{BB962C8B-B14F-4D97-AF65-F5344CB8AC3E}">
        <p14:creationId xmlns:p14="http://schemas.microsoft.com/office/powerpoint/2010/main" val="40877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49960"/>
            <a:ext cx="7501218" cy="1325563"/>
          </a:xfrm>
        </p:spPr>
        <p:txBody>
          <a:bodyPr/>
          <a:lstStyle/>
          <a:p>
            <a:pPr algn="ctr"/>
            <a:r>
              <a:rPr lang="en-US"/>
              <a:t>Russian Vowels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B7C6E4-C9A5-C34C-9E8B-72965DF25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072" y="2819055"/>
            <a:ext cx="7158037" cy="1219890"/>
          </a:xfrm>
        </p:spPr>
      </p:pic>
    </p:spTree>
    <p:extLst>
      <p:ext uri="{BB962C8B-B14F-4D97-AF65-F5344CB8AC3E}">
        <p14:creationId xmlns:p14="http://schemas.microsoft.com/office/powerpoint/2010/main" val="14061835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49960"/>
            <a:ext cx="7501218" cy="773737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Quiz!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B7C6E4-C9A5-C34C-9E8B-72965DF25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072" y="4038255"/>
            <a:ext cx="7158037" cy="121989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B9EC28-9F32-404D-A13A-CCBA35F274F1}"/>
              </a:ext>
            </a:extLst>
          </p:cNvPr>
          <p:cNvSpPr txBox="1"/>
          <p:nvPr/>
        </p:nvSpPr>
        <p:spPr>
          <a:xfrm>
            <a:off x="4538663" y="2017987"/>
            <a:ext cx="68148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/>
              <a:t>How many Russian vowels are there?</a:t>
            </a:r>
          </a:p>
          <a:p>
            <a:pPr algn="ctr"/>
            <a:r>
              <a:rPr lang="en-US" sz="2600"/>
              <a:t>Name them!</a:t>
            </a:r>
          </a:p>
          <a:p>
            <a:pPr algn="ctr"/>
            <a:r>
              <a:rPr lang="en-US" sz="2600"/>
              <a:t>All the other letters are consonants except...?</a:t>
            </a:r>
          </a:p>
        </p:txBody>
      </p:sp>
    </p:spTree>
    <p:extLst>
      <p:ext uri="{BB962C8B-B14F-4D97-AF65-F5344CB8AC3E}">
        <p14:creationId xmlns:p14="http://schemas.microsoft.com/office/powerpoint/2010/main" val="88255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932987-B0FC-4E42-95D5-74D78A288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570" y="2148523"/>
            <a:ext cx="4734047" cy="3638819"/>
          </a:xfrm>
          <a:solidFill>
            <a:schemeClr val="accent6">
              <a:lumMod val="20000"/>
              <a:lumOff val="80000"/>
            </a:schemeClr>
          </a:solidFill>
        </p:spPr>
        <p:txBody>
          <a:bodyPr lIns="274320" rIns="274320">
            <a:normAutofit/>
          </a:bodyPr>
          <a:lstStyle/>
          <a:p>
            <a:pPr marL="0" indent="0">
              <a:buNone/>
              <a:tabLst>
                <a:tab pos="2284413" algn="l"/>
              </a:tabLst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buNone/>
              <a:tabLst>
                <a:tab pos="2284413" algn="l"/>
              </a:tabLst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Vowels</a:t>
            </a:r>
            <a:endParaRPr lang="ru-RU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buNone/>
              <a:tabLst>
                <a:tab pos="2284413" algn="l"/>
              </a:tabLst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</a:t>
            </a:r>
          </a:p>
          <a:p>
            <a:pPr marL="0" indent="0">
              <a:buNone/>
              <a:tabLst>
                <a:tab pos="2284413" algn="l"/>
              </a:tabLst>
            </a:pPr>
            <a:endParaRPr lang="ru-RU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buNone/>
              <a:tabLst>
                <a:tab pos="2284413" algn="l"/>
              </a:tabLst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Consonants </a:t>
            </a:r>
            <a:r>
              <a:rPr lang="ru-RU" sz="3000" dirty="0">
                <a:sym typeface="Wingdings"/>
              </a:rPr>
              <a:t>	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all others </a:t>
            </a:r>
            <a:endParaRPr lang="ru-RU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buNone/>
              <a:tabLst>
                <a:tab pos="2284413" algn="l"/>
              </a:tabLst>
            </a:pPr>
            <a:r>
              <a:rPr lang="ru-RU" sz="3000" dirty="0">
                <a:sym typeface="Wingdings"/>
              </a:rPr>
              <a:t>	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except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ъ, ь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</a:p>
          <a:p>
            <a:pPr marL="0" indent="0"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893F93-724D-1442-9459-275B56BF844B}"/>
              </a:ext>
            </a:extLst>
          </p:cNvPr>
          <p:cNvGraphicFramePr>
            <a:graphicFrameLocks noGrp="1"/>
          </p:cNvGraphicFramePr>
          <p:nvPr/>
        </p:nvGraphicFramePr>
        <p:xfrm>
          <a:off x="7992318" y="2682758"/>
          <a:ext cx="18288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314351733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69985939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47957573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66231269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514221521"/>
                    </a:ext>
                  </a:extLst>
                </a:gridCol>
              </a:tblGrid>
              <a:tr h="319271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ы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я</a:t>
                      </a:r>
                      <a:endParaRPr lang="en-US" sz="2800" b="1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ё</a:t>
                      </a:r>
                      <a:endParaRPr lang="en-US" sz="2800" b="1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ю</a:t>
                      </a:r>
                      <a:endParaRPr lang="en-US" sz="2800" b="1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</a:t>
                      </a:r>
                      <a:endParaRPr lang="en-US" sz="2800" b="1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en-US" sz="2800" b="1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624026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AD0D842-11CF-A14C-BC00-72E9B549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60224" cy="1325563"/>
          </a:xfrm>
        </p:spPr>
        <p:txBody>
          <a:bodyPr/>
          <a:lstStyle/>
          <a:p>
            <a:pPr algn="ctr"/>
            <a:r>
              <a:rPr lang="en-US"/>
              <a:t>Vowels &amp; Consonants</a:t>
            </a:r>
          </a:p>
        </p:txBody>
      </p:sp>
    </p:spTree>
    <p:extLst>
      <p:ext uri="{BB962C8B-B14F-4D97-AF65-F5344CB8AC3E}">
        <p14:creationId xmlns:p14="http://schemas.microsoft.com/office/powerpoint/2010/main" val="4131987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932987-B0FC-4E42-95D5-74D78A288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570" y="2148523"/>
            <a:ext cx="4734047" cy="3638819"/>
          </a:xfrm>
          <a:solidFill>
            <a:schemeClr val="accent6">
              <a:lumMod val="20000"/>
              <a:lumOff val="80000"/>
            </a:schemeClr>
          </a:solidFill>
        </p:spPr>
        <p:txBody>
          <a:bodyPr lIns="274320" rIns="274320">
            <a:normAutofit/>
          </a:bodyPr>
          <a:lstStyle/>
          <a:p>
            <a:pPr marL="0" indent="0">
              <a:buNone/>
              <a:tabLst>
                <a:tab pos="2284413" algn="l"/>
              </a:tabLst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buNone/>
              <a:tabLst>
                <a:tab pos="2284413" algn="l"/>
              </a:tabLst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Vowels</a:t>
            </a:r>
            <a:endParaRPr lang="ru-RU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buNone/>
              <a:tabLst>
                <a:tab pos="2284413" algn="l"/>
              </a:tabLst>
            </a:pPr>
            <a:r>
              <a:rPr lang="en-US" sz="3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Soft Vowels	</a:t>
            </a:r>
          </a:p>
          <a:p>
            <a:pPr marL="0" indent="0">
              <a:buNone/>
              <a:tabLst>
                <a:tab pos="2284413" algn="l"/>
              </a:tabLst>
            </a:pPr>
            <a:endParaRPr lang="ru-RU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buNone/>
              <a:tabLst>
                <a:tab pos="2284413" algn="l"/>
              </a:tabLst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Consonants </a:t>
            </a:r>
            <a:r>
              <a:rPr lang="ru-RU" sz="3000" dirty="0">
                <a:sym typeface="Wingdings"/>
              </a:rPr>
              <a:t>	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all others </a:t>
            </a:r>
            <a:endParaRPr lang="ru-RU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>
              <a:buNone/>
              <a:tabLst>
                <a:tab pos="2284413" algn="l"/>
              </a:tabLst>
            </a:pPr>
            <a:r>
              <a:rPr lang="ru-RU" sz="3000" dirty="0">
                <a:sym typeface="Wingdings"/>
              </a:rPr>
              <a:t>	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except </a:t>
            </a:r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ъ, ь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</a:p>
          <a:p>
            <a:pPr marL="0" indent="0"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893F93-724D-1442-9459-275B56BF844B}"/>
              </a:ext>
            </a:extLst>
          </p:cNvPr>
          <p:cNvGraphicFramePr>
            <a:graphicFrameLocks noGrp="1"/>
          </p:cNvGraphicFramePr>
          <p:nvPr/>
        </p:nvGraphicFramePr>
        <p:xfrm>
          <a:off x="7992318" y="2682758"/>
          <a:ext cx="18288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>
                  <a:extLst>
                    <a:ext uri="{9D8B030D-6E8A-4147-A177-3AD203B41FA5}">
                      <a16:colId xmlns:a16="http://schemas.microsoft.com/office/drawing/2014/main" val="314351733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699859398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147957573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66231269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514221521"/>
                    </a:ext>
                  </a:extLst>
                </a:gridCol>
              </a:tblGrid>
              <a:tr h="319271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э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ы</a:t>
                      </a:r>
                      <a:endParaRPr lang="en-US" sz="280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5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я</a:t>
                      </a:r>
                      <a:endParaRPr lang="en-US" sz="2800" b="1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ё</a:t>
                      </a:r>
                      <a:endParaRPr lang="en-US" sz="2800" b="1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ю</a:t>
                      </a:r>
                      <a:endParaRPr lang="en-US" sz="2800" b="1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</a:t>
                      </a:r>
                      <a:endParaRPr lang="en-US" sz="2800" b="1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00B0F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endParaRPr lang="en-US" sz="2800" b="1">
                        <a:solidFill>
                          <a:srgbClr val="00B0F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6240260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A2B22D29-7D02-CE41-A5A6-ED562A819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60224" cy="1325563"/>
          </a:xfrm>
        </p:spPr>
        <p:txBody>
          <a:bodyPr/>
          <a:lstStyle/>
          <a:p>
            <a:pPr algn="ctr"/>
            <a:r>
              <a:rPr lang="en-US"/>
              <a:t>Vowels &amp; Consonants</a:t>
            </a:r>
          </a:p>
        </p:txBody>
      </p:sp>
    </p:spTree>
    <p:extLst>
      <p:ext uri="{BB962C8B-B14F-4D97-AF65-F5344CB8AC3E}">
        <p14:creationId xmlns:p14="http://schemas.microsoft.com/office/powerpoint/2010/main" val="31641866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949960"/>
            <a:ext cx="7501218" cy="1325563"/>
          </a:xfrm>
        </p:spPr>
        <p:txBody>
          <a:bodyPr/>
          <a:lstStyle/>
          <a:p>
            <a:pPr algn="ctr"/>
            <a:r>
              <a:rPr lang="en-US"/>
              <a:t>Which vowels are soft?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B7C6E4-C9A5-C34C-9E8B-72965DF25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072" y="2819055"/>
            <a:ext cx="7158037" cy="1219890"/>
          </a:xfrm>
        </p:spPr>
      </p:pic>
    </p:spTree>
    <p:extLst>
      <p:ext uri="{BB962C8B-B14F-4D97-AF65-F5344CB8AC3E}">
        <p14:creationId xmlns:p14="http://schemas.microsoft.com/office/powerpoint/2010/main" val="219472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223FFD-4347-817F-A047-6FBB5E0B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502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48650" cy="1325563"/>
          </a:xfrm>
        </p:spPr>
        <p:txBody>
          <a:bodyPr/>
          <a:lstStyle/>
          <a:p>
            <a:pPr algn="ctr"/>
            <a:r>
              <a:rPr lang="en-US"/>
              <a:t>A Special Thing</a:t>
            </a:r>
          </a:p>
        </p:txBody>
      </p:sp>
    </p:spTree>
    <p:extLst>
      <p:ext uri="{BB962C8B-B14F-4D97-AF65-F5344CB8AC3E}">
        <p14:creationId xmlns:p14="http://schemas.microsoft.com/office/powerpoint/2010/main" val="40367532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448650" cy="1325563"/>
          </a:xfrm>
        </p:spPr>
        <p:txBody>
          <a:bodyPr/>
          <a:lstStyle/>
          <a:p>
            <a:pPr algn="ctr"/>
            <a:r>
              <a:rPr lang="en-US"/>
              <a:t>A Special Thing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932987-B0FC-4E42-95D5-74D78A288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6894" y="2148523"/>
            <a:ext cx="3885825" cy="270786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’-</a:t>
            </a:r>
          </a:p>
          <a:p>
            <a:pPr marL="0" indent="0" algn="ctr"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“apostrophe hyphen”</a:t>
            </a:r>
          </a:p>
          <a:p>
            <a:pPr marL="0" indent="0" algn="ctr">
              <a:buNone/>
            </a:pPr>
            <a:endParaRPr lang="en-US" sz="3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7689462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2BE830-8EA4-BF45-BF76-E94B6BE7B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173" y="735495"/>
            <a:ext cx="5387009" cy="53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053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1162373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882" y="1843356"/>
            <a:ext cx="7460224" cy="1325563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hlinkClick r:id="rId2"/>
              </a:rPr>
              <a:t>Quizlet 1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23D42-297C-2144-97F3-F239B5855234}"/>
              </a:ext>
            </a:extLst>
          </p:cNvPr>
          <p:cNvSpPr txBox="1"/>
          <p:nvPr/>
        </p:nvSpPr>
        <p:spPr>
          <a:xfrm>
            <a:off x="4638789" y="3168919"/>
            <a:ext cx="66975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Calibri" charset="0"/>
                <a:ea typeface="Times New Roman" charset="0"/>
                <a:cs typeface="Calibri" charset="0"/>
              </a:rPr>
              <a:t>Choose “Flashcards”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Calibri" charset="0"/>
                <a:ea typeface="Times New Roman" charset="0"/>
                <a:cs typeface="Calibri" charset="0"/>
              </a:rPr>
              <a:t>Options: Answer with Definition</a:t>
            </a:r>
          </a:p>
        </p:txBody>
      </p:sp>
    </p:spTree>
    <p:extLst>
      <p:ext uri="{BB962C8B-B14F-4D97-AF65-F5344CB8AC3E}">
        <p14:creationId xmlns:p14="http://schemas.microsoft.com/office/powerpoint/2010/main" val="20929292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167440528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882" y="2766218"/>
            <a:ext cx="7460224" cy="1325563"/>
          </a:xfrm>
        </p:spPr>
        <p:txBody>
          <a:bodyPr/>
          <a:lstStyle/>
          <a:p>
            <a:pPr algn="ctr"/>
            <a:r>
              <a:rPr lang="en-US"/>
              <a:t>Lots of letters are simple!</a:t>
            </a:r>
          </a:p>
        </p:txBody>
      </p:sp>
    </p:spTree>
    <p:extLst>
      <p:ext uri="{BB962C8B-B14F-4D97-AF65-F5344CB8AC3E}">
        <p14:creationId xmlns:p14="http://schemas.microsoft.com/office/powerpoint/2010/main" val="25815442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е ё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и й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ы ь э ю я</a:t>
            </a:r>
            <a:endParaRPr lang="en-US" sz="5600">
              <a:latin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BF9E6-0D80-7B42-A3C7-108208DE9FEF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Russian Alphabet</a:t>
            </a:r>
          </a:p>
        </p:txBody>
      </p:sp>
    </p:spTree>
    <p:extLst>
      <p:ext uri="{BB962C8B-B14F-4D97-AF65-F5344CB8AC3E}">
        <p14:creationId xmlns:p14="http://schemas.microsoft.com/office/powerpoint/2010/main" val="22273516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а б в г д </a:t>
            </a:r>
            <a:r>
              <a:rPr lang="ru-RU" sz="5600">
                <a:latin typeface="Times New Roman" panose="02020603050405020304" pitchFamily="18" charset="0"/>
              </a:rPr>
              <a:t>е ё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и й </a:t>
            </a: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к л м н о п</a:t>
            </a:r>
            <a:b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р с т у ф </a:t>
            </a:r>
            <a:r>
              <a:rPr lang="ru-RU" sz="5600">
                <a:latin typeface="Times New Roman" panose="02020603050405020304" pitchFamily="18" charset="0"/>
              </a:rPr>
              <a:t>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ы ь </a:t>
            </a: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э</a:t>
            </a:r>
            <a:r>
              <a:rPr lang="ru-RU" sz="5600">
                <a:latin typeface="Times New Roman" panose="02020603050405020304" pitchFamily="18" charset="0"/>
              </a:rPr>
              <a:t> ю я</a:t>
            </a:r>
            <a:endParaRPr lang="en-US" sz="5600">
              <a:latin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BF9E6-0D80-7B42-A3C7-108208DE9FEF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E93AE9"/>
                </a:solidFill>
              </a:rPr>
              <a:t>These are all simple!</a:t>
            </a:r>
          </a:p>
        </p:txBody>
      </p:sp>
    </p:spTree>
    <p:extLst>
      <p:ext uri="{BB962C8B-B14F-4D97-AF65-F5344CB8AC3E}">
        <p14:creationId xmlns:p14="http://schemas.microsoft.com/office/powerpoint/2010/main" val="7679019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ё</a:t>
            </a:r>
            <a:r>
              <a:rPr lang="ru-RU" sz="5600">
                <a:latin typeface="Times New Roman" panose="02020603050405020304" pitchFamily="18" charset="0"/>
              </a:rPr>
              <a:t>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r>
              <a:rPr lang="ru-RU" sz="5600">
                <a:latin typeface="Times New Roman" panose="02020603050405020304" pitchFamily="18" charset="0"/>
              </a:rPr>
              <a:t> й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ы ь э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 я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BF9E6-0D80-7B42-A3C7-108208DE9FEF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00B0F0"/>
                </a:solidFill>
              </a:rPr>
              <a:t>These are also simple...</a:t>
            </a:r>
          </a:p>
        </p:txBody>
      </p:sp>
    </p:spTree>
    <p:extLst>
      <p:ext uri="{BB962C8B-B14F-4D97-AF65-F5344CB8AC3E}">
        <p14:creationId xmlns:p14="http://schemas.microsoft.com/office/powerpoint/2010/main" val="1115927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390D0-1323-C453-1FDF-91F61CA4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4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872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ё</a:t>
            </a:r>
            <a:r>
              <a:rPr lang="ru-RU" sz="5600">
                <a:latin typeface="Times New Roman" panose="02020603050405020304" pitchFamily="18" charset="0"/>
              </a:rPr>
              <a:t>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r>
              <a:rPr lang="ru-RU" sz="5600">
                <a:latin typeface="Times New Roman" panose="02020603050405020304" pitchFamily="18" charset="0"/>
              </a:rPr>
              <a:t> й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ы ь э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 я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966A23-65D2-EA48-B7AF-FBC96AE5A9D7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00B0F0"/>
                </a:solidFill>
              </a:rPr>
              <a:t>Soft</a:t>
            </a:r>
            <a:r>
              <a:rPr lang="en-US">
                <a:solidFill>
                  <a:srgbClr val="A445EB"/>
                </a:solidFill>
              </a:rPr>
              <a:t> </a:t>
            </a:r>
            <a:r>
              <a:rPr lang="en-US">
                <a:solidFill>
                  <a:srgbClr val="00B0F0"/>
                </a:solidFill>
              </a:rPr>
              <a:t>Vowels</a:t>
            </a:r>
          </a:p>
        </p:txBody>
      </p:sp>
    </p:spTree>
    <p:extLst>
      <p:ext uri="{BB962C8B-B14F-4D97-AF65-F5344CB8AC3E}">
        <p14:creationId xmlns:p14="http://schemas.microsoft.com/office/powerpoint/2010/main" val="21035183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2051050"/>
            <a:ext cx="7460224" cy="89535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ё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 я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966A23-65D2-EA48-B7AF-FBC96AE5A9D7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00B0F0"/>
                </a:solidFill>
              </a:rPr>
              <a:t>Soft Vowels</a:t>
            </a:r>
          </a:p>
        </p:txBody>
      </p:sp>
    </p:spTree>
    <p:extLst>
      <p:ext uri="{BB962C8B-B14F-4D97-AF65-F5344CB8AC3E}">
        <p14:creationId xmlns:p14="http://schemas.microsoft.com/office/powerpoint/2010/main" val="10323861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2051050"/>
            <a:ext cx="7460224" cy="89535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ё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 я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966A23-65D2-EA48-B7AF-FBC96AE5A9D7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00B0F0"/>
                </a:solidFill>
              </a:rPr>
              <a:t>Soft Vowels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2917A-A133-4649-A8F0-48F054CEB039}"/>
              </a:ext>
            </a:extLst>
          </p:cNvPr>
          <p:cNvSpPr txBox="1"/>
          <p:nvPr/>
        </p:nvSpPr>
        <p:spPr>
          <a:xfrm>
            <a:off x="5687025" y="3327401"/>
            <a:ext cx="942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ye?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417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2051050"/>
            <a:ext cx="7460224" cy="89535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ё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 я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966A23-65D2-EA48-B7AF-FBC96AE5A9D7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00B0F0"/>
                </a:solidFill>
              </a:rPr>
              <a:t>Soft Vowels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2917A-A133-4649-A8F0-48F054CEB039}"/>
              </a:ext>
            </a:extLst>
          </p:cNvPr>
          <p:cNvSpPr txBox="1"/>
          <p:nvPr/>
        </p:nvSpPr>
        <p:spPr>
          <a:xfrm>
            <a:off x="5750525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je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9BBC0-CFC5-4C47-B447-26A8D564F294}"/>
              </a:ext>
            </a:extLst>
          </p:cNvPr>
          <p:cNvSpPr txBox="1"/>
          <p:nvPr/>
        </p:nvSpPr>
        <p:spPr>
          <a:xfrm>
            <a:off x="6630000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jo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A1E5F-FE13-644F-8D03-88F32B63D7EC}"/>
              </a:ext>
            </a:extLst>
          </p:cNvPr>
          <p:cNvSpPr txBox="1"/>
          <p:nvPr/>
        </p:nvSpPr>
        <p:spPr>
          <a:xfrm>
            <a:off x="7572027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ju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07901-E887-6F48-94BF-D666A2C563E3}"/>
              </a:ext>
            </a:extLst>
          </p:cNvPr>
          <p:cNvSpPr txBox="1"/>
          <p:nvPr/>
        </p:nvSpPr>
        <p:spPr>
          <a:xfrm>
            <a:off x="8554050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ja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44BC86-4605-1140-89B9-B2C4549EC757}"/>
              </a:ext>
            </a:extLst>
          </p:cNvPr>
          <p:cNvSpPr txBox="1"/>
          <p:nvPr/>
        </p:nvSpPr>
        <p:spPr>
          <a:xfrm>
            <a:off x="9484325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Times New Roman" charset="0"/>
                <a:cs typeface="Calibri" charset="0"/>
              </a:rPr>
              <a:t>i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74773-08A5-7F40-921D-E44008015D5B}"/>
              </a:ext>
            </a:extLst>
          </p:cNvPr>
          <p:cNvSpPr txBox="1"/>
          <p:nvPr/>
        </p:nvSpPr>
        <p:spPr>
          <a:xfrm>
            <a:off x="5445919" y="4416288"/>
            <a:ext cx="506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charset="0"/>
                <a:ea typeface="Times New Roman" charset="0"/>
                <a:cs typeface="Calibri" charset="0"/>
              </a:rPr>
              <a:t>(Most of the time!)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8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2051050"/>
            <a:ext cx="7460224" cy="89535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ё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 я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966A23-65D2-EA48-B7AF-FBC96AE5A9D7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00B0F0"/>
                </a:solidFill>
              </a:rPr>
              <a:t>Soft Vowels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2917A-A133-4649-A8F0-48F054CEB039}"/>
              </a:ext>
            </a:extLst>
          </p:cNvPr>
          <p:cNvSpPr txBox="1"/>
          <p:nvPr/>
        </p:nvSpPr>
        <p:spPr>
          <a:xfrm>
            <a:off x="5750525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je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9BBC0-CFC5-4C47-B447-26A8D564F294}"/>
              </a:ext>
            </a:extLst>
          </p:cNvPr>
          <p:cNvSpPr txBox="1"/>
          <p:nvPr/>
        </p:nvSpPr>
        <p:spPr>
          <a:xfrm>
            <a:off x="6630000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jo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A1E5F-FE13-644F-8D03-88F32B63D7EC}"/>
              </a:ext>
            </a:extLst>
          </p:cNvPr>
          <p:cNvSpPr txBox="1"/>
          <p:nvPr/>
        </p:nvSpPr>
        <p:spPr>
          <a:xfrm>
            <a:off x="7585675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ju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07901-E887-6F48-94BF-D666A2C563E3}"/>
              </a:ext>
            </a:extLst>
          </p:cNvPr>
          <p:cNvSpPr txBox="1"/>
          <p:nvPr/>
        </p:nvSpPr>
        <p:spPr>
          <a:xfrm>
            <a:off x="8554050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ja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44BC86-4605-1140-89B9-B2C4549EC757}"/>
              </a:ext>
            </a:extLst>
          </p:cNvPr>
          <p:cNvSpPr txBox="1"/>
          <p:nvPr/>
        </p:nvSpPr>
        <p:spPr>
          <a:xfrm>
            <a:off x="9484325" y="33274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charset="0"/>
                <a:ea typeface="Times New Roman" charset="0"/>
                <a:cs typeface="Calibri" charset="0"/>
              </a:rPr>
              <a:t>i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974773-08A5-7F40-921D-E44008015D5B}"/>
              </a:ext>
            </a:extLst>
          </p:cNvPr>
          <p:cNvSpPr txBox="1"/>
          <p:nvPr/>
        </p:nvSpPr>
        <p:spPr>
          <a:xfrm>
            <a:off x="5445919" y="4416288"/>
            <a:ext cx="5060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charset="0"/>
                <a:ea typeface="Times New Roman" charset="0"/>
                <a:cs typeface="Calibri" charset="0"/>
              </a:rPr>
              <a:t>After consonants: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C0832F-DA67-EA40-97FC-836ABFE0AFF6}"/>
              </a:ext>
            </a:extLst>
          </p:cNvPr>
          <p:cNvSpPr txBox="1"/>
          <p:nvPr/>
        </p:nvSpPr>
        <p:spPr>
          <a:xfrm>
            <a:off x="5750525" y="48641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’e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B00F2-1AEC-3B43-95F0-8FA1BA40F18E}"/>
              </a:ext>
            </a:extLst>
          </p:cNvPr>
          <p:cNvSpPr txBox="1"/>
          <p:nvPr/>
        </p:nvSpPr>
        <p:spPr>
          <a:xfrm>
            <a:off x="6630000" y="48641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’o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34DF69-22D0-FE42-B842-06F0E73136B4}"/>
              </a:ext>
            </a:extLst>
          </p:cNvPr>
          <p:cNvSpPr txBox="1"/>
          <p:nvPr/>
        </p:nvSpPr>
        <p:spPr>
          <a:xfrm>
            <a:off x="7585675" y="48641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’u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C0B409-3C1D-8648-BB2B-6873F4CF648E}"/>
              </a:ext>
            </a:extLst>
          </p:cNvPr>
          <p:cNvSpPr txBox="1"/>
          <p:nvPr/>
        </p:nvSpPr>
        <p:spPr>
          <a:xfrm>
            <a:off x="8554050" y="48641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’a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C9C520-4FF9-D648-8ABF-573D4392F7E3}"/>
              </a:ext>
            </a:extLst>
          </p:cNvPr>
          <p:cNvSpPr txBox="1"/>
          <p:nvPr/>
        </p:nvSpPr>
        <p:spPr>
          <a:xfrm>
            <a:off x="9484325" y="4864101"/>
            <a:ext cx="713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sz="4000" dirty="0">
                <a:latin typeface="Calibri" charset="0"/>
                <a:ea typeface="Times New Roman" charset="0"/>
                <a:cs typeface="Calibri" charset="0"/>
              </a:rPr>
              <a:t>i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4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1182003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/>
              <a:t>Шпаргалка!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66265-8E9B-414B-B5BB-C8BFC81BE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01"/>
          <a:stretch/>
        </p:blipFill>
        <p:spPr>
          <a:xfrm>
            <a:off x="4787861" y="2501906"/>
            <a:ext cx="6137526" cy="1008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0367B9-0339-364D-AF10-C8D0392A2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227" y="4009418"/>
            <a:ext cx="6011160" cy="100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394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14371076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B1D8D09-00E5-8944-B04D-C676685E7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01"/>
          <a:stretch/>
        </p:blipFill>
        <p:spPr>
          <a:xfrm>
            <a:off x="3797301" y="1788166"/>
            <a:ext cx="5308600" cy="87266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30436536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5F0EF-B3C1-1844-BFE4-43FDC3C8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093" y="1788166"/>
            <a:ext cx="2250371" cy="2595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1D8D09-00E5-8944-B04D-C676685E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01"/>
          <a:stretch/>
        </p:blipFill>
        <p:spPr>
          <a:xfrm>
            <a:off x="3797301" y="1788166"/>
            <a:ext cx="5308600" cy="87266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42826450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114E77-BABF-9748-A92E-C811510A091F}"/>
              </a:ext>
            </a:extLst>
          </p:cNvPr>
          <p:cNvSpPr txBox="1"/>
          <p:nvPr/>
        </p:nvSpPr>
        <p:spPr>
          <a:xfrm>
            <a:off x="4963625" y="3197190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5F0EF-B3C1-1844-BFE4-43FDC3C8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093" y="1788166"/>
            <a:ext cx="2250371" cy="2595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1D8D09-00E5-8944-B04D-C676685E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01"/>
          <a:stretch/>
        </p:blipFill>
        <p:spPr>
          <a:xfrm>
            <a:off x="3797301" y="1788166"/>
            <a:ext cx="5308600" cy="87266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199240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B61F-8E2E-0A4A-82CB-A4BBB15E7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DC767-9764-5E43-A3E8-DEA6DEDB8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13"/>
          <a:stretch/>
        </p:blipFill>
        <p:spPr>
          <a:xfrm>
            <a:off x="3821191" y="1599049"/>
            <a:ext cx="8222886" cy="352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249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114E77-BABF-9748-A92E-C811510A091F}"/>
              </a:ext>
            </a:extLst>
          </p:cNvPr>
          <p:cNvSpPr txBox="1"/>
          <p:nvPr/>
        </p:nvSpPr>
        <p:spPr>
          <a:xfrm>
            <a:off x="4963625" y="3197190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0950A-001F-134A-ABA3-9A3397C0A954}"/>
              </a:ext>
            </a:extLst>
          </p:cNvPr>
          <p:cNvSpPr txBox="1"/>
          <p:nvPr/>
        </p:nvSpPr>
        <p:spPr>
          <a:xfrm>
            <a:off x="6738567" y="3197190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n’e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5F0EF-B3C1-1844-BFE4-43FDC3C8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093" y="1788166"/>
            <a:ext cx="2250371" cy="2595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1D8D09-00E5-8944-B04D-C676685E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01"/>
          <a:stretch/>
        </p:blipFill>
        <p:spPr>
          <a:xfrm>
            <a:off x="3797301" y="1788166"/>
            <a:ext cx="5308600" cy="87266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39408583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114E77-BABF-9748-A92E-C811510A091F}"/>
              </a:ext>
            </a:extLst>
          </p:cNvPr>
          <p:cNvSpPr txBox="1"/>
          <p:nvPr/>
        </p:nvSpPr>
        <p:spPr>
          <a:xfrm>
            <a:off x="4963625" y="3197190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05211-7AA9-D04C-915F-35F4F29025EE}"/>
              </a:ext>
            </a:extLst>
          </p:cNvPr>
          <p:cNvSpPr txBox="1"/>
          <p:nvPr/>
        </p:nvSpPr>
        <p:spPr>
          <a:xfrm>
            <a:off x="4517309" y="3730589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 err="1"/>
              <a:t>ено́т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0950A-001F-134A-ABA3-9A3397C0A954}"/>
              </a:ext>
            </a:extLst>
          </p:cNvPr>
          <p:cNvSpPr txBox="1"/>
          <p:nvPr/>
        </p:nvSpPr>
        <p:spPr>
          <a:xfrm>
            <a:off x="6738567" y="3197190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n’e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5F0EF-B3C1-1844-BFE4-43FDC3C8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093" y="1788166"/>
            <a:ext cx="2250371" cy="2595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1D8D09-00E5-8944-B04D-C676685E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01"/>
          <a:stretch/>
        </p:blipFill>
        <p:spPr>
          <a:xfrm>
            <a:off x="3797301" y="1788166"/>
            <a:ext cx="5308600" cy="87266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22816244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114E77-BABF-9748-A92E-C811510A091F}"/>
              </a:ext>
            </a:extLst>
          </p:cNvPr>
          <p:cNvSpPr txBox="1"/>
          <p:nvPr/>
        </p:nvSpPr>
        <p:spPr>
          <a:xfrm>
            <a:off x="4963625" y="3197190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05211-7AA9-D04C-915F-35F4F29025EE}"/>
              </a:ext>
            </a:extLst>
          </p:cNvPr>
          <p:cNvSpPr txBox="1"/>
          <p:nvPr/>
        </p:nvSpPr>
        <p:spPr>
          <a:xfrm>
            <a:off x="4517309" y="3730589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 err="1"/>
              <a:t>ено́т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0950A-001F-134A-ABA3-9A3397C0A954}"/>
              </a:ext>
            </a:extLst>
          </p:cNvPr>
          <p:cNvSpPr txBox="1"/>
          <p:nvPr/>
        </p:nvSpPr>
        <p:spPr>
          <a:xfrm>
            <a:off x="6738567" y="3197190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n’e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A1ABA-3458-8346-9DCD-BCC41C17FF87}"/>
              </a:ext>
            </a:extLst>
          </p:cNvPr>
          <p:cNvSpPr txBox="1"/>
          <p:nvPr/>
        </p:nvSpPr>
        <p:spPr>
          <a:xfrm>
            <a:off x="6872963" y="3730589"/>
            <a:ext cx="1716304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jenót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5F0EF-B3C1-1844-BFE4-43FDC3C8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093" y="1788166"/>
            <a:ext cx="2250371" cy="2595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1D8D09-00E5-8944-B04D-C676685E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01"/>
          <a:stretch/>
        </p:blipFill>
        <p:spPr>
          <a:xfrm>
            <a:off x="3797301" y="1788166"/>
            <a:ext cx="5308600" cy="87266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26353995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114E77-BABF-9748-A92E-C811510A091F}"/>
              </a:ext>
            </a:extLst>
          </p:cNvPr>
          <p:cNvSpPr txBox="1"/>
          <p:nvPr/>
        </p:nvSpPr>
        <p:spPr>
          <a:xfrm>
            <a:off x="4963625" y="3197190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05211-7AA9-D04C-915F-35F4F29025EE}"/>
              </a:ext>
            </a:extLst>
          </p:cNvPr>
          <p:cNvSpPr txBox="1"/>
          <p:nvPr/>
        </p:nvSpPr>
        <p:spPr>
          <a:xfrm>
            <a:off x="4517309" y="3730589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 err="1"/>
              <a:t>ено́т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0950A-001F-134A-ABA3-9A3397C0A954}"/>
              </a:ext>
            </a:extLst>
          </p:cNvPr>
          <p:cNvSpPr txBox="1"/>
          <p:nvPr/>
        </p:nvSpPr>
        <p:spPr>
          <a:xfrm>
            <a:off x="6738567" y="3197190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n’e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A1ABA-3458-8346-9DCD-BCC41C17FF87}"/>
              </a:ext>
            </a:extLst>
          </p:cNvPr>
          <p:cNvSpPr txBox="1"/>
          <p:nvPr/>
        </p:nvSpPr>
        <p:spPr>
          <a:xfrm>
            <a:off x="6872963" y="3730589"/>
            <a:ext cx="1716304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jenót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AFB4A6-720B-5B4C-8817-078C7058C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114" y="4537413"/>
            <a:ext cx="1491342" cy="149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5F0EF-B3C1-1844-BFE4-43FDC3C87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093" y="1788166"/>
            <a:ext cx="2250371" cy="25951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1D8D09-00E5-8944-B04D-C676685E7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01"/>
          <a:stretch/>
        </p:blipFill>
        <p:spPr>
          <a:xfrm>
            <a:off x="3797301" y="1788166"/>
            <a:ext cx="5308600" cy="87266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234454879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114E77-BABF-9748-A92E-C811510A091F}"/>
              </a:ext>
            </a:extLst>
          </p:cNvPr>
          <p:cNvSpPr txBox="1"/>
          <p:nvPr/>
        </p:nvSpPr>
        <p:spPr>
          <a:xfrm>
            <a:off x="4963625" y="3197190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05211-7AA9-D04C-915F-35F4F29025EE}"/>
              </a:ext>
            </a:extLst>
          </p:cNvPr>
          <p:cNvSpPr txBox="1"/>
          <p:nvPr/>
        </p:nvSpPr>
        <p:spPr>
          <a:xfrm>
            <a:off x="4517309" y="3730589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 err="1"/>
              <a:t>ено́т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0950A-001F-134A-ABA3-9A3397C0A954}"/>
              </a:ext>
            </a:extLst>
          </p:cNvPr>
          <p:cNvSpPr txBox="1"/>
          <p:nvPr/>
        </p:nvSpPr>
        <p:spPr>
          <a:xfrm>
            <a:off x="6738567" y="3197190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n’e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A1ABA-3458-8346-9DCD-BCC41C17FF87}"/>
              </a:ext>
            </a:extLst>
          </p:cNvPr>
          <p:cNvSpPr txBox="1"/>
          <p:nvPr/>
        </p:nvSpPr>
        <p:spPr>
          <a:xfrm>
            <a:off x="6872963" y="3730589"/>
            <a:ext cx="1716304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jenót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AFB4A6-720B-5B4C-8817-078C7058C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114" y="4537413"/>
            <a:ext cx="1491342" cy="149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5F0EF-B3C1-1844-BFE4-43FDC3C87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093" y="1788166"/>
            <a:ext cx="2250371" cy="2595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923A63A-70AA-6C45-BA1D-04C587F4F852}"/>
              </a:ext>
            </a:extLst>
          </p:cNvPr>
          <p:cNvGrpSpPr/>
          <p:nvPr/>
        </p:nvGrpSpPr>
        <p:grpSpPr>
          <a:xfrm>
            <a:off x="7678360" y="4635596"/>
            <a:ext cx="1789251" cy="954107"/>
            <a:chOff x="1101969" y="4876800"/>
            <a:chExt cx="891349" cy="1027501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2EA72A70-F21C-9B43-9612-F972A7BDD5F0}"/>
                </a:ext>
              </a:extLst>
            </p:cNvPr>
            <p:cNvSpPr/>
            <p:nvPr/>
          </p:nvSpPr>
          <p:spPr>
            <a:xfrm flipH="1">
              <a:off x="1101969" y="4876800"/>
              <a:ext cx="808893" cy="597877"/>
            </a:xfrm>
            <a:prstGeom prst="wedgeEllipseCallout">
              <a:avLst>
                <a:gd name="adj1" fmla="val 80616"/>
                <a:gd name="adj2" fmla="val 3701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17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9BA56F-97A0-DF4C-B9DB-098A35AA9E95}"/>
                </a:ext>
              </a:extLst>
            </p:cNvPr>
            <p:cNvSpPr txBox="1"/>
            <p:nvPr/>
          </p:nvSpPr>
          <p:spPr>
            <a:xfrm>
              <a:off x="1313379" y="4876800"/>
              <a:ext cx="679939" cy="1027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/>
                <a:t>Ура́!</a:t>
              </a:r>
              <a:endParaRPr lang="en-US" sz="28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B1D8D09-00E5-8944-B04D-C676685E7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101"/>
          <a:stretch/>
        </p:blipFill>
        <p:spPr>
          <a:xfrm>
            <a:off x="3797301" y="1788166"/>
            <a:ext cx="5308600" cy="87266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DD9448-2B9F-2941-966D-7698E77B3A83}"/>
              </a:ext>
            </a:extLst>
          </p:cNvPr>
          <p:cNvSpPr txBox="1">
            <a:spLocks/>
          </p:cNvSpPr>
          <p:nvPr/>
        </p:nvSpPr>
        <p:spPr>
          <a:xfrm>
            <a:off x="4195482" y="822961"/>
            <a:ext cx="7448650" cy="7137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A Leetle Practice</a:t>
            </a:r>
          </a:p>
        </p:txBody>
      </p:sp>
    </p:spTree>
    <p:extLst>
      <p:ext uri="{BB962C8B-B14F-4D97-AF65-F5344CB8AC3E}">
        <p14:creationId xmlns:p14="http://schemas.microsoft.com/office/powerpoint/2010/main" val="5800660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536" y="2351356"/>
            <a:ext cx="7460224" cy="1325563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hlinkClick r:id="rId2"/>
              </a:rPr>
              <a:t>Quizlet 2</a:t>
            </a:r>
            <a:endParaRPr lang="en-US" sz="6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BC4E7-D8D9-5245-B07D-90EBDC9E0DC0}"/>
              </a:ext>
            </a:extLst>
          </p:cNvPr>
          <p:cNvSpPr txBox="1"/>
          <p:nvPr/>
        </p:nvSpPr>
        <p:spPr>
          <a:xfrm>
            <a:off x="4983561" y="3676919"/>
            <a:ext cx="6006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latin typeface="Calibri" charset="0"/>
                <a:ea typeface="Times New Roman" charset="0"/>
                <a:cs typeface="Calibri" charset="0"/>
              </a:rPr>
              <a:t>Choose “Flashcards”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Calibri" charset="0"/>
                <a:ea typeface="Times New Roman" charset="0"/>
                <a:cs typeface="Calibri" charset="0"/>
              </a:rPr>
              <a:t>Options: Answer with Definition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42729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164654559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а б в г д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ё</a:t>
            </a:r>
            <a:r>
              <a:rPr lang="ru-RU" sz="5600">
                <a:latin typeface="Times New Roman" panose="02020603050405020304" pitchFamily="18" charset="0"/>
              </a:rPr>
              <a:t>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r>
              <a:rPr lang="ru-RU" sz="5600">
                <a:latin typeface="Times New Roman" panose="02020603050405020304" pitchFamily="18" charset="0"/>
              </a:rPr>
              <a:t> й </a:t>
            </a: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к л м н о п</a:t>
            </a:r>
            <a:b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р с т у ф </a:t>
            </a:r>
            <a:r>
              <a:rPr lang="ru-RU" sz="5600">
                <a:latin typeface="Times New Roman" panose="02020603050405020304" pitchFamily="18" charset="0"/>
              </a:rPr>
              <a:t>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ы ь </a:t>
            </a: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э</a:t>
            </a:r>
            <a:r>
              <a:rPr lang="ru-RU" sz="5600">
                <a:latin typeface="Times New Roman" panose="02020603050405020304" pitchFamily="18" charset="0"/>
              </a:rPr>
              <a:t>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 я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BF9E6-0D80-7B42-A3C7-108208DE9FEF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So far...</a:t>
            </a:r>
          </a:p>
        </p:txBody>
      </p:sp>
    </p:spTree>
    <p:extLst>
      <p:ext uri="{BB962C8B-B14F-4D97-AF65-F5344CB8AC3E}">
        <p14:creationId xmlns:p14="http://schemas.microsoft.com/office/powerpoint/2010/main" val="107625018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а б в г д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ё</a:t>
            </a:r>
            <a:r>
              <a:rPr lang="ru-RU" sz="5600">
                <a:latin typeface="Times New Roman" panose="02020603050405020304" pitchFamily="18" charset="0"/>
              </a:rPr>
              <a:t>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r>
              <a:rPr lang="ru-RU" sz="5600">
                <a:latin typeface="Times New Roman" panose="02020603050405020304" pitchFamily="18" charset="0"/>
              </a:rPr>
              <a:t> й </a:t>
            </a: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к л м н о п</a:t>
            </a:r>
            <a:b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р с т у ф </a:t>
            </a:r>
            <a:r>
              <a:rPr lang="ru-RU" sz="5600">
                <a:latin typeface="Times New Roman" panose="02020603050405020304" pitchFamily="18" charset="0"/>
              </a:rPr>
              <a:t>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ы ь </a:t>
            </a:r>
            <a:r>
              <a:rPr lang="ru-RU" sz="5600">
                <a:solidFill>
                  <a:srgbClr val="FF40FF"/>
                </a:solidFill>
                <a:latin typeface="Times New Roman" panose="02020603050405020304" pitchFamily="18" charset="0"/>
              </a:rPr>
              <a:t>э</a:t>
            </a:r>
            <a:r>
              <a:rPr lang="ru-RU" sz="5600">
                <a:latin typeface="Times New Roman" panose="02020603050405020304" pitchFamily="18" charset="0"/>
              </a:rPr>
              <a:t>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 я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BF9E6-0D80-7B42-A3C7-108208DE9FEF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What’s left?</a:t>
            </a:r>
          </a:p>
        </p:txBody>
      </p:sp>
    </p:spTree>
    <p:extLst>
      <p:ext uri="{BB962C8B-B14F-4D97-AF65-F5344CB8AC3E}">
        <p14:creationId xmlns:p14="http://schemas.microsoft.com/office/powerpoint/2010/main" val="105958131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е ё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и </a:t>
            </a:r>
            <a:r>
              <a:rPr lang="ru-RU" sz="5600">
                <a:solidFill>
                  <a:srgbClr val="92D050"/>
                </a:solidFill>
                <a:latin typeface="Times New Roman" panose="02020603050405020304" pitchFamily="18" charset="0"/>
              </a:rPr>
              <a:t>й</a:t>
            </a:r>
            <a:r>
              <a:rPr lang="ru-RU" sz="5600">
                <a:latin typeface="Times New Roman" panose="02020603050405020304" pitchFamily="18" charset="0"/>
              </a:rPr>
              <a:t>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</a:t>
            </a:r>
            <a:r>
              <a:rPr lang="ru-RU" sz="5600">
                <a:solidFill>
                  <a:srgbClr val="92D050"/>
                </a:solidFill>
                <a:latin typeface="Times New Roman" panose="02020603050405020304" pitchFamily="18" charset="0"/>
              </a:rPr>
              <a:t>ы</a:t>
            </a:r>
            <a:r>
              <a:rPr lang="ru-RU" sz="5600">
                <a:latin typeface="Times New Roman" panose="02020603050405020304" pitchFamily="18" charset="0"/>
              </a:rPr>
              <a:t> ь э ю я</a:t>
            </a:r>
            <a:endParaRPr lang="en-US" sz="5600"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E6AE29-FC79-C14E-9626-C69F04545165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92D050"/>
                </a:solidFill>
              </a:rPr>
              <a:t>Special Letters</a:t>
            </a:r>
            <a:r>
              <a:rPr lang="ru-RU">
                <a:solidFill>
                  <a:srgbClr val="92D050"/>
                </a:solidFill>
              </a:rPr>
              <a:t> —</a:t>
            </a:r>
            <a:r>
              <a:rPr lang="en-US">
                <a:solidFill>
                  <a:srgbClr val="92D050"/>
                </a:solidFill>
              </a:rPr>
              <a:t> </a:t>
            </a:r>
            <a:r>
              <a:rPr lang="ru-RU">
                <a:solidFill>
                  <a:srgbClr val="92D050"/>
                </a:solidFill>
              </a:rPr>
              <a:t>ы </a:t>
            </a:r>
            <a:r>
              <a:rPr lang="en-US">
                <a:solidFill>
                  <a:srgbClr val="92D050"/>
                </a:solidFill>
              </a:rPr>
              <a:t>and </a:t>
            </a:r>
            <a:r>
              <a:rPr lang="ru-RU">
                <a:solidFill>
                  <a:srgbClr val="92D050"/>
                </a:solidFill>
              </a:rPr>
              <a:t>й</a:t>
            </a:r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33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80" y="2235200"/>
            <a:ext cx="7670142" cy="2387600"/>
          </a:xfrm>
        </p:spPr>
        <p:txBody>
          <a:bodyPr>
            <a:normAutofit/>
          </a:bodyPr>
          <a:lstStyle/>
          <a:p>
            <a:r>
              <a:rPr lang="en-US" sz="4400"/>
              <a:t>What’s the secret to moving the needle?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48599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е ё </a:t>
            </a:r>
            <a:r>
              <a:rPr lang="ru-RU" sz="5600">
                <a:solidFill>
                  <a:srgbClr val="A445EB"/>
                </a:solidFill>
                <a:latin typeface="Times New Roman" panose="02020603050405020304" pitchFamily="18" charset="0"/>
              </a:rPr>
              <a:t>ж</a:t>
            </a:r>
            <a:r>
              <a:rPr lang="ru-RU" sz="5600">
                <a:latin typeface="Times New Roman" panose="02020603050405020304" pitchFamily="18" charset="0"/>
              </a:rPr>
              <a:t>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и й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A445EB"/>
                </a:solidFill>
                <a:latin typeface="Times New Roman" panose="02020603050405020304" pitchFamily="18" charset="0"/>
              </a:rPr>
              <a:t>ц ч ш щ</a:t>
            </a:r>
            <a:br>
              <a:rPr lang="ru-RU" sz="5600">
                <a:solidFill>
                  <a:srgbClr val="A445EB"/>
                </a:solidFill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ы ь э ю я</a:t>
            </a:r>
            <a:endParaRPr lang="en-US" sz="5600"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C7A7DB-F2DF-6746-BC0A-294E1C751CDB}"/>
              </a:ext>
            </a:extLst>
          </p:cNvPr>
          <p:cNvSpPr txBox="1">
            <a:spLocks/>
          </p:cNvSpPr>
          <p:nvPr/>
        </p:nvSpPr>
        <p:spPr>
          <a:xfrm>
            <a:off x="4025900" y="819150"/>
            <a:ext cx="7820306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4200">
                <a:solidFill>
                  <a:srgbClr val="A445EB"/>
                </a:solidFill>
              </a:rPr>
              <a:t>Special Letters</a:t>
            </a:r>
            <a:r>
              <a:rPr lang="ru-RU" sz="4200">
                <a:solidFill>
                  <a:srgbClr val="A445EB"/>
                </a:solidFill>
              </a:rPr>
              <a:t> —</a:t>
            </a:r>
            <a:r>
              <a:rPr lang="en-US" sz="4200">
                <a:solidFill>
                  <a:srgbClr val="A445EB"/>
                </a:solidFill>
              </a:rPr>
              <a:t> </a:t>
            </a:r>
            <a:r>
              <a:rPr lang="ru-RU" sz="4200">
                <a:solidFill>
                  <a:srgbClr val="A445EB"/>
                </a:solidFill>
              </a:rPr>
              <a:t>ж, ш, ц, ч, щ</a:t>
            </a:r>
            <a:endParaRPr lang="en-US" sz="4200">
              <a:solidFill>
                <a:srgbClr val="A445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4076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е ё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и й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FF9300"/>
                </a:solidFill>
                <a:latin typeface="Times New Roman" panose="02020603050405020304" pitchFamily="18" charset="0"/>
              </a:rPr>
              <a:t>ъ</a:t>
            </a:r>
            <a:r>
              <a:rPr lang="ru-RU" sz="5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5600">
                <a:latin typeface="Times New Roman" panose="02020603050405020304" pitchFamily="18" charset="0"/>
              </a:rPr>
              <a:t>ы</a:t>
            </a:r>
            <a:r>
              <a:rPr lang="ru-RU" sz="5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5600">
                <a:solidFill>
                  <a:srgbClr val="FF9300"/>
                </a:solidFill>
                <a:latin typeface="Times New Roman" panose="02020603050405020304" pitchFamily="18" charset="0"/>
              </a:rPr>
              <a:t>ь</a:t>
            </a:r>
            <a:r>
              <a:rPr lang="ru-RU" sz="5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5600">
                <a:latin typeface="Times New Roman" panose="02020603050405020304" pitchFamily="18" charset="0"/>
              </a:rPr>
              <a:t>э ю я</a:t>
            </a:r>
            <a:endParaRPr lang="en-US" sz="5600"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2EBA79-241D-CC45-BF02-FA59E8C369D6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FF9300"/>
                </a:solidFill>
              </a:rPr>
              <a:t>Special Letters</a:t>
            </a:r>
            <a:r>
              <a:rPr lang="ru-RU">
                <a:solidFill>
                  <a:srgbClr val="FF9300"/>
                </a:solidFill>
              </a:rPr>
              <a:t> —</a:t>
            </a:r>
            <a:r>
              <a:rPr lang="en-US">
                <a:solidFill>
                  <a:srgbClr val="FF9300"/>
                </a:solidFill>
              </a:rPr>
              <a:t> </a:t>
            </a:r>
            <a:r>
              <a:rPr lang="ru-RU">
                <a:solidFill>
                  <a:srgbClr val="FF9300"/>
                </a:solidFill>
              </a:rPr>
              <a:t>ъ </a:t>
            </a:r>
            <a:r>
              <a:rPr lang="en-US">
                <a:solidFill>
                  <a:srgbClr val="FF9300"/>
                </a:solidFill>
              </a:rPr>
              <a:t>and </a:t>
            </a:r>
            <a:r>
              <a:rPr lang="ru-RU">
                <a:solidFill>
                  <a:srgbClr val="FF9300"/>
                </a:solidFill>
              </a:rPr>
              <a:t>ь</a:t>
            </a:r>
            <a:endParaRPr lang="en-US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3491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е ё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и </a:t>
            </a:r>
            <a:r>
              <a:rPr lang="ru-RU" sz="5600">
                <a:solidFill>
                  <a:srgbClr val="92D050"/>
                </a:solidFill>
                <a:latin typeface="Times New Roman" panose="02020603050405020304" pitchFamily="18" charset="0"/>
              </a:rPr>
              <a:t>й</a:t>
            </a:r>
            <a:r>
              <a:rPr lang="ru-RU" sz="5600">
                <a:latin typeface="Times New Roman" panose="02020603050405020304" pitchFamily="18" charset="0"/>
              </a:rPr>
              <a:t>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</a:t>
            </a:r>
            <a:r>
              <a:rPr lang="ru-RU" sz="5600">
                <a:solidFill>
                  <a:srgbClr val="92D050"/>
                </a:solidFill>
                <a:latin typeface="Times New Roman" panose="02020603050405020304" pitchFamily="18" charset="0"/>
              </a:rPr>
              <a:t>ы</a:t>
            </a:r>
            <a:r>
              <a:rPr lang="ru-RU" sz="5600">
                <a:latin typeface="Times New Roman" panose="02020603050405020304" pitchFamily="18" charset="0"/>
              </a:rPr>
              <a:t> ь э ю я</a:t>
            </a:r>
            <a:endParaRPr lang="en-US" sz="5600"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E6AE29-FC79-C14E-9626-C69F04545165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92D050"/>
                </a:solidFill>
              </a:rPr>
              <a:t>Special Letters</a:t>
            </a:r>
            <a:r>
              <a:rPr lang="ru-RU">
                <a:solidFill>
                  <a:srgbClr val="92D050"/>
                </a:solidFill>
              </a:rPr>
              <a:t> —</a:t>
            </a:r>
            <a:r>
              <a:rPr lang="en-US">
                <a:solidFill>
                  <a:srgbClr val="92D050"/>
                </a:solidFill>
              </a:rPr>
              <a:t> </a:t>
            </a:r>
            <a:r>
              <a:rPr lang="ru-RU">
                <a:solidFill>
                  <a:srgbClr val="92D050"/>
                </a:solidFill>
              </a:rPr>
              <a:t>ы </a:t>
            </a:r>
            <a:r>
              <a:rPr lang="en-US">
                <a:solidFill>
                  <a:srgbClr val="92D050"/>
                </a:solidFill>
              </a:rPr>
              <a:t>and </a:t>
            </a:r>
            <a:r>
              <a:rPr lang="ru-RU">
                <a:solidFill>
                  <a:srgbClr val="92D050"/>
                </a:solidFill>
              </a:rPr>
              <a:t>й</a:t>
            </a:r>
            <a:endParaRPr 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233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Ы  ы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endParaRPr lang="en-US" sz="5572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5759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Ы  ы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Y  y</a:t>
            </a:r>
          </a:p>
        </p:txBody>
      </p:sp>
    </p:spTree>
    <p:extLst>
      <p:ext uri="{BB962C8B-B14F-4D97-AF65-F5344CB8AC3E}">
        <p14:creationId xmlns:p14="http://schemas.microsoft.com/office/powerpoint/2010/main" val="94141329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A2D04-285B-7243-9888-9063073374A5}"/>
              </a:ext>
            </a:extLst>
          </p:cNvPr>
          <p:cNvSpPr txBox="1"/>
          <p:nvPr/>
        </p:nvSpPr>
        <p:spPr>
          <a:xfrm>
            <a:off x="6393638" y="1303281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ты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69676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A2D04-285B-7243-9888-9063073374A5}"/>
              </a:ext>
            </a:extLst>
          </p:cNvPr>
          <p:cNvSpPr txBox="1"/>
          <p:nvPr/>
        </p:nvSpPr>
        <p:spPr>
          <a:xfrm>
            <a:off x="6393638" y="1303281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ты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1503C-C581-2D48-A3B8-98E9D10E7F95}"/>
              </a:ext>
            </a:extLst>
          </p:cNvPr>
          <p:cNvSpPr txBox="1"/>
          <p:nvPr/>
        </p:nvSpPr>
        <p:spPr>
          <a:xfrm>
            <a:off x="8140350" y="1317890"/>
            <a:ext cx="1491342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ty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8345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A2D04-285B-7243-9888-9063073374A5}"/>
              </a:ext>
            </a:extLst>
          </p:cNvPr>
          <p:cNvSpPr txBox="1"/>
          <p:nvPr/>
        </p:nvSpPr>
        <p:spPr>
          <a:xfrm>
            <a:off x="6393638" y="1303281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ты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0DBB1-6C76-B841-BAAA-5EC96868CA4C}"/>
              </a:ext>
            </a:extLst>
          </p:cNvPr>
          <p:cNvSpPr txBox="1"/>
          <p:nvPr/>
        </p:nvSpPr>
        <p:spPr>
          <a:xfrm>
            <a:off x="5951282" y="2287598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 err="1"/>
              <a:t>ено́т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DE5E3-C621-1349-83D9-6751A0818F3C}"/>
              </a:ext>
            </a:extLst>
          </p:cNvPr>
          <p:cNvSpPr txBox="1"/>
          <p:nvPr/>
        </p:nvSpPr>
        <p:spPr>
          <a:xfrm>
            <a:off x="8140350" y="1317890"/>
            <a:ext cx="1491342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ty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0789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A2D04-285B-7243-9888-9063073374A5}"/>
              </a:ext>
            </a:extLst>
          </p:cNvPr>
          <p:cNvSpPr txBox="1"/>
          <p:nvPr/>
        </p:nvSpPr>
        <p:spPr>
          <a:xfrm>
            <a:off x="6393638" y="1303281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ты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0DBB1-6C76-B841-BAAA-5EC96868CA4C}"/>
              </a:ext>
            </a:extLst>
          </p:cNvPr>
          <p:cNvSpPr txBox="1"/>
          <p:nvPr/>
        </p:nvSpPr>
        <p:spPr>
          <a:xfrm>
            <a:off x="5951282" y="2287598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 err="1"/>
              <a:t>ено́т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25FF1-F641-D547-BEDF-85FDFE023E81}"/>
              </a:ext>
            </a:extLst>
          </p:cNvPr>
          <p:cNvSpPr txBox="1"/>
          <p:nvPr/>
        </p:nvSpPr>
        <p:spPr>
          <a:xfrm>
            <a:off x="8140350" y="1317890"/>
            <a:ext cx="1491342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ty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A15D6-CCCF-AD4F-B51E-B04A101D4DF0}"/>
              </a:ext>
            </a:extLst>
          </p:cNvPr>
          <p:cNvSpPr txBox="1"/>
          <p:nvPr/>
        </p:nvSpPr>
        <p:spPr>
          <a:xfrm>
            <a:off x="8179033" y="2276023"/>
            <a:ext cx="2041413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jenót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8178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A2D04-285B-7243-9888-9063073374A5}"/>
              </a:ext>
            </a:extLst>
          </p:cNvPr>
          <p:cNvSpPr txBox="1"/>
          <p:nvPr/>
        </p:nvSpPr>
        <p:spPr>
          <a:xfrm>
            <a:off x="6393638" y="1303281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ты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0DBB1-6C76-B841-BAAA-5EC96868CA4C}"/>
              </a:ext>
            </a:extLst>
          </p:cNvPr>
          <p:cNvSpPr txBox="1"/>
          <p:nvPr/>
        </p:nvSpPr>
        <p:spPr>
          <a:xfrm>
            <a:off x="5951282" y="2287598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 err="1"/>
              <a:t>ено́т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2A866-BB13-C04A-9417-1A5CC43FE3A3}"/>
              </a:ext>
            </a:extLst>
          </p:cNvPr>
          <p:cNvSpPr txBox="1"/>
          <p:nvPr/>
        </p:nvSpPr>
        <p:spPr>
          <a:xfrm>
            <a:off x="8140350" y="1317890"/>
            <a:ext cx="1491342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ty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5A0B81-17F7-CE48-8DC0-06F798E20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106" y="3711613"/>
            <a:ext cx="1737514" cy="1737514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2D2EE1FE-7E7A-8647-9512-86D228B48E4E}"/>
              </a:ext>
            </a:extLst>
          </p:cNvPr>
          <p:cNvSpPr/>
          <p:nvPr/>
        </p:nvSpPr>
        <p:spPr>
          <a:xfrm flipH="1">
            <a:off x="7983410" y="3268881"/>
            <a:ext cx="2354671" cy="943338"/>
          </a:xfrm>
          <a:prstGeom prst="wedgeEllipseCallout">
            <a:avLst>
              <a:gd name="adj1" fmla="val 60076"/>
              <a:gd name="adj2" fmla="val 5296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/>
              <a:t>Да</a:t>
            </a:r>
            <a:r>
              <a:rPr lang="ru-RU" sz="2800" dirty="0"/>
              <a:t>!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E7E26-DB25-BF48-AE92-F02A5D471E54}"/>
              </a:ext>
            </a:extLst>
          </p:cNvPr>
          <p:cNvSpPr txBox="1"/>
          <p:nvPr/>
        </p:nvSpPr>
        <p:spPr>
          <a:xfrm>
            <a:off x="8179033" y="2276023"/>
            <a:ext cx="2041413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jenót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35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493" y="1050183"/>
            <a:ext cx="7761168" cy="1337552"/>
          </a:xfrm>
        </p:spPr>
        <p:txBody>
          <a:bodyPr>
            <a:normAutofit/>
          </a:bodyPr>
          <a:lstStyle/>
          <a:p>
            <a:r>
              <a:rPr lang="en-US" sz="4200"/>
              <a:t>Daily homework!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FF552F-56CA-EE49-90E6-DAD76A49D94E}"/>
              </a:ext>
            </a:extLst>
          </p:cNvPr>
          <p:cNvGrpSpPr/>
          <p:nvPr/>
        </p:nvGrpSpPr>
        <p:grpSpPr>
          <a:xfrm>
            <a:off x="4772999" y="2447366"/>
            <a:ext cx="6761806" cy="3182537"/>
            <a:chOff x="4591993" y="2387735"/>
            <a:chExt cx="6761806" cy="31825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97B482-0C0B-2549-A3ED-487D0467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18552" y="2387735"/>
              <a:ext cx="3135247" cy="31352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1864A0-3AA9-2A42-9EC8-79DEBA64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91993" y="2435025"/>
              <a:ext cx="3135247" cy="3135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75570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Й  й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endParaRPr lang="en-US" sz="5572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3382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Й  й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J  j</a:t>
            </a:r>
          </a:p>
        </p:txBody>
      </p:sp>
    </p:spTree>
    <p:extLst>
      <p:ext uri="{BB962C8B-B14F-4D97-AF65-F5344CB8AC3E}">
        <p14:creationId xmlns:p14="http://schemas.microsoft.com/office/powerpoint/2010/main" val="241686090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A06F5F-B962-EC44-9BA1-0297929457E6}"/>
              </a:ext>
            </a:extLst>
          </p:cNvPr>
          <p:cNvSpPr txBox="1">
            <a:spLocks/>
          </p:cNvSpPr>
          <p:nvPr/>
        </p:nvSpPr>
        <p:spPr>
          <a:xfrm>
            <a:off x="5658902" y="1198857"/>
            <a:ext cx="4555944" cy="11895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endParaRPr lang="en-US" sz="44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J  j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11A327-4935-7340-9DCB-25A57A39ECB5}"/>
              </a:ext>
            </a:extLst>
          </p:cNvPr>
          <p:cNvCxnSpPr/>
          <p:nvPr/>
        </p:nvCxnSpPr>
        <p:spPr>
          <a:xfrm flipV="1">
            <a:off x="6238703" y="312310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3462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A06F5F-B962-EC44-9BA1-0297929457E6}"/>
              </a:ext>
            </a:extLst>
          </p:cNvPr>
          <p:cNvSpPr txBox="1">
            <a:spLocks/>
          </p:cNvSpPr>
          <p:nvPr/>
        </p:nvSpPr>
        <p:spPr>
          <a:xfrm>
            <a:off x="5658902" y="1198857"/>
            <a:ext cx="4555944" cy="11895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endParaRPr lang="en-US" sz="44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J  j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11A327-4935-7340-9DCB-25A57A39ECB5}"/>
              </a:ext>
            </a:extLst>
          </p:cNvPr>
          <p:cNvCxnSpPr/>
          <p:nvPr/>
        </p:nvCxnSpPr>
        <p:spPr>
          <a:xfrm flipV="1">
            <a:off x="6238703" y="312310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461211-D33D-C14A-84A2-B97CDC377C40}"/>
              </a:ext>
            </a:extLst>
          </p:cNvPr>
          <p:cNvSpPr txBox="1"/>
          <p:nvPr/>
        </p:nvSpPr>
        <p:spPr>
          <a:xfrm>
            <a:off x="5707774" y="341371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дай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947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A06F5F-B962-EC44-9BA1-0297929457E6}"/>
              </a:ext>
            </a:extLst>
          </p:cNvPr>
          <p:cNvSpPr txBox="1">
            <a:spLocks/>
          </p:cNvSpPr>
          <p:nvPr/>
        </p:nvSpPr>
        <p:spPr>
          <a:xfrm>
            <a:off x="5658902" y="1198857"/>
            <a:ext cx="4555944" cy="11895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endParaRPr lang="en-US" sz="44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J  j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11A327-4935-7340-9DCB-25A57A39ECB5}"/>
              </a:ext>
            </a:extLst>
          </p:cNvPr>
          <p:cNvCxnSpPr/>
          <p:nvPr/>
        </p:nvCxnSpPr>
        <p:spPr>
          <a:xfrm flipV="1">
            <a:off x="6238703" y="312310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461211-D33D-C14A-84A2-B97CDC377C40}"/>
              </a:ext>
            </a:extLst>
          </p:cNvPr>
          <p:cNvSpPr txBox="1"/>
          <p:nvPr/>
        </p:nvSpPr>
        <p:spPr>
          <a:xfrm>
            <a:off x="5707774" y="341371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дай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AA2A9-5641-FC42-AD4E-1996F2B39DF3}"/>
              </a:ext>
            </a:extLst>
          </p:cNvPr>
          <p:cNvSpPr txBox="1"/>
          <p:nvPr/>
        </p:nvSpPr>
        <p:spPr>
          <a:xfrm>
            <a:off x="8190655" y="3413714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daj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33848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A06F5F-B962-EC44-9BA1-0297929457E6}"/>
              </a:ext>
            </a:extLst>
          </p:cNvPr>
          <p:cNvSpPr txBox="1">
            <a:spLocks/>
          </p:cNvSpPr>
          <p:nvPr/>
        </p:nvSpPr>
        <p:spPr>
          <a:xfrm>
            <a:off x="5658902" y="1198857"/>
            <a:ext cx="4555944" cy="11895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endParaRPr lang="en-US" sz="44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J  j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11A327-4935-7340-9DCB-25A57A39ECB5}"/>
              </a:ext>
            </a:extLst>
          </p:cNvPr>
          <p:cNvCxnSpPr/>
          <p:nvPr/>
        </p:nvCxnSpPr>
        <p:spPr>
          <a:xfrm flipV="1">
            <a:off x="6238703" y="312310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461211-D33D-C14A-84A2-B97CDC377C40}"/>
              </a:ext>
            </a:extLst>
          </p:cNvPr>
          <p:cNvSpPr txBox="1"/>
          <p:nvPr/>
        </p:nvSpPr>
        <p:spPr>
          <a:xfrm>
            <a:off x="5707774" y="341371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дай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44F1A-5C9C-7E4E-929E-5B19846B700C}"/>
              </a:ext>
            </a:extLst>
          </p:cNvPr>
          <p:cNvSpPr txBox="1"/>
          <p:nvPr/>
        </p:nvSpPr>
        <p:spPr>
          <a:xfrm>
            <a:off x="5968740" y="4581250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йод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AA2A9-5641-FC42-AD4E-1996F2B39DF3}"/>
              </a:ext>
            </a:extLst>
          </p:cNvPr>
          <p:cNvSpPr txBox="1"/>
          <p:nvPr/>
        </p:nvSpPr>
        <p:spPr>
          <a:xfrm>
            <a:off x="8190655" y="3413714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daj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3123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A06F5F-B962-EC44-9BA1-0297929457E6}"/>
              </a:ext>
            </a:extLst>
          </p:cNvPr>
          <p:cNvSpPr txBox="1">
            <a:spLocks/>
          </p:cNvSpPr>
          <p:nvPr/>
        </p:nvSpPr>
        <p:spPr>
          <a:xfrm>
            <a:off x="5658902" y="1198857"/>
            <a:ext cx="4555944" cy="11895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й</a:t>
            </a:r>
            <a:endParaRPr lang="en-US" sz="44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J  j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11A327-4935-7340-9DCB-25A57A39ECB5}"/>
              </a:ext>
            </a:extLst>
          </p:cNvPr>
          <p:cNvCxnSpPr/>
          <p:nvPr/>
        </p:nvCxnSpPr>
        <p:spPr>
          <a:xfrm flipV="1">
            <a:off x="6238703" y="312310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461211-D33D-C14A-84A2-B97CDC377C40}"/>
              </a:ext>
            </a:extLst>
          </p:cNvPr>
          <p:cNvSpPr txBox="1"/>
          <p:nvPr/>
        </p:nvSpPr>
        <p:spPr>
          <a:xfrm>
            <a:off x="5707774" y="341371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дай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44F1A-5C9C-7E4E-929E-5B19846B700C}"/>
              </a:ext>
            </a:extLst>
          </p:cNvPr>
          <p:cNvSpPr txBox="1"/>
          <p:nvPr/>
        </p:nvSpPr>
        <p:spPr>
          <a:xfrm>
            <a:off x="5968740" y="4581250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йод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AA2A9-5641-FC42-AD4E-1996F2B39DF3}"/>
              </a:ext>
            </a:extLst>
          </p:cNvPr>
          <p:cNvSpPr txBox="1"/>
          <p:nvPr/>
        </p:nvSpPr>
        <p:spPr>
          <a:xfrm>
            <a:off x="8190655" y="3413714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daj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AE726-9BAA-AD4E-A032-4BF638BDA433}"/>
              </a:ext>
            </a:extLst>
          </p:cNvPr>
          <p:cNvSpPr txBox="1"/>
          <p:nvPr/>
        </p:nvSpPr>
        <p:spPr>
          <a:xfrm>
            <a:off x="8240050" y="4581250"/>
            <a:ext cx="1600200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j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о</a:t>
            </a:r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503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7B925B-2C3E-2F4A-91BF-4150B4A30FD1}"/>
              </a:ext>
            </a:extLst>
          </p:cNvPr>
          <p:cNvSpPr txBox="1"/>
          <p:nvPr/>
        </p:nvSpPr>
        <p:spPr>
          <a:xfrm>
            <a:off x="5991354" y="100935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э</a:t>
            </a:r>
            <a:r>
              <a:rPr lang="en-US" sz="4643" dirty="0"/>
              <a:t>́</a:t>
            </a:r>
            <a:r>
              <a:rPr lang="ru-RU" sz="4643" dirty="0"/>
              <a:t>то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4166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7B925B-2C3E-2F4A-91BF-4150B4A30FD1}"/>
              </a:ext>
            </a:extLst>
          </p:cNvPr>
          <p:cNvSpPr txBox="1"/>
          <p:nvPr/>
        </p:nvSpPr>
        <p:spPr>
          <a:xfrm>
            <a:off x="5991354" y="100935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э</a:t>
            </a:r>
            <a:r>
              <a:rPr lang="en-US" sz="4643" dirty="0"/>
              <a:t>́</a:t>
            </a:r>
            <a:r>
              <a:rPr lang="ru-RU" sz="4643" dirty="0"/>
              <a:t>то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C112B-70CE-5942-A667-B46B1FA15754}"/>
              </a:ext>
            </a:extLst>
          </p:cNvPr>
          <p:cNvSpPr txBox="1"/>
          <p:nvPr/>
        </p:nvSpPr>
        <p:spPr>
          <a:xfrm>
            <a:off x="8204553" y="1009352"/>
            <a:ext cx="1716304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éto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5802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7B925B-2C3E-2F4A-91BF-4150B4A30FD1}"/>
              </a:ext>
            </a:extLst>
          </p:cNvPr>
          <p:cNvSpPr txBox="1"/>
          <p:nvPr/>
        </p:nvSpPr>
        <p:spPr>
          <a:xfrm>
            <a:off x="5991354" y="100935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э</a:t>
            </a:r>
            <a:r>
              <a:rPr lang="en-US" sz="4643" dirty="0"/>
              <a:t>́</a:t>
            </a:r>
            <a:r>
              <a:rPr lang="ru-RU" sz="4643" dirty="0"/>
              <a:t>то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C112B-70CE-5942-A667-B46B1FA15754}"/>
              </a:ext>
            </a:extLst>
          </p:cNvPr>
          <p:cNvSpPr txBox="1"/>
          <p:nvPr/>
        </p:nvSpPr>
        <p:spPr>
          <a:xfrm>
            <a:off x="8204553" y="1009352"/>
            <a:ext cx="1716304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éto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17998-F85F-8246-AD95-E397D861DD53}"/>
              </a:ext>
            </a:extLst>
          </p:cNvPr>
          <p:cNvSpPr txBox="1"/>
          <p:nvPr/>
        </p:nvSpPr>
        <p:spPr>
          <a:xfrm>
            <a:off x="6437429" y="1822628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34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498298"/>
            <a:ext cx="7158318" cy="1065460"/>
          </a:xfrm>
        </p:spPr>
        <p:txBody>
          <a:bodyPr anchor="ctr" anchorCtr="0"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5F18-F406-2943-99E7-73C596680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20" y="1461914"/>
            <a:ext cx="5198493" cy="4990553"/>
          </a:xfrm>
          <a:prstGeom prst="rect">
            <a:avLst/>
          </a:prstGeom>
          <a:ln>
            <a:solidFill>
              <a:srgbClr val="0569CB"/>
            </a:solidFill>
          </a:ln>
        </p:spPr>
      </p:pic>
    </p:spTree>
    <p:extLst>
      <p:ext uri="{BB962C8B-B14F-4D97-AF65-F5344CB8AC3E}">
        <p14:creationId xmlns:p14="http://schemas.microsoft.com/office/powerpoint/2010/main" val="341526708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7B925B-2C3E-2F4A-91BF-4150B4A30FD1}"/>
              </a:ext>
            </a:extLst>
          </p:cNvPr>
          <p:cNvSpPr txBox="1"/>
          <p:nvPr/>
        </p:nvSpPr>
        <p:spPr>
          <a:xfrm>
            <a:off x="5991354" y="100935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э</a:t>
            </a:r>
            <a:r>
              <a:rPr lang="en-US" sz="4643" dirty="0"/>
              <a:t>́</a:t>
            </a:r>
            <a:r>
              <a:rPr lang="ru-RU" sz="4643" dirty="0"/>
              <a:t>то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C112B-70CE-5942-A667-B46B1FA15754}"/>
              </a:ext>
            </a:extLst>
          </p:cNvPr>
          <p:cNvSpPr txBox="1"/>
          <p:nvPr/>
        </p:nvSpPr>
        <p:spPr>
          <a:xfrm>
            <a:off x="8204553" y="1009352"/>
            <a:ext cx="1716304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éto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17998-F85F-8246-AD95-E397D861DD53}"/>
              </a:ext>
            </a:extLst>
          </p:cNvPr>
          <p:cNvSpPr txBox="1"/>
          <p:nvPr/>
        </p:nvSpPr>
        <p:spPr>
          <a:xfrm>
            <a:off x="6437429" y="1822628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3C3D4-B963-A340-9C1F-F232838B87EE}"/>
              </a:ext>
            </a:extLst>
          </p:cNvPr>
          <p:cNvSpPr txBox="1"/>
          <p:nvPr/>
        </p:nvSpPr>
        <p:spPr>
          <a:xfrm>
            <a:off x="8177008" y="1822628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n’e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5861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56078B-B75E-9A43-BF73-23545F1F921C}"/>
              </a:ext>
            </a:extLst>
          </p:cNvPr>
          <p:cNvSpPr txBox="1"/>
          <p:nvPr/>
        </p:nvSpPr>
        <p:spPr>
          <a:xfrm>
            <a:off x="5668362" y="2660557"/>
            <a:ext cx="2740691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ено́т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B925B-2C3E-2F4A-91BF-4150B4A30FD1}"/>
              </a:ext>
            </a:extLst>
          </p:cNvPr>
          <p:cNvSpPr txBox="1"/>
          <p:nvPr/>
        </p:nvSpPr>
        <p:spPr>
          <a:xfrm>
            <a:off x="5991354" y="100935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э</a:t>
            </a:r>
            <a:r>
              <a:rPr lang="en-US" sz="4643" dirty="0"/>
              <a:t>́</a:t>
            </a:r>
            <a:r>
              <a:rPr lang="ru-RU" sz="4643" dirty="0"/>
              <a:t>то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C112B-70CE-5942-A667-B46B1FA15754}"/>
              </a:ext>
            </a:extLst>
          </p:cNvPr>
          <p:cNvSpPr txBox="1"/>
          <p:nvPr/>
        </p:nvSpPr>
        <p:spPr>
          <a:xfrm>
            <a:off x="8204553" y="1009352"/>
            <a:ext cx="1716304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éto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17998-F85F-8246-AD95-E397D861DD53}"/>
              </a:ext>
            </a:extLst>
          </p:cNvPr>
          <p:cNvSpPr txBox="1"/>
          <p:nvPr/>
        </p:nvSpPr>
        <p:spPr>
          <a:xfrm>
            <a:off x="6437429" y="1822628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3C3D4-B963-A340-9C1F-F232838B87EE}"/>
              </a:ext>
            </a:extLst>
          </p:cNvPr>
          <p:cNvSpPr txBox="1"/>
          <p:nvPr/>
        </p:nvSpPr>
        <p:spPr>
          <a:xfrm>
            <a:off x="8177008" y="1822628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n’e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17203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56078B-B75E-9A43-BF73-23545F1F921C}"/>
              </a:ext>
            </a:extLst>
          </p:cNvPr>
          <p:cNvSpPr txBox="1"/>
          <p:nvPr/>
        </p:nvSpPr>
        <p:spPr>
          <a:xfrm>
            <a:off x="5668362" y="2660557"/>
            <a:ext cx="2740691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ено́т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B925B-2C3E-2F4A-91BF-4150B4A30FD1}"/>
              </a:ext>
            </a:extLst>
          </p:cNvPr>
          <p:cNvSpPr txBox="1"/>
          <p:nvPr/>
        </p:nvSpPr>
        <p:spPr>
          <a:xfrm>
            <a:off x="5991354" y="100935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э</a:t>
            </a:r>
            <a:r>
              <a:rPr lang="en-US" sz="4643" dirty="0"/>
              <a:t>́</a:t>
            </a:r>
            <a:r>
              <a:rPr lang="ru-RU" sz="4643" dirty="0"/>
              <a:t>то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D7BF3-D056-654A-A582-4D801BB12B07}"/>
              </a:ext>
            </a:extLst>
          </p:cNvPr>
          <p:cNvSpPr txBox="1"/>
          <p:nvPr/>
        </p:nvSpPr>
        <p:spPr>
          <a:xfrm>
            <a:off x="8204556" y="2663591"/>
            <a:ext cx="191091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jeno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́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t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C112B-70CE-5942-A667-B46B1FA15754}"/>
              </a:ext>
            </a:extLst>
          </p:cNvPr>
          <p:cNvSpPr txBox="1"/>
          <p:nvPr/>
        </p:nvSpPr>
        <p:spPr>
          <a:xfrm>
            <a:off x="8204553" y="1009352"/>
            <a:ext cx="1716304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éto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17998-F85F-8246-AD95-E397D861DD53}"/>
              </a:ext>
            </a:extLst>
          </p:cNvPr>
          <p:cNvSpPr txBox="1"/>
          <p:nvPr/>
        </p:nvSpPr>
        <p:spPr>
          <a:xfrm>
            <a:off x="6437429" y="1822628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3C3D4-B963-A340-9C1F-F232838B87EE}"/>
              </a:ext>
            </a:extLst>
          </p:cNvPr>
          <p:cNvSpPr txBox="1"/>
          <p:nvPr/>
        </p:nvSpPr>
        <p:spPr>
          <a:xfrm>
            <a:off x="8177008" y="1822628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n’e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4020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56078B-B75E-9A43-BF73-23545F1F921C}"/>
              </a:ext>
            </a:extLst>
          </p:cNvPr>
          <p:cNvSpPr txBox="1"/>
          <p:nvPr/>
        </p:nvSpPr>
        <p:spPr>
          <a:xfrm>
            <a:off x="5668362" y="2660557"/>
            <a:ext cx="2740691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ено́т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B925B-2C3E-2F4A-91BF-4150B4A30FD1}"/>
              </a:ext>
            </a:extLst>
          </p:cNvPr>
          <p:cNvSpPr txBox="1"/>
          <p:nvPr/>
        </p:nvSpPr>
        <p:spPr>
          <a:xfrm>
            <a:off x="5991354" y="100935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э</a:t>
            </a:r>
            <a:r>
              <a:rPr lang="en-US" sz="4643" dirty="0"/>
              <a:t>́</a:t>
            </a:r>
            <a:r>
              <a:rPr lang="ru-RU" sz="4643" dirty="0"/>
              <a:t>то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D7BF3-D056-654A-A582-4D801BB12B07}"/>
              </a:ext>
            </a:extLst>
          </p:cNvPr>
          <p:cNvSpPr txBox="1"/>
          <p:nvPr/>
        </p:nvSpPr>
        <p:spPr>
          <a:xfrm>
            <a:off x="8204556" y="2663591"/>
            <a:ext cx="191091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jeno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́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t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C112B-70CE-5942-A667-B46B1FA15754}"/>
              </a:ext>
            </a:extLst>
          </p:cNvPr>
          <p:cNvSpPr txBox="1"/>
          <p:nvPr/>
        </p:nvSpPr>
        <p:spPr>
          <a:xfrm>
            <a:off x="8204553" y="1009352"/>
            <a:ext cx="1716304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éto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5CEA441-235D-A140-ABE3-64271A712356}"/>
              </a:ext>
            </a:extLst>
          </p:cNvPr>
          <p:cNvSpPr/>
          <p:nvPr/>
        </p:nvSpPr>
        <p:spPr>
          <a:xfrm>
            <a:off x="7785855" y="3712770"/>
            <a:ext cx="2595836" cy="1009700"/>
          </a:xfrm>
          <a:prstGeom prst="wedgeEllipseCallout">
            <a:avLst>
              <a:gd name="adj1" fmla="val -47608"/>
              <a:gd name="adj2" fmla="val 415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Почему́??</a:t>
            </a:r>
          </a:p>
          <a:p>
            <a:pPr algn="ctr"/>
            <a:r>
              <a:rPr lang="ru-RU" sz="2800" dirty="0"/>
              <a:t>Я </a:t>
            </a:r>
            <a:r>
              <a:rPr lang="ru-RU" sz="2800" dirty="0" err="1"/>
              <a:t>ено́т</a:t>
            </a:r>
            <a:r>
              <a:rPr lang="ru-RU" sz="2800" dirty="0"/>
              <a:t>!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17998-F85F-8246-AD95-E397D861DD53}"/>
              </a:ext>
            </a:extLst>
          </p:cNvPr>
          <p:cNvSpPr txBox="1"/>
          <p:nvPr/>
        </p:nvSpPr>
        <p:spPr>
          <a:xfrm>
            <a:off x="6437429" y="1822628"/>
            <a:ext cx="195942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не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3C3D4-B963-A340-9C1F-F232838B87EE}"/>
              </a:ext>
            </a:extLst>
          </p:cNvPr>
          <p:cNvSpPr txBox="1"/>
          <p:nvPr/>
        </p:nvSpPr>
        <p:spPr>
          <a:xfrm>
            <a:off x="8177008" y="1822628"/>
            <a:ext cx="1491342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n’e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1CCD76-0DC9-FD40-9697-CA152C68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572" y="4184438"/>
            <a:ext cx="1583989" cy="158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6237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8026557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е ё </a:t>
            </a:r>
            <a:r>
              <a:rPr lang="ru-RU" sz="5600">
                <a:solidFill>
                  <a:srgbClr val="A445EB"/>
                </a:solidFill>
                <a:latin typeface="Times New Roman" panose="02020603050405020304" pitchFamily="18" charset="0"/>
              </a:rPr>
              <a:t>ж</a:t>
            </a:r>
            <a:r>
              <a:rPr lang="ru-RU" sz="5600">
                <a:latin typeface="Times New Roman" panose="02020603050405020304" pitchFamily="18" charset="0"/>
              </a:rPr>
              <a:t>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и й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A445EB"/>
                </a:solidFill>
                <a:latin typeface="Times New Roman" panose="02020603050405020304" pitchFamily="18" charset="0"/>
              </a:rPr>
              <a:t>ц ч ш щ</a:t>
            </a:r>
            <a:br>
              <a:rPr lang="ru-RU" sz="5600">
                <a:solidFill>
                  <a:srgbClr val="A445EB"/>
                </a:solidFill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ъ ы ь э ю я</a:t>
            </a:r>
            <a:endParaRPr lang="en-US" sz="5600"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C7A7DB-F2DF-6746-BC0A-294E1C751CDB}"/>
              </a:ext>
            </a:extLst>
          </p:cNvPr>
          <p:cNvSpPr txBox="1">
            <a:spLocks/>
          </p:cNvSpPr>
          <p:nvPr/>
        </p:nvSpPr>
        <p:spPr>
          <a:xfrm>
            <a:off x="4025900" y="819150"/>
            <a:ext cx="7820306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4200">
                <a:solidFill>
                  <a:srgbClr val="A445EB"/>
                </a:solidFill>
              </a:rPr>
              <a:t>Special Letters</a:t>
            </a:r>
            <a:r>
              <a:rPr lang="ru-RU" sz="4200">
                <a:solidFill>
                  <a:srgbClr val="A445EB"/>
                </a:solidFill>
              </a:rPr>
              <a:t> —</a:t>
            </a:r>
            <a:r>
              <a:rPr lang="en-US" sz="4200">
                <a:solidFill>
                  <a:srgbClr val="A445EB"/>
                </a:solidFill>
              </a:rPr>
              <a:t> </a:t>
            </a:r>
            <a:r>
              <a:rPr lang="ru-RU" sz="4200">
                <a:solidFill>
                  <a:srgbClr val="A445EB"/>
                </a:solidFill>
              </a:rPr>
              <a:t>ж, ш, ц, ч, щ</a:t>
            </a:r>
            <a:endParaRPr lang="en-US" sz="4200">
              <a:solidFill>
                <a:srgbClr val="A445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6625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endParaRPr lang="en-US" sz="5572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5087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 zh?</a:t>
            </a:r>
          </a:p>
        </p:txBody>
      </p:sp>
    </p:spTree>
    <p:extLst>
      <p:ext uri="{BB962C8B-B14F-4D97-AF65-F5344CB8AC3E}">
        <p14:creationId xmlns:p14="http://schemas.microsoft.com/office/powerpoint/2010/main" val="129107300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Ž  ž</a:t>
            </a:r>
          </a:p>
        </p:txBody>
      </p:sp>
    </p:spTree>
    <p:extLst>
      <p:ext uri="{BB962C8B-B14F-4D97-AF65-F5344CB8AC3E}">
        <p14:creationId xmlns:p14="http://schemas.microsoft.com/office/powerpoint/2010/main" val="250152787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Ž  ž</a:t>
            </a:r>
          </a:p>
        </p:txBody>
      </p:sp>
      <p:sp>
        <p:nvSpPr>
          <p:cNvPr id="5" name="Explosion 2 4">
            <a:extLst>
              <a:ext uri="{FF2B5EF4-FFF2-40B4-BE49-F238E27FC236}">
                <a16:creationId xmlns:a16="http://schemas.microsoft.com/office/drawing/2014/main" id="{24EAC7DC-6216-FD48-A0E4-BC410C6194AA}"/>
              </a:ext>
            </a:extLst>
          </p:cNvPr>
          <p:cNvSpPr/>
          <p:nvPr/>
        </p:nvSpPr>
        <p:spPr>
          <a:xfrm>
            <a:off x="5821145" y="593431"/>
            <a:ext cx="4546588" cy="355756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0320" algn="ctr"/>
            <a:r>
              <a:rPr lang="en-US" sz="5200" dirty="0" err="1"/>
              <a:t>háček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840022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498298"/>
            <a:ext cx="7158318" cy="1065460"/>
          </a:xfrm>
        </p:spPr>
        <p:txBody>
          <a:bodyPr anchor="ctr" anchorCtr="0"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5F18-F406-2943-99E7-73C596680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20" y="1461914"/>
            <a:ext cx="5198493" cy="4990553"/>
          </a:xfrm>
          <a:prstGeom prst="rect">
            <a:avLst/>
          </a:prstGeom>
          <a:ln>
            <a:solidFill>
              <a:srgbClr val="0569CB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A33C5-7951-E247-9CEF-0F16DAAB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7033" y="2755043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1769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Ž  ž</a:t>
            </a:r>
          </a:p>
        </p:txBody>
      </p:sp>
      <p:sp>
        <p:nvSpPr>
          <p:cNvPr id="5" name="Explosion 2 4">
            <a:extLst>
              <a:ext uri="{FF2B5EF4-FFF2-40B4-BE49-F238E27FC236}">
                <a16:creationId xmlns:a16="http://schemas.microsoft.com/office/drawing/2014/main" id="{24EAC7DC-6216-FD48-A0E4-BC410C6194AA}"/>
              </a:ext>
            </a:extLst>
          </p:cNvPr>
          <p:cNvSpPr/>
          <p:nvPr/>
        </p:nvSpPr>
        <p:spPr>
          <a:xfrm>
            <a:off x="5821145" y="593431"/>
            <a:ext cx="4546588" cy="355756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0320" algn="ctr"/>
            <a:r>
              <a:rPr lang="en-US" sz="5200" dirty="0" err="1"/>
              <a:t>háček</a:t>
            </a:r>
            <a:endParaRPr lang="en-US" sz="5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1010B-F012-C349-8A79-D5D78A84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56" y="1663788"/>
            <a:ext cx="1716022" cy="1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5876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275D4F-C25D-7D4C-A5F1-7A401ADC7DA2}"/>
              </a:ext>
            </a:extLst>
          </p:cNvPr>
          <p:cNvSpPr txBox="1">
            <a:spLocks/>
          </p:cNvSpPr>
          <p:nvPr/>
        </p:nvSpPr>
        <p:spPr>
          <a:xfrm>
            <a:off x="4190035" y="849640"/>
            <a:ext cx="7442522" cy="20682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2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Ё</a:t>
            </a:r>
            <a:r>
              <a:rPr lang="en-US" sz="52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ё</a:t>
            </a:r>
            <a:r>
              <a:rPr lang="en-US" sz="52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200" b="1" dirty="0">
                <a:latin typeface="Avenir Next" panose="020B0503020202020204" pitchFamily="34" charset="0"/>
                <a:cs typeface="Calibri" charset="0"/>
              </a:rPr>
              <a:t>and</a:t>
            </a:r>
            <a:r>
              <a:rPr lang="en-US" sz="39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endParaRPr lang="en-US" sz="5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900" dirty="0">
                <a:latin typeface="Comic Sans MS" panose="030F0902030302020204" pitchFamily="66" charset="0"/>
                <a:sym typeface="Wingdings"/>
              </a:rPr>
              <a:t>’O  ’o </a:t>
            </a:r>
            <a:r>
              <a:rPr lang="en-US" sz="3000" dirty="0">
                <a:latin typeface="Comic Sans MS" panose="030F0902030302020204" pitchFamily="66" charset="0"/>
                <a:sym typeface="Wingdings"/>
              </a:rPr>
              <a:t>(after a consonant)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900" dirty="0">
                <a:latin typeface="Comic Sans MS" panose="030F0902030302020204" pitchFamily="66" charset="0"/>
                <a:sym typeface="Wingdings"/>
              </a:rPr>
              <a:t>Jo  jo </a:t>
            </a:r>
            <a:r>
              <a:rPr lang="en-US" sz="30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7C2877-EBA2-8546-AFA7-B8CE5E7B6640}"/>
              </a:ext>
            </a:extLst>
          </p:cNvPr>
          <p:cNvCxnSpPr/>
          <p:nvPr/>
        </p:nvCxnSpPr>
        <p:spPr>
          <a:xfrm flipV="1">
            <a:off x="6305619" y="3163469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04383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275D4F-C25D-7D4C-A5F1-7A401ADC7DA2}"/>
              </a:ext>
            </a:extLst>
          </p:cNvPr>
          <p:cNvSpPr txBox="1">
            <a:spLocks/>
          </p:cNvSpPr>
          <p:nvPr/>
        </p:nvSpPr>
        <p:spPr>
          <a:xfrm>
            <a:off x="4190035" y="849640"/>
            <a:ext cx="7442522" cy="20682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2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Ё</a:t>
            </a:r>
            <a:r>
              <a:rPr lang="en-US" sz="52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ё</a:t>
            </a:r>
            <a:r>
              <a:rPr lang="en-US" sz="52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200" b="1" dirty="0">
                <a:latin typeface="Avenir Next" panose="020B0503020202020204" pitchFamily="34" charset="0"/>
                <a:cs typeface="Calibri" charset="0"/>
              </a:rPr>
              <a:t>and</a:t>
            </a:r>
            <a:r>
              <a:rPr lang="en-US" sz="39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endParaRPr lang="en-US" sz="5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900" dirty="0">
                <a:latin typeface="Comic Sans MS" panose="030F0902030302020204" pitchFamily="66" charset="0"/>
                <a:sym typeface="Wingdings"/>
              </a:rPr>
              <a:t>’O  ’o </a:t>
            </a:r>
            <a:r>
              <a:rPr lang="en-US" sz="3000" dirty="0">
                <a:latin typeface="Comic Sans MS" panose="030F0902030302020204" pitchFamily="66" charset="0"/>
                <a:sym typeface="Wingdings"/>
              </a:rPr>
              <a:t>(after a consonant)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900" dirty="0">
                <a:latin typeface="Comic Sans MS" panose="030F0902030302020204" pitchFamily="66" charset="0"/>
                <a:sym typeface="Wingdings"/>
              </a:rPr>
              <a:t>Jo  jo </a:t>
            </a:r>
            <a:r>
              <a:rPr lang="en-US" sz="30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7C2877-EBA2-8546-AFA7-B8CE5E7B6640}"/>
              </a:ext>
            </a:extLst>
          </p:cNvPr>
          <p:cNvCxnSpPr/>
          <p:nvPr/>
        </p:nvCxnSpPr>
        <p:spPr>
          <a:xfrm flipV="1">
            <a:off x="6305619" y="3163469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28D6F96-DB2B-F644-974F-676A78325EF1}"/>
              </a:ext>
            </a:extLst>
          </p:cNvPr>
          <p:cNvSpPr txBox="1"/>
          <p:nvPr/>
        </p:nvSpPr>
        <p:spPr>
          <a:xfrm>
            <a:off x="5723888" y="3196123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ёж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82240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275D4F-C25D-7D4C-A5F1-7A401ADC7DA2}"/>
              </a:ext>
            </a:extLst>
          </p:cNvPr>
          <p:cNvSpPr txBox="1">
            <a:spLocks/>
          </p:cNvSpPr>
          <p:nvPr/>
        </p:nvSpPr>
        <p:spPr>
          <a:xfrm>
            <a:off x="4190035" y="849640"/>
            <a:ext cx="7442522" cy="20682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2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Ё</a:t>
            </a:r>
            <a:r>
              <a:rPr lang="en-US" sz="52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ё</a:t>
            </a:r>
            <a:r>
              <a:rPr lang="en-US" sz="52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200" b="1" dirty="0">
                <a:latin typeface="Avenir Next" panose="020B0503020202020204" pitchFamily="34" charset="0"/>
                <a:cs typeface="Calibri" charset="0"/>
              </a:rPr>
              <a:t>and</a:t>
            </a:r>
            <a:r>
              <a:rPr lang="en-US" sz="39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endParaRPr lang="en-US" sz="5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900" dirty="0">
                <a:latin typeface="Comic Sans MS" panose="030F0902030302020204" pitchFamily="66" charset="0"/>
                <a:sym typeface="Wingdings"/>
              </a:rPr>
              <a:t>’O  ’o </a:t>
            </a:r>
            <a:r>
              <a:rPr lang="en-US" sz="3000" dirty="0">
                <a:latin typeface="Comic Sans MS" panose="030F0902030302020204" pitchFamily="66" charset="0"/>
                <a:sym typeface="Wingdings"/>
              </a:rPr>
              <a:t>(after a consonant)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900" dirty="0">
                <a:latin typeface="Comic Sans MS" panose="030F0902030302020204" pitchFamily="66" charset="0"/>
                <a:sym typeface="Wingdings"/>
              </a:rPr>
              <a:t>Jo  jo </a:t>
            </a:r>
            <a:r>
              <a:rPr lang="en-US" sz="30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7C2877-EBA2-8546-AFA7-B8CE5E7B6640}"/>
              </a:ext>
            </a:extLst>
          </p:cNvPr>
          <p:cNvCxnSpPr/>
          <p:nvPr/>
        </p:nvCxnSpPr>
        <p:spPr>
          <a:xfrm flipV="1">
            <a:off x="6305619" y="3163469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28D6F96-DB2B-F644-974F-676A78325EF1}"/>
              </a:ext>
            </a:extLst>
          </p:cNvPr>
          <p:cNvSpPr txBox="1"/>
          <p:nvPr/>
        </p:nvSpPr>
        <p:spPr>
          <a:xfrm>
            <a:off x="5723888" y="3196123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ёж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04B75-DB95-0A48-838E-B2C3D62BFA96}"/>
              </a:ext>
            </a:extLst>
          </p:cNvPr>
          <p:cNvSpPr txBox="1"/>
          <p:nvPr/>
        </p:nvSpPr>
        <p:spPr>
          <a:xfrm>
            <a:off x="8221826" y="3196123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jož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5961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275D4F-C25D-7D4C-A5F1-7A401ADC7DA2}"/>
              </a:ext>
            </a:extLst>
          </p:cNvPr>
          <p:cNvSpPr txBox="1">
            <a:spLocks/>
          </p:cNvSpPr>
          <p:nvPr/>
        </p:nvSpPr>
        <p:spPr>
          <a:xfrm>
            <a:off x="4190035" y="849640"/>
            <a:ext cx="7442522" cy="20682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2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Ё</a:t>
            </a:r>
            <a:r>
              <a:rPr lang="en-US" sz="52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ё</a:t>
            </a:r>
            <a:r>
              <a:rPr lang="en-US" sz="5200" b="1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200" b="1" dirty="0">
                <a:latin typeface="Avenir Next" panose="020B0503020202020204" pitchFamily="34" charset="0"/>
                <a:cs typeface="Calibri" charset="0"/>
              </a:rPr>
              <a:t>and</a:t>
            </a:r>
            <a:r>
              <a:rPr lang="en-US" sz="39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5200" b="1" dirty="0">
                <a:latin typeface="Times New Roman" charset="0"/>
                <a:ea typeface="Times New Roman" charset="0"/>
                <a:cs typeface="Times New Roman" charset="0"/>
              </a:rPr>
              <a:t>Ж  ж</a:t>
            </a:r>
            <a:endParaRPr lang="en-US" sz="5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900" dirty="0">
                <a:latin typeface="Comic Sans MS" panose="030F0902030302020204" pitchFamily="66" charset="0"/>
                <a:sym typeface="Wingdings"/>
              </a:rPr>
              <a:t>’O  ’o </a:t>
            </a:r>
            <a:r>
              <a:rPr lang="en-US" sz="3000" dirty="0">
                <a:latin typeface="Comic Sans MS" panose="030F0902030302020204" pitchFamily="66" charset="0"/>
                <a:sym typeface="Wingdings"/>
              </a:rPr>
              <a:t>(after a consonant)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900" dirty="0">
                <a:latin typeface="Comic Sans MS" panose="030F0902030302020204" pitchFamily="66" charset="0"/>
                <a:sym typeface="Wingdings"/>
              </a:rPr>
              <a:t>Jo  jo </a:t>
            </a:r>
            <a:r>
              <a:rPr lang="en-US" sz="30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7C2877-EBA2-8546-AFA7-B8CE5E7B6640}"/>
              </a:ext>
            </a:extLst>
          </p:cNvPr>
          <p:cNvCxnSpPr/>
          <p:nvPr/>
        </p:nvCxnSpPr>
        <p:spPr>
          <a:xfrm flipV="1">
            <a:off x="6305619" y="3163469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28D6F96-DB2B-F644-974F-676A78325EF1}"/>
              </a:ext>
            </a:extLst>
          </p:cNvPr>
          <p:cNvSpPr txBox="1"/>
          <p:nvPr/>
        </p:nvSpPr>
        <p:spPr>
          <a:xfrm>
            <a:off x="5723888" y="3196123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ёж 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04B75-DB95-0A48-838E-B2C3D62BFA96}"/>
              </a:ext>
            </a:extLst>
          </p:cNvPr>
          <p:cNvSpPr txBox="1"/>
          <p:nvPr/>
        </p:nvSpPr>
        <p:spPr>
          <a:xfrm>
            <a:off x="8221826" y="3196123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jož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32E26592-78F5-4B44-8F5B-31E3CD963F40}"/>
              </a:ext>
            </a:extLst>
          </p:cNvPr>
          <p:cNvSpPr/>
          <p:nvPr/>
        </p:nvSpPr>
        <p:spPr>
          <a:xfrm>
            <a:off x="7967183" y="4002947"/>
            <a:ext cx="2542630" cy="892438"/>
          </a:xfrm>
          <a:prstGeom prst="wedgeEllipseCallout">
            <a:avLst>
              <a:gd name="adj1" fmla="val -53449"/>
              <a:gd name="adj2" fmla="val 468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Молоде́ц</a:t>
            </a:r>
            <a:r>
              <a:rPr lang="ru-RU" sz="2800" dirty="0"/>
              <a:t>!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61F97-E590-0943-988E-1ED63CDAC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5" t="16109" r="28894" b="5936"/>
          <a:stretch/>
        </p:blipFill>
        <p:spPr>
          <a:xfrm>
            <a:off x="5808326" y="4281145"/>
            <a:ext cx="1963449" cy="155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7391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Ш  ш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endParaRPr lang="en-US" sz="5572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2313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Ш  ш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 sh?</a:t>
            </a:r>
          </a:p>
        </p:txBody>
      </p:sp>
    </p:spTree>
    <p:extLst>
      <p:ext uri="{BB962C8B-B14F-4D97-AF65-F5344CB8AC3E}">
        <p14:creationId xmlns:p14="http://schemas.microsoft.com/office/powerpoint/2010/main" val="226284032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Ш  ш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Š  š</a:t>
            </a:r>
          </a:p>
        </p:txBody>
      </p:sp>
    </p:spTree>
    <p:extLst>
      <p:ext uri="{BB962C8B-B14F-4D97-AF65-F5344CB8AC3E}">
        <p14:creationId xmlns:p14="http://schemas.microsoft.com/office/powerpoint/2010/main" val="1611619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Ц  ц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endParaRPr lang="en-US" sz="5572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7820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Ц  ц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C  c</a:t>
            </a:r>
          </a:p>
        </p:txBody>
      </p:sp>
    </p:spTree>
    <p:extLst>
      <p:ext uri="{BB962C8B-B14F-4D97-AF65-F5344CB8AC3E}">
        <p14:creationId xmlns:p14="http://schemas.microsoft.com/office/powerpoint/2010/main" val="1105994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498298"/>
            <a:ext cx="7158318" cy="1065460"/>
          </a:xfrm>
        </p:spPr>
        <p:txBody>
          <a:bodyPr anchor="ctr" anchorCtr="0"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5F18-F406-2943-99E7-73C596680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20" y="1461914"/>
            <a:ext cx="5198493" cy="4990553"/>
          </a:xfrm>
          <a:prstGeom prst="rect">
            <a:avLst/>
          </a:prstGeom>
          <a:ln>
            <a:solidFill>
              <a:srgbClr val="0569CB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A33C5-7951-E247-9CEF-0F16DAAB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7033" y="3902198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3971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Ц  ц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C  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8F777-E5F8-2F47-BFF0-F3E17CA23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56" y="1663788"/>
            <a:ext cx="1716022" cy="1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1326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65127F-E400-0748-8834-BE391990C8E7}"/>
              </a:ext>
            </a:extLst>
          </p:cNvPr>
          <p:cNvCxnSpPr/>
          <p:nvPr/>
        </p:nvCxnSpPr>
        <p:spPr>
          <a:xfrm flipV="1">
            <a:off x="6261009" y="312310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54031E-5611-DC47-8292-584ABEE9A348}"/>
              </a:ext>
            </a:extLst>
          </p:cNvPr>
          <p:cNvSpPr txBox="1">
            <a:spLocks/>
          </p:cNvSpPr>
          <p:nvPr/>
        </p:nvSpPr>
        <p:spPr>
          <a:xfrm>
            <a:off x="5635331" y="1324166"/>
            <a:ext cx="4647698" cy="15626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Ц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ц</a:t>
            </a:r>
            <a:endParaRPr lang="en-US" sz="4400" b="1" dirty="0">
              <a:ea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C  c</a:t>
            </a:r>
          </a:p>
        </p:txBody>
      </p:sp>
    </p:spTree>
    <p:extLst>
      <p:ext uri="{BB962C8B-B14F-4D97-AF65-F5344CB8AC3E}">
        <p14:creationId xmlns:p14="http://schemas.microsoft.com/office/powerpoint/2010/main" val="121574543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65127F-E400-0748-8834-BE391990C8E7}"/>
              </a:ext>
            </a:extLst>
          </p:cNvPr>
          <p:cNvCxnSpPr/>
          <p:nvPr/>
        </p:nvCxnSpPr>
        <p:spPr>
          <a:xfrm flipV="1">
            <a:off x="6261009" y="312310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AE95F9-961F-B943-A536-52175AEF5A7D}"/>
              </a:ext>
            </a:extLst>
          </p:cNvPr>
          <p:cNvSpPr txBox="1"/>
          <p:nvPr/>
        </p:nvSpPr>
        <p:spPr>
          <a:xfrm>
            <a:off x="5662467" y="3413713"/>
            <a:ext cx="280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ц</a:t>
            </a:r>
            <a:r>
              <a:rPr lang="en-US" sz="4000" dirty="0"/>
              <a:t>á</a:t>
            </a:r>
            <a:r>
              <a:rPr lang="ru-RU" sz="4000" dirty="0" err="1">
                <a:latin typeface="Calibri" charset="0"/>
                <a:ea typeface="Calibri" charset="0"/>
                <a:cs typeface="Calibri" charset="0"/>
              </a:rPr>
              <a:t>рство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54031E-5611-DC47-8292-584ABEE9A348}"/>
              </a:ext>
            </a:extLst>
          </p:cNvPr>
          <p:cNvSpPr txBox="1">
            <a:spLocks/>
          </p:cNvSpPr>
          <p:nvPr/>
        </p:nvSpPr>
        <p:spPr>
          <a:xfrm>
            <a:off x="5635331" y="1324166"/>
            <a:ext cx="4647698" cy="15626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Ц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ц</a:t>
            </a:r>
            <a:endParaRPr lang="en-US" sz="4400" b="1" dirty="0">
              <a:ea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C  c</a:t>
            </a:r>
          </a:p>
        </p:txBody>
      </p:sp>
    </p:spTree>
    <p:extLst>
      <p:ext uri="{BB962C8B-B14F-4D97-AF65-F5344CB8AC3E}">
        <p14:creationId xmlns:p14="http://schemas.microsoft.com/office/powerpoint/2010/main" val="19951358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65127F-E400-0748-8834-BE391990C8E7}"/>
              </a:ext>
            </a:extLst>
          </p:cNvPr>
          <p:cNvCxnSpPr/>
          <p:nvPr/>
        </p:nvCxnSpPr>
        <p:spPr>
          <a:xfrm flipV="1">
            <a:off x="6261009" y="312310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AE95F9-961F-B943-A536-52175AEF5A7D}"/>
              </a:ext>
            </a:extLst>
          </p:cNvPr>
          <p:cNvSpPr txBox="1"/>
          <p:nvPr/>
        </p:nvSpPr>
        <p:spPr>
          <a:xfrm>
            <a:off x="5662467" y="3413713"/>
            <a:ext cx="280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ц</a:t>
            </a:r>
            <a:r>
              <a:rPr lang="en-US" sz="4000" dirty="0"/>
              <a:t>á</a:t>
            </a:r>
            <a:r>
              <a:rPr lang="ru-RU" sz="4000" dirty="0" err="1">
                <a:latin typeface="Calibri" charset="0"/>
                <a:ea typeface="Calibri" charset="0"/>
                <a:cs typeface="Calibri" charset="0"/>
              </a:rPr>
              <a:t>рство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968C7-5F13-5746-BC99-744C6BE9DEEE}"/>
              </a:ext>
            </a:extLst>
          </p:cNvPr>
          <p:cNvSpPr txBox="1"/>
          <p:nvPr/>
        </p:nvSpPr>
        <p:spPr>
          <a:xfrm>
            <a:off x="8536544" y="3378988"/>
            <a:ext cx="2250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á</a:t>
            </a:r>
            <a:r>
              <a:rPr lang="en-US" sz="44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rstvo</a:t>
            </a:r>
            <a:endParaRPr lang="en-US" sz="44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54031E-5611-DC47-8292-584ABEE9A348}"/>
              </a:ext>
            </a:extLst>
          </p:cNvPr>
          <p:cNvSpPr txBox="1">
            <a:spLocks/>
          </p:cNvSpPr>
          <p:nvPr/>
        </p:nvSpPr>
        <p:spPr>
          <a:xfrm>
            <a:off x="5635331" y="1324166"/>
            <a:ext cx="4647698" cy="15626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Ц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ц</a:t>
            </a:r>
            <a:endParaRPr lang="en-US" sz="4400" b="1" dirty="0">
              <a:ea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C  c</a:t>
            </a:r>
          </a:p>
        </p:txBody>
      </p:sp>
    </p:spTree>
    <p:extLst>
      <p:ext uri="{BB962C8B-B14F-4D97-AF65-F5344CB8AC3E}">
        <p14:creationId xmlns:p14="http://schemas.microsoft.com/office/powerpoint/2010/main" val="425008941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65127F-E400-0748-8834-BE391990C8E7}"/>
              </a:ext>
            </a:extLst>
          </p:cNvPr>
          <p:cNvCxnSpPr/>
          <p:nvPr/>
        </p:nvCxnSpPr>
        <p:spPr>
          <a:xfrm flipV="1">
            <a:off x="6261009" y="312310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AE95F9-961F-B943-A536-52175AEF5A7D}"/>
              </a:ext>
            </a:extLst>
          </p:cNvPr>
          <p:cNvSpPr txBox="1"/>
          <p:nvPr/>
        </p:nvSpPr>
        <p:spPr>
          <a:xfrm>
            <a:off x="5662467" y="3413713"/>
            <a:ext cx="280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ц</a:t>
            </a:r>
            <a:r>
              <a:rPr lang="en-US" sz="4000" dirty="0"/>
              <a:t>á</a:t>
            </a:r>
            <a:r>
              <a:rPr lang="ru-RU" sz="4000" dirty="0" err="1">
                <a:latin typeface="Calibri" charset="0"/>
                <a:ea typeface="Calibri" charset="0"/>
                <a:cs typeface="Calibri" charset="0"/>
              </a:rPr>
              <a:t>рство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93FCD-B456-414D-B8F6-2A471A23CA43}"/>
              </a:ext>
            </a:extLst>
          </p:cNvPr>
          <p:cNvSpPr txBox="1"/>
          <p:nvPr/>
        </p:nvSpPr>
        <p:spPr>
          <a:xfrm>
            <a:off x="5668560" y="4585382"/>
            <a:ext cx="268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err="1"/>
              <a:t>коне́ц</a:t>
            </a:r>
            <a:r>
              <a:rPr lang="en-US" sz="4000" dirty="0"/>
              <a:t>  </a:t>
            </a:r>
            <a:r>
              <a:rPr lang="ru-RU" sz="4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968C7-5F13-5746-BC99-744C6BE9DEEE}"/>
              </a:ext>
            </a:extLst>
          </p:cNvPr>
          <p:cNvSpPr txBox="1"/>
          <p:nvPr/>
        </p:nvSpPr>
        <p:spPr>
          <a:xfrm>
            <a:off x="8536544" y="3378988"/>
            <a:ext cx="2250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á</a:t>
            </a:r>
            <a:r>
              <a:rPr lang="en-US" sz="44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rstvo</a:t>
            </a:r>
            <a:endParaRPr lang="en-US" sz="44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54031E-5611-DC47-8292-584ABEE9A348}"/>
              </a:ext>
            </a:extLst>
          </p:cNvPr>
          <p:cNvSpPr txBox="1">
            <a:spLocks/>
          </p:cNvSpPr>
          <p:nvPr/>
        </p:nvSpPr>
        <p:spPr>
          <a:xfrm>
            <a:off x="5635331" y="1324166"/>
            <a:ext cx="4647698" cy="15626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Ц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ц</a:t>
            </a:r>
            <a:endParaRPr lang="en-US" sz="4400" b="1" dirty="0">
              <a:ea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C  c</a:t>
            </a:r>
          </a:p>
        </p:txBody>
      </p:sp>
    </p:spTree>
    <p:extLst>
      <p:ext uri="{BB962C8B-B14F-4D97-AF65-F5344CB8AC3E}">
        <p14:creationId xmlns:p14="http://schemas.microsoft.com/office/powerpoint/2010/main" val="236427736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65127F-E400-0748-8834-BE391990C8E7}"/>
              </a:ext>
            </a:extLst>
          </p:cNvPr>
          <p:cNvCxnSpPr/>
          <p:nvPr/>
        </p:nvCxnSpPr>
        <p:spPr>
          <a:xfrm flipV="1">
            <a:off x="6261009" y="312310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FAE95F9-961F-B943-A536-52175AEF5A7D}"/>
              </a:ext>
            </a:extLst>
          </p:cNvPr>
          <p:cNvSpPr txBox="1"/>
          <p:nvPr/>
        </p:nvSpPr>
        <p:spPr>
          <a:xfrm>
            <a:off x="5662467" y="3413713"/>
            <a:ext cx="2808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ц</a:t>
            </a:r>
            <a:r>
              <a:rPr lang="en-US" sz="4000" dirty="0"/>
              <a:t>á</a:t>
            </a:r>
            <a:r>
              <a:rPr lang="ru-RU" sz="4000" dirty="0" err="1">
                <a:latin typeface="Calibri" charset="0"/>
                <a:ea typeface="Calibri" charset="0"/>
                <a:cs typeface="Calibri" charset="0"/>
              </a:rPr>
              <a:t>рство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93FCD-B456-414D-B8F6-2A471A23CA43}"/>
              </a:ext>
            </a:extLst>
          </p:cNvPr>
          <p:cNvSpPr txBox="1"/>
          <p:nvPr/>
        </p:nvSpPr>
        <p:spPr>
          <a:xfrm>
            <a:off x="5668560" y="4585382"/>
            <a:ext cx="2685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 err="1"/>
              <a:t>коне́ц</a:t>
            </a:r>
            <a:r>
              <a:rPr lang="en-US" sz="4000" dirty="0"/>
              <a:t>  </a:t>
            </a:r>
            <a:r>
              <a:rPr lang="ru-RU" sz="4000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968C7-5F13-5746-BC99-744C6BE9DEEE}"/>
              </a:ext>
            </a:extLst>
          </p:cNvPr>
          <p:cNvSpPr txBox="1"/>
          <p:nvPr/>
        </p:nvSpPr>
        <p:spPr>
          <a:xfrm>
            <a:off x="8536544" y="3378988"/>
            <a:ext cx="22504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á</a:t>
            </a:r>
            <a:r>
              <a:rPr lang="en-US" sz="44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rstvo</a:t>
            </a:r>
            <a:endParaRPr lang="en-US" sz="44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1AE4B-6DB0-A24C-81E3-642F21249AEF}"/>
              </a:ext>
            </a:extLst>
          </p:cNvPr>
          <p:cNvSpPr txBox="1"/>
          <p:nvPr/>
        </p:nvSpPr>
        <p:spPr>
          <a:xfrm>
            <a:off x="8414330" y="4549809"/>
            <a:ext cx="1998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kon’éc</a:t>
            </a:r>
            <a:endParaRPr lang="en-US" sz="44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54031E-5611-DC47-8292-584ABEE9A348}"/>
              </a:ext>
            </a:extLst>
          </p:cNvPr>
          <p:cNvSpPr txBox="1">
            <a:spLocks/>
          </p:cNvSpPr>
          <p:nvPr/>
        </p:nvSpPr>
        <p:spPr>
          <a:xfrm>
            <a:off x="5635331" y="1324166"/>
            <a:ext cx="4647698" cy="15626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Ц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ц</a:t>
            </a:r>
            <a:endParaRPr lang="en-US" sz="4400" b="1" dirty="0">
              <a:ea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C  c</a:t>
            </a:r>
          </a:p>
        </p:txBody>
      </p:sp>
    </p:spTree>
    <p:extLst>
      <p:ext uri="{BB962C8B-B14F-4D97-AF65-F5344CB8AC3E}">
        <p14:creationId xmlns:p14="http://schemas.microsoft.com/office/powerpoint/2010/main" val="351441572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Ч  ч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endParaRPr lang="en-US" sz="5572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1806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Ч  ч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 ch?</a:t>
            </a:r>
          </a:p>
        </p:txBody>
      </p:sp>
    </p:spTree>
    <p:extLst>
      <p:ext uri="{BB962C8B-B14F-4D97-AF65-F5344CB8AC3E}">
        <p14:creationId xmlns:p14="http://schemas.microsoft.com/office/powerpoint/2010/main" val="83298389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Ч  ч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Č’  č’</a:t>
            </a:r>
          </a:p>
        </p:txBody>
      </p:sp>
    </p:spTree>
    <p:extLst>
      <p:ext uri="{BB962C8B-B14F-4D97-AF65-F5344CB8AC3E}">
        <p14:creationId xmlns:p14="http://schemas.microsoft.com/office/powerpoint/2010/main" val="293805812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Ч  ч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Č</a:t>
            </a:r>
            <a:r>
              <a:rPr lang="en-US" sz="5572" dirty="0">
                <a:solidFill>
                  <a:srgbClr val="00B0F0"/>
                </a:solidFill>
                <a:latin typeface="Comic Sans MS" panose="030F0902030302020204" pitchFamily="66" charset="0"/>
              </a:rPr>
              <a:t>’</a:t>
            </a:r>
            <a:r>
              <a:rPr lang="en-US" sz="5572" dirty="0">
                <a:latin typeface="Comic Sans MS" panose="030F0902030302020204" pitchFamily="66" charset="0"/>
              </a:rPr>
              <a:t>  č</a:t>
            </a:r>
            <a:r>
              <a:rPr lang="en-US" sz="5572" dirty="0">
                <a:solidFill>
                  <a:srgbClr val="00B0F0"/>
                </a:solidFill>
                <a:latin typeface="Comic Sans MS" panose="030F0902030302020204" pitchFamily="66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953321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498298"/>
            <a:ext cx="7158318" cy="1065460"/>
          </a:xfrm>
        </p:spPr>
        <p:txBody>
          <a:bodyPr anchor="ctr" anchorCtr="0"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5F18-F406-2943-99E7-73C596680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20" y="1461914"/>
            <a:ext cx="5198493" cy="4990553"/>
          </a:xfrm>
          <a:prstGeom prst="rect">
            <a:avLst/>
          </a:prstGeom>
          <a:ln>
            <a:solidFill>
              <a:srgbClr val="0569CB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A33C5-7951-E247-9CEF-0F16DAAB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7033" y="5349387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3064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Ч  ч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Č’  č’</a:t>
            </a:r>
          </a:p>
        </p:txBody>
      </p:sp>
    </p:spTree>
    <p:extLst>
      <p:ext uri="{BB962C8B-B14F-4D97-AF65-F5344CB8AC3E}">
        <p14:creationId xmlns:p14="http://schemas.microsoft.com/office/powerpoint/2010/main" val="257604220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4BF1A-3BD7-5E4E-97F0-90809685941E}"/>
              </a:ext>
            </a:extLst>
          </p:cNvPr>
          <p:cNvCxnSpPr/>
          <p:nvPr/>
        </p:nvCxnSpPr>
        <p:spPr>
          <a:xfrm flipV="1">
            <a:off x="6198897" y="292633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0F3F05-1A45-4E4A-BCB2-7DDE3C7419A4}"/>
              </a:ext>
            </a:extLst>
          </p:cNvPr>
          <p:cNvSpPr txBox="1">
            <a:spLocks/>
          </p:cNvSpPr>
          <p:nvPr/>
        </p:nvSpPr>
        <p:spPr>
          <a:xfrm>
            <a:off x="5514814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Ч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ч</a:t>
            </a:r>
            <a:endParaRPr lang="en-US" sz="4400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  </a:t>
            </a: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32788511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4BF1A-3BD7-5E4E-97F0-90809685941E}"/>
              </a:ext>
            </a:extLst>
          </p:cNvPr>
          <p:cNvCxnSpPr/>
          <p:nvPr/>
        </p:nvCxnSpPr>
        <p:spPr>
          <a:xfrm flipV="1">
            <a:off x="6198897" y="292633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1C70CD-3E90-5440-9DED-5D7F3B7124D8}"/>
              </a:ext>
            </a:extLst>
          </p:cNvPr>
          <p:cNvSpPr txBox="1"/>
          <p:nvPr/>
        </p:nvSpPr>
        <p:spPr>
          <a:xfrm>
            <a:off x="5651034" y="321694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чай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0F3F05-1A45-4E4A-BCB2-7DDE3C7419A4}"/>
              </a:ext>
            </a:extLst>
          </p:cNvPr>
          <p:cNvSpPr txBox="1">
            <a:spLocks/>
          </p:cNvSpPr>
          <p:nvPr/>
        </p:nvSpPr>
        <p:spPr>
          <a:xfrm>
            <a:off x="5514814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Ч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ч</a:t>
            </a:r>
            <a:endParaRPr lang="en-US" sz="4400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  </a:t>
            </a: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1107524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4BF1A-3BD7-5E4E-97F0-90809685941E}"/>
              </a:ext>
            </a:extLst>
          </p:cNvPr>
          <p:cNvCxnSpPr/>
          <p:nvPr/>
        </p:nvCxnSpPr>
        <p:spPr>
          <a:xfrm flipV="1">
            <a:off x="6198897" y="292633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1C70CD-3E90-5440-9DED-5D7F3B7124D8}"/>
              </a:ext>
            </a:extLst>
          </p:cNvPr>
          <p:cNvSpPr txBox="1"/>
          <p:nvPr/>
        </p:nvSpPr>
        <p:spPr>
          <a:xfrm>
            <a:off x="5651034" y="321694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чай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A8C90-E1FF-6141-8D62-DCCDB8A52317}"/>
              </a:ext>
            </a:extLst>
          </p:cNvPr>
          <p:cNvSpPr txBox="1"/>
          <p:nvPr/>
        </p:nvSpPr>
        <p:spPr>
          <a:xfrm>
            <a:off x="8126106" y="3216096"/>
            <a:ext cx="179794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902030302020204" pitchFamily="66" charset="0"/>
                <a:ea typeface="Calibri" charset="0"/>
                <a:cs typeface="Calibri" charset="0"/>
              </a:rPr>
              <a:t> </a:t>
            </a:r>
            <a:r>
              <a:rPr lang="ru-RU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cs typeface="Calibri" panose="020F0502020204030204" pitchFamily="34" charset="0"/>
              </a:rPr>
              <a:t>č’aj</a:t>
            </a:r>
            <a:endParaRPr lang="en-US" sz="46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0F3F05-1A45-4E4A-BCB2-7DDE3C7419A4}"/>
              </a:ext>
            </a:extLst>
          </p:cNvPr>
          <p:cNvSpPr txBox="1">
            <a:spLocks/>
          </p:cNvSpPr>
          <p:nvPr/>
        </p:nvSpPr>
        <p:spPr>
          <a:xfrm>
            <a:off x="5514814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Ч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ч</a:t>
            </a:r>
            <a:endParaRPr lang="en-US" sz="4400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  </a:t>
            </a: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83117182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4BF1A-3BD7-5E4E-97F0-90809685941E}"/>
              </a:ext>
            </a:extLst>
          </p:cNvPr>
          <p:cNvCxnSpPr/>
          <p:nvPr/>
        </p:nvCxnSpPr>
        <p:spPr>
          <a:xfrm flipV="1">
            <a:off x="6198897" y="292633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1C70CD-3E90-5440-9DED-5D7F3B7124D8}"/>
              </a:ext>
            </a:extLst>
          </p:cNvPr>
          <p:cNvSpPr txBox="1"/>
          <p:nvPr/>
        </p:nvSpPr>
        <p:spPr>
          <a:xfrm>
            <a:off x="5651034" y="321694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чай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A8C90-E1FF-6141-8D62-DCCDB8A52317}"/>
              </a:ext>
            </a:extLst>
          </p:cNvPr>
          <p:cNvSpPr txBox="1"/>
          <p:nvPr/>
        </p:nvSpPr>
        <p:spPr>
          <a:xfrm>
            <a:off x="8126106" y="3216096"/>
            <a:ext cx="179794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902030302020204" pitchFamily="66" charset="0"/>
                <a:ea typeface="Calibri" charset="0"/>
                <a:cs typeface="Calibri" charset="0"/>
              </a:rPr>
              <a:t> </a:t>
            </a:r>
            <a:r>
              <a:rPr lang="ru-RU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cs typeface="Calibri" panose="020F0502020204030204" pitchFamily="34" charset="0"/>
              </a:rPr>
              <a:t>č’aj</a:t>
            </a:r>
            <a:endParaRPr lang="en-US" sz="46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9B70C-6375-9543-99A8-6BCA1DB1D570}"/>
              </a:ext>
            </a:extLst>
          </p:cNvPr>
          <p:cNvSpPr txBox="1"/>
          <p:nvPr/>
        </p:nvSpPr>
        <p:spPr>
          <a:xfrm>
            <a:off x="7261595" y="4073460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0F3F05-1A45-4E4A-BCB2-7DDE3C7419A4}"/>
              </a:ext>
            </a:extLst>
          </p:cNvPr>
          <p:cNvSpPr txBox="1">
            <a:spLocks/>
          </p:cNvSpPr>
          <p:nvPr/>
        </p:nvSpPr>
        <p:spPr>
          <a:xfrm>
            <a:off x="5514814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Ч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ч</a:t>
            </a:r>
            <a:endParaRPr lang="en-US" sz="4400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  </a:t>
            </a: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339716104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4BF1A-3BD7-5E4E-97F0-90809685941E}"/>
              </a:ext>
            </a:extLst>
          </p:cNvPr>
          <p:cNvCxnSpPr/>
          <p:nvPr/>
        </p:nvCxnSpPr>
        <p:spPr>
          <a:xfrm flipV="1">
            <a:off x="6198897" y="292633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1C70CD-3E90-5440-9DED-5D7F3B7124D8}"/>
              </a:ext>
            </a:extLst>
          </p:cNvPr>
          <p:cNvSpPr txBox="1"/>
          <p:nvPr/>
        </p:nvSpPr>
        <p:spPr>
          <a:xfrm>
            <a:off x="5651034" y="321694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чай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C231E-BCE7-2648-935C-2BE7A68BE84A}"/>
              </a:ext>
            </a:extLst>
          </p:cNvPr>
          <p:cNvSpPr txBox="1"/>
          <p:nvPr/>
        </p:nvSpPr>
        <p:spPr>
          <a:xfrm>
            <a:off x="5931216" y="4782163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чей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A8C90-E1FF-6141-8D62-DCCDB8A52317}"/>
              </a:ext>
            </a:extLst>
          </p:cNvPr>
          <p:cNvSpPr txBox="1"/>
          <p:nvPr/>
        </p:nvSpPr>
        <p:spPr>
          <a:xfrm>
            <a:off x="8126106" y="3216096"/>
            <a:ext cx="179794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902030302020204" pitchFamily="66" charset="0"/>
                <a:ea typeface="Calibri" charset="0"/>
                <a:cs typeface="Calibri" charset="0"/>
              </a:rPr>
              <a:t> </a:t>
            </a:r>
            <a:r>
              <a:rPr lang="ru-RU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cs typeface="Calibri" panose="020F0502020204030204" pitchFamily="34" charset="0"/>
              </a:rPr>
              <a:t>č’aj</a:t>
            </a:r>
            <a:endParaRPr lang="en-US" sz="46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9B70C-6375-9543-99A8-6BCA1DB1D570}"/>
              </a:ext>
            </a:extLst>
          </p:cNvPr>
          <p:cNvSpPr txBox="1"/>
          <p:nvPr/>
        </p:nvSpPr>
        <p:spPr>
          <a:xfrm>
            <a:off x="7261595" y="4073460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0F3F05-1A45-4E4A-BCB2-7DDE3C7419A4}"/>
              </a:ext>
            </a:extLst>
          </p:cNvPr>
          <p:cNvSpPr txBox="1">
            <a:spLocks/>
          </p:cNvSpPr>
          <p:nvPr/>
        </p:nvSpPr>
        <p:spPr>
          <a:xfrm>
            <a:off x="5514814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Ч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ч</a:t>
            </a:r>
            <a:endParaRPr lang="en-US" sz="4400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  </a:t>
            </a: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14528366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4BF1A-3BD7-5E4E-97F0-90809685941E}"/>
              </a:ext>
            </a:extLst>
          </p:cNvPr>
          <p:cNvCxnSpPr/>
          <p:nvPr/>
        </p:nvCxnSpPr>
        <p:spPr>
          <a:xfrm flipV="1">
            <a:off x="6198897" y="292633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1C70CD-3E90-5440-9DED-5D7F3B7124D8}"/>
              </a:ext>
            </a:extLst>
          </p:cNvPr>
          <p:cNvSpPr txBox="1"/>
          <p:nvPr/>
        </p:nvSpPr>
        <p:spPr>
          <a:xfrm>
            <a:off x="5651034" y="321694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чай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C231E-BCE7-2648-935C-2BE7A68BE84A}"/>
              </a:ext>
            </a:extLst>
          </p:cNvPr>
          <p:cNvSpPr txBox="1"/>
          <p:nvPr/>
        </p:nvSpPr>
        <p:spPr>
          <a:xfrm>
            <a:off x="5931216" y="4782163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чей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A8C90-E1FF-6141-8D62-DCCDB8A52317}"/>
              </a:ext>
            </a:extLst>
          </p:cNvPr>
          <p:cNvSpPr txBox="1"/>
          <p:nvPr/>
        </p:nvSpPr>
        <p:spPr>
          <a:xfrm>
            <a:off x="8126106" y="3216096"/>
            <a:ext cx="179794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902030302020204" pitchFamily="66" charset="0"/>
                <a:ea typeface="Calibri" charset="0"/>
                <a:cs typeface="Calibri" charset="0"/>
              </a:rPr>
              <a:t> </a:t>
            </a:r>
            <a:r>
              <a:rPr lang="ru-RU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cs typeface="Calibri" panose="020F0502020204030204" pitchFamily="34" charset="0"/>
              </a:rPr>
              <a:t>č’aj</a:t>
            </a:r>
            <a:endParaRPr lang="en-US" sz="46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5CA49-1FE4-D049-88FC-789CB05793A4}"/>
              </a:ext>
            </a:extLst>
          </p:cNvPr>
          <p:cNvSpPr txBox="1"/>
          <p:nvPr/>
        </p:nvSpPr>
        <p:spPr>
          <a:xfrm>
            <a:off x="8164753" y="4781315"/>
            <a:ext cx="1600200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č’ej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9B70C-6375-9543-99A8-6BCA1DB1D570}"/>
              </a:ext>
            </a:extLst>
          </p:cNvPr>
          <p:cNvSpPr txBox="1"/>
          <p:nvPr/>
        </p:nvSpPr>
        <p:spPr>
          <a:xfrm>
            <a:off x="7261595" y="4073460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0F3F05-1A45-4E4A-BCB2-7DDE3C7419A4}"/>
              </a:ext>
            </a:extLst>
          </p:cNvPr>
          <p:cNvSpPr txBox="1">
            <a:spLocks/>
          </p:cNvSpPr>
          <p:nvPr/>
        </p:nvSpPr>
        <p:spPr>
          <a:xfrm>
            <a:off x="5514814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Ч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ч</a:t>
            </a:r>
            <a:endParaRPr lang="en-US" sz="4400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  </a:t>
            </a: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76192111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4BF1A-3BD7-5E4E-97F0-90809685941E}"/>
              </a:ext>
            </a:extLst>
          </p:cNvPr>
          <p:cNvCxnSpPr/>
          <p:nvPr/>
        </p:nvCxnSpPr>
        <p:spPr>
          <a:xfrm flipV="1">
            <a:off x="6198897" y="292633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1C70CD-3E90-5440-9DED-5D7F3B7124D8}"/>
              </a:ext>
            </a:extLst>
          </p:cNvPr>
          <p:cNvSpPr txBox="1"/>
          <p:nvPr/>
        </p:nvSpPr>
        <p:spPr>
          <a:xfrm>
            <a:off x="5651034" y="321694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чай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C231E-BCE7-2648-935C-2BE7A68BE84A}"/>
              </a:ext>
            </a:extLst>
          </p:cNvPr>
          <p:cNvSpPr txBox="1"/>
          <p:nvPr/>
        </p:nvSpPr>
        <p:spPr>
          <a:xfrm>
            <a:off x="5931216" y="4782163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чей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A8C90-E1FF-6141-8D62-DCCDB8A52317}"/>
              </a:ext>
            </a:extLst>
          </p:cNvPr>
          <p:cNvSpPr txBox="1"/>
          <p:nvPr/>
        </p:nvSpPr>
        <p:spPr>
          <a:xfrm>
            <a:off x="8126106" y="3216096"/>
            <a:ext cx="179794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902030302020204" pitchFamily="66" charset="0"/>
                <a:ea typeface="Calibri" charset="0"/>
                <a:cs typeface="Calibri" charset="0"/>
              </a:rPr>
              <a:t> </a:t>
            </a:r>
            <a:r>
              <a:rPr lang="ru-RU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cs typeface="Calibri" panose="020F0502020204030204" pitchFamily="34" charset="0"/>
              </a:rPr>
              <a:t>č’aj</a:t>
            </a:r>
            <a:endParaRPr lang="en-US" sz="46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5CA49-1FE4-D049-88FC-789CB05793A4}"/>
              </a:ext>
            </a:extLst>
          </p:cNvPr>
          <p:cNvSpPr txBox="1"/>
          <p:nvPr/>
        </p:nvSpPr>
        <p:spPr>
          <a:xfrm>
            <a:off x="8164753" y="4781315"/>
            <a:ext cx="1600200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č</a:t>
            </a:r>
            <a:r>
              <a:rPr lang="en-US" sz="4640" dirty="0" err="1">
                <a:solidFill>
                  <a:srgbClr val="00B0F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’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ej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9B70C-6375-9543-99A8-6BCA1DB1D570}"/>
              </a:ext>
            </a:extLst>
          </p:cNvPr>
          <p:cNvSpPr txBox="1"/>
          <p:nvPr/>
        </p:nvSpPr>
        <p:spPr>
          <a:xfrm>
            <a:off x="7261595" y="4073460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0F3F05-1A45-4E4A-BCB2-7DDE3C7419A4}"/>
              </a:ext>
            </a:extLst>
          </p:cNvPr>
          <p:cNvSpPr txBox="1">
            <a:spLocks/>
          </p:cNvSpPr>
          <p:nvPr/>
        </p:nvSpPr>
        <p:spPr>
          <a:xfrm>
            <a:off x="5514814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Ч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ч</a:t>
            </a:r>
            <a:endParaRPr lang="en-US" sz="4400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  </a:t>
            </a: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37533860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4BF1A-3BD7-5E4E-97F0-90809685941E}"/>
              </a:ext>
            </a:extLst>
          </p:cNvPr>
          <p:cNvCxnSpPr/>
          <p:nvPr/>
        </p:nvCxnSpPr>
        <p:spPr>
          <a:xfrm flipV="1">
            <a:off x="6198897" y="2926333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1C70CD-3E90-5440-9DED-5D7F3B7124D8}"/>
              </a:ext>
            </a:extLst>
          </p:cNvPr>
          <p:cNvSpPr txBox="1"/>
          <p:nvPr/>
        </p:nvSpPr>
        <p:spPr>
          <a:xfrm>
            <a:off x="5651034" y="3216944"/>
            <a:ext cx="2675177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чай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C231E-BCE7-2648-935C-2BE7A68BE84A}"/>
              </a:ext>
            </a:extLst>
          </p:cNvPr>
          <p:cNvSpPr txBox="1"/>
          <p:nvPr/>
        </p:nvSpPr>
        <p:spPr>
          <a:xfrm>
            <a:off x="5931216" y="4782163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чей</a:t>
            </a:r>
            <a:r>
              <a:rPr lang="en-US" sz="4643" dirty="0"/>
              <a:t> 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A8C90-E1FF-6141-8D62-DCCDB8A52317}"/>
              </a:ext>
            </a:extLst>
          </p:cNvPr>
          <p:cNvSpPr txBox="1"/>
          <p:nvPr/>
        </p:nvSpPr>
        <p:spPr>
          <a:xfrm>
            <a:off x="8126106" y="3216096"/>
            <a:ext cx="1797946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902030302020204" pitchFamily="66" charset="0"/>
                <a:ea typeface="Calibri" charset="0"/>
                <a:cs typeface="Calibri" charset="0"/>
              </a:rPr>
              <a:t> </a:t>
            </a:r>
            <a:r>
              <a:rPr lang="ru-RU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0" dirty="0" err="1">
                <a:latin typeface="Calibri" panose="020F0502020204030204" pitchFamily="34" charset="0"/>
                <a:cs typeface="Calibri" panose="020F0502020204030204" pitchFamily="34" charset="0"/>
              </a:rPr>
              <a:t>č’aj</a:t>
            </a:r>
            <a:endParaRPr lang="en-US" sz="46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5CA49-1FE4-D049-88FC-789CB05793A4}"/>
              </a:ext>
            </a:extLst>
          </p:cNvPr>
          <p:cNvSpPr txBox="1"/>
          <p:nvPr/>
        </p:nvSpPr>
        <p:spPr>
          <a:xfrm>
            <a:off x="8164753" y="4781315"/>
            <a:ext cx="1600200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 </a:t>
            </a:r>
            <a:r>
              <a:rPr lang="en-US" sz="4640" dirty="0" err="1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č’ej</a:t>
            </a:r>
            <a:endParaRPr lang="en-US" sz="464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9B70C-6375-9543-99A8-6BCA1DB1D570}"/>
              </a:ext>
            </a:extLst>
          </p:cNvPr>
          <p:cNvSpPr txBox="1"/>
          <p:nvPr/>
        </p:nvSpPr>
        <p:spPr>
          <a:xfrm>
            <a:off x="7261595" y="4073460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0F3F05-1A45-4E4A-BCB2-7DDE3C7419A4}"/>
              </a:ext>
            </a:extLst>
          </p:cNvPr>
          <p:cNvSpPr txBox="1">
            <a:spLocks/>
          </p:cNvSpPr>
          <p:nvPr/>
        </p:nvSpPr>
        <p:spPr>
          <a:xfrm>
            <a:off x="5514814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ea typeface="Times New Roman" charset="0"/>
              </a:rPr>
              <a:t>Ч</a:t>
            </a:r>
            <a:r>
              <a:rPr lang="en-US" sz="4400" b="1" dirty="0">
                <a:ea typeface="Times New Roman" charset="0"/>
              </a:rPr>
              <a:t>  </a:t>
            </a:r>
            <a:r>
              <a:rPr lang="ru-RU" sz="4400" b="1" dirty="0">
                <a:ea typeface="Times New Roman" charset="0"/>
              </a:rPr>
              <a:t>ч</a:t>
            </a:r>
            <a:endParaRPr lang="en-US" sz="4400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  </a:t>
            </a: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č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14396500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Щ  щ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endParaRPr lang="en-US" sz="5572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9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US" sz="4000"/>
              <a:t>Welcome!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94F9-58F6-1049-8F1F-3336585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146297"/>
            <a:ext cx="7862406" cy="2987485"/>
          </a:xfrm>
        </p:spPr>
        <p:txBody>
          <a:bodyPr numCol="1"/>
          <a:lstStyle/>
          <a:p>
            <a:pPr marL="457200" indent="-457200">
              <a:buAutoNum type="arabicParenR"/>
            </a:pPr>
            <a:r>
              <a:rPr lang="en-US" sz="2400" b="1"/>
              <a:t>Gather items now</a:t>
            </a:r>
          </a:p>
          <a:p>
            <a:pPr lvl="1"/>
            <a:r>
              <a:rPr lang="en-US" sz="2000" i="1"/>
              <a:t>Unlocking Russian Pronunciation </a:t>
            </a:r>
            <a:r>
              <a:rPr lang="en-US" sz="2000"/>
              <a:t>(Kira’s book if you have it already)</a:t>
            </a:r>
          </a:p>
          <a:p>
            <a:pPr lvl="1"/>
            <a:r>
              <a:rPr lang="en-US" sz="2000"/>
              <a:t>smart phone for recording yourself</a:t>
            </a:r>
          </a:p>
          <a:p>
            <a:pPr lvl="1"/>
            <a:r>
              <a:rPr lang="en-US" sz="2000"/>
              <a:t>paper, pen/pencil</a:t>
            </a:r>
          </a:p>
          <a:p>
            <a:pPr lvl="1"/>
            <a:r>
              <a:rPr lang="en-US" sz="2000"/>
              <a:t>water</a:t>
            </a:r>
          </a:p>
          <a:p>
            <a:pPr marL="457200" lvl="1" indent="0">
              <a:buNone/>
            </a:pPr>
            <a:endParaRPr lang="en-US" sz="400"/>
          </a:p>
          <a:p>
            <a:pPr marL="457200" indent="-457200">
              <a:buAutoNum type="arabicParenR"/>
            </a:pPr>
            <a:r>
              <a:rPr lang="en-US" sz="2400" b="1"/>
              <a:t>Rename yourself on Zoom</a:t>
            </a:r>
          </a:p>
          <a:p>
            <a:pPr marL="457200" lvl="1" indent="0">
              <a:buNone/>
            </a:pPr>
            <a:r>
              <a:rPr lang="en-US" sz="2000"/>
              <a:t>Click on Participants, hover over your name, choose Rename, and use your Russian name in Cyrillic (e.g. </a:t>
            </a:r>
            <a:r>
              <a:rPr lang="ru-RU" sz="2000"/>
              <a:t>Кира</a:t>
            </a:r>
            <a:r>
              <a:rPr lang="en-US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2419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80" y="448389"/>
            <a:ext cx="7761168" cy="1337552"/>
          </a:xfrm>
        </p:spPr>
        <p:txBody>
          <a:bodyPr>
            <a:normAutofit/>
          </a:bodyPr>
          <a:lstStyle/>
          <a:p>
            <a:r>
              <a:rPr lang="en-US" sz="3600"/>
              <a:t>Daily HW Email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07E72-A0EA-E042-B637-4DD5D186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91" y="1570040"/>
            <a:ext cx="5466976" cy="4696691"/>
          </a:xfrm>
          <a:prstGeom prst="rect">
            <a:avLst/>
          </a:prstGeom>
          <a:ln>
            <a:solidFill>
              <a:srgbClr val="0569CB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C7EA8-1867-7D40-9203-D9449DF2DB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9426" y="3271508"/>
            <a:ext cx="1317933" cy="131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4AB614-0AE2-E545-8040-6F55A930E8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9425" y="5273161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Щ  щ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Š’  š’</a:t>
            </a:r>
          </a:p>
        </p:txBody>
      </p:sp>
    </p:spTree>
    <p:extLst>
      <p:ext uri="{BB962C8B-B14F-4D97-AF65-F5344CB8AC3E}">
        <p14:creationId xmlns:p14="http://schemas.microsoft.com/office/powerpoint/2010/main" val="415449192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Щ  щ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Š</a:t>
            </a:r>
            <a:r>
              <a:rPr lang="en-US" sz="5572" dirty="0">
                <a:solidFill>
                  <a:srgbClr val="00B0F0"/>
                </a:solidFill>
                <a:latin typeface="Comic Sans MS" panose="030F0902030302020204" pitchFamily="66" charset="0"/>
              </a:rPr>
              <a:t>’</a:t>
            </a:r>
            <a:r>
              <a:rPr lang="en-US" sz="5572" dirty="0">
                <a:latin typeface="Comic Sans MS" panose="030F0902030302020204" pitchFamily="66" charset="0"/>
              </a:rPr>
              <a:t>  š</a:t>
            </a:r>
            <a:r>
              <a:rPr lang="en-US" sz="5572" dirty="0">
                <a:solidFill>
                  <a:srgbClr val="00B0F0"/>
                </a:solidFill>
                <a:latin typeface="Comic Sans MS" panose="030F0902030302020204" pitchFamily="66" charset="0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36619351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Щ  щ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Š’  š’</a:t>
            </a:r>
          </a:p>
        </p:txBody>
      </p:sp>
    </p:spTree>
    <p:extLst>
      <p:ext uri="{BB962C8B-B14F-4D97-AF65-F5344CB8AC3E}">
        <p14:creationId xmlns:p14="http://schemas.microsoft.com/office/powerpoint/2010/main" val="295939155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A6BA5-7934-8542-836B-F8B1C1D35850}"/>
              </a:ext>
            </a:extLst>
          </p:cNvPr>
          <p:cNvCxnSpPr/>
          <p:nvPr/>
        </p:nvCxnSpPr>
        <p:spPr>
          <a:xfrm flipV="1">
            <a:off x="6307306" y="297263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2141E-E258-ED4A-A3FE-CA5A1BCC3D5A}"/>
              </a:ext>
            </a:extLst>
          </p:cNvPr>
          <p:cNvSpPr txBox="1">
            <a:spLocks/>
          </p:cNvSpPr>
          <p:nvPr/>
        </p:nvSpPr>
        <p:spPr>
          <a:xfrm>
            <a:off x="5537962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Щ  щ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Š’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 š’</a:t>
            </a:r>
          </a:p>
        </p:txBody>
      </p:sp>
    </p:spTree>
    <p:extLst>
      <p:ext uri="{BB962C8B-B14F-4D97-AF65-F5344CB8AC3E}">
        <p14:creationId xmlns:p14="http://schemas.microsoft.com/office/powerpoint/2010/main" val="162729374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A6BA5-7934-8542-836B-F8B1C1D35850}"/>
              </a:ext>
            </a:extLst>
          </p:cNvPr>
          <p:cNvCxnSpPr/>
          <p:nvPr/>
        </p:nvCxnSpPr>
        <p:spPr>
          <a:xfrm flipV="1">
            <a:off x="6307306" y="297263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6F7F40-FAA3-9846-BF3B-B0CA7C7D93E0}"/>
              </a:ext>
            </a:extLst>
          </p:cNvPr>
          <p:cNvSpPr txBox="1"/>
          <p:nvPr/>
        </p:nvSpPr>
        <p:spPr>
          <a:xfrm>
            <a:off x="5725575" y="3263248"/>
            <a:ext cx="2675177" cy="74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272" dirty="0">
                <a:latin typeface="Calibri" charset="0"/>
                <a:ea typeface="Calibri" charset="0"/>
                <a:cs typeface="Calibri" charset="0"/>
              </a:rPr>
              <a:t> борща́ </a:t>
            </a:r>
            <a:r>
              <a:rPr lang="ru-RU" sz="4272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27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2141E-E258-ED4A-A3FE-CA5A1BCC3D5A}"/>
              </a:ext>
            </a:extLst>
          </p:cNvPr>
          <p:cNvSpPr txBox="1">
            <a:spLocks/>
          </p:cNvSpPr>
          <p:nvPr/>
        </p:nvSpPr>
        <p:spPr>
          <a:xfrm>
            <a:off x="5537962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Щ  щ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Š’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 š’</a:t>
            </a:r>
          </a:p>
        </p:txBody>
      </p:sp>
    </p:spTree>
    <p:extLst>
      <p:ext uri="{BB962C8B-B14F-4D97-AF65-F5344CB8AC3E}">
        <p14:creationId xmlns:p14="http://schemas.microsoft.com/office/powerpoint/2010/main" val="269763450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A6BA5-7934-8542-836B-F8B1C1D35850}"/>
              </a:ext>
            </a:extLst>
          </p:cNvPr>
          <p:cNvCxnSpPr/>
          <p:nvPr/>
        </p:nvCxnSpPr>
        <p:spPr>
          <a:xfrm flipV="1">
            <a:off x="6307306" y="297263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6F7F40-FAA3-9846-BF3B-B0CA7C7D93E0}"/>
              </a:ext>
            </a:extLst>
          </p:cNvPr>
          <p:cNvSpPr txBox="1"/>
          <p:nvPr/>
        </p:nvSpPr>
        <p:spPr>
          <a:xfrm>
            <a:off x="5725575" y="3263248"/>
            <a:ext cx="2675177" cy="74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272" dirty="0">
                <a:latin typeface="Calibri" charset="0"/>
                <a:ea typeface="Calibri" charset="0"/>
                <a:cs typeface="Calibri" charset="0"/>
              </a:rPr>
              <a:t> борща́ </a:t>
            </a:r>
            <a:r>
              <a:rPr lang="ru-RU" sz="4272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27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CC69F-7528-894F-A894-35B643ED5832}"/>
              </a:ext>
            </a:extLst>
          </p:cNvPr>
          <p:cNvSpPr txBox="1"/>
          <p:nvPr/>
        </p:nvSpPr>
        <p:spPr>
          <a:xfrm>
            <a:off x="8302251" y="3263243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borš</a:t>
            </a:r>
            <a:r>
              <a:rPr lang="en-US" sz="4643" dirty="0" err="1">
                <a:sym typeface="Wingdings"/>
              </a:rPr>
              <a:t>’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2141E-E258-ED4A-A3FE-CA5A1BCC3D5A}"/>
              </a:ext>
            </a:extLst>
          </p:cNvPr>
          <p:cNvSpPr txBox="1">
            <a:spLocks/>
          </p:cNvSpPr>
          <p:nvPr/>
        </p:nvSpPr>
        <p:spPr>
          <a:xfrm>
            <a:off x="5537962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Щ  щ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Š’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 š’</a:t>
            </a:r>
          </a:p>
        </p:txBody>
      </p:sp>
    </p:spTree>
    <p:extLst>
      <p:ext uri="{BB962C8B-B14F-4D97-AF65-F5344CB8AC3E}">
        <p14:creationId xmlns:p14="http://schemas.microsoft.com/office/powerpoint/2010/main" val="221186675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A6BA5-7934-8542-836B-F8B1C1D35850}"/>
              </a:ext>
            </a:extLst>
          </p:cNvPr>
          <p:cNvCxnSpPr/>
          <p:nvPr/>
        </p:nvCxnSpPr>
        <p:spPr>
          <a:xfrm flipV="1">
            <a:off x="6307306" y="297263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6F7F40-FAA3-9846-BF3B-B0CA7C7D93E0}"/>
              </a:ext>
            </a:extLst>
          </p:cNvPr>
          <p:cNvSpPr txBox="1"/>
          <p:nvPr/>
        </p:nvSpPr>
        <p:spPr>
          <a:xfrm>
            <a:off x="5725575" y="3263248"/>
            <a:ext cx="2675177" cy="74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272" dirty="0">
                <a:latin typeface="Calibri" charset="0"/>
                <a:ea typeface="Calibri" charset="0"/>
                <a:cs typeface="Calibri" charset="0"/>
              </a:rPr>
              <a:t> борща́ </a:t>
            </a:r>
            <a:r>
              <a:rPr lang="ru-RU" sz="4272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27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CC69F-7528-894F-A894-35B643ED5832}"/>
              </a:ext>
            </a:extLst>
          </p:cNvPr>
          <p:cNvSpPr txBox="1"/>
          <p:nvPr/>
        </p:nvSpPr>
        <p:spPr>
          <a:xfrm>
            <a:off x="8302251" y="3263243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borš</a:t>
            </a:r>
            <a:r>
              <a:rPr lang="en-US" sz="4643" dirty="0" err="1">
                <a:sym typeface="Wingdings"/>
              </a:rPr>
              <a:t>’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83299-3070-C945-AB96-11546CBC3DEA}"/>
              </a:ext>
            </a:extLst>
          </p:cNvPr>
          <p:cNvSpPr txBox="1"/>
          <p:nvPr/>
        </p:nvSpPr>
        <p:spPr>
          <a:xfrm>
            <a:off x="7370004" y="4119759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2141E-E258-ED4A-A3FE-CA5A1BCC3D5A}"/>
              </a:ext>
            </a:extLst>
          </p:cNvPr>
          <p:cNvSpPr txBox="1">
            <a:spLocks/>
          </p:cNvSpPr>
          <p:nvPr/>
        </p:nvSpPr>
        <p:spPr>
          <a:xfrm>
            <a:off x="5537962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Щ  щ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Š’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 š’</a:t>
            </a:r>
          </a:p>
        </p:txBody>
      </p:sp>
    </p:spTree>
    <p:extLst>
      <p:ext uri="{BB962C8B-B14F-4D97-AF65-F5344CB8AC3E}">
        <p14:creationId xmlns:p14="http://schemas.microsoft.com/office/powerpoint/2010/main" val="247060250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A6BA5-7934-8542-836B-F8B1C1D35850}"/>
              </a:ext>
            </a:extLst>
          </p:cNvPr>
          <p:cNvCxnSpPr/>
          <p:nvPr/>
        </p:nvCxnSpPr>
        <p:spPr>
          <a:xfrm flipV="1">
            <a:off x="6307306" y="297263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6F7F40-FAA3-9846-BF3B-B0CA7C7D93E0}"/>
              </a:ext>
            </a:extLst>
          </p:cNvPr>
          <p:cNvSpPr txBox="1"/>
          <p:nvPr/>
        </p:nvSpPr>
        <p:spPr>
          <a:xfrm>
            <a:off x="5725575" y="3263248"/>
            <a:ext cx="2675177" cy="74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272" dirty="0">
                <a:latin typeface="Calibri" charset="0"/>
                <a:ea typeface="Calibri" charset="0"/>
                <a:cs typeface="Calibri" charset="0"/>
              </a:rPr>
              <a:t> борща́ </a:t>
            </a:r>
            <a:r>
              <a:rPr lang="ru-RU" sz="4272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27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FB9C2-9202-4446-9795-DCE213901C3B}"/>
              </a:ext>
            </a:extLst>
          </p:cNvPr>
          <p:cNvSpPr txBox="1"/>
          <p:nvPr/>
        </p:nvSpPr>
        <p:spPr>
          <a:xfrm>
            <a:off x="6039625" y="482846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ещё</a:t>
            </a:r>
            <a:r>
              <a:rPr lang="en-US" sz="4643" dirty="0"/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CC69F-7528-894F-A894-35B643ED5832}"/>
              </a:ext>
            </a:extLst>
          </p:cNvPr>
          <p:cNvSpPr txBox="1"/>
          <p:nvPr/>
        </p:nvSpPr>
        <p:spPr>
          <a:xfrm>
            <a:off x="8302251" y="3263243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borš</a:t>
            </a:r>
            <a:r>
              <a:rPr lang="en-US" sz="4643" dirty="0" err="1">
                <a:sym typeface="Wingdings"/>
              </a:rPr>
              <a:t>’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83299-3070-C945-AB96-11546CBC3DEA}"/>
              </a:ext>
            </a:extLst>
          </p:cNvPr>
          <p:cNvSpPr txBox="1"/>
          <p:nvPr/>
        </p:nvSpPr>
        <p:spPr>
          <a:xfrm>
            <a:off x="7370004" y="4119759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2141E-E258-ED4A-A3FE-CA5A1BCC3D5A}"/>
              </a:ext>
            </a:extLst>
          </p:cNvPr>
          <p:cNvSpPr txBox="1">
            <a:spLocks/>
          </p:cNvSpPr>
          <p:nvPr/>
        </p:nvSpPr>
        <p:spPr>
          <a:xfrm>
            <a:off x="5537962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Щ  щ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Š’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 š’</a:t>
            </a:r>
          </a:p>
        </p:txBody>
      </p:sp>
    </p:spTree>
    <p:extLst>
      <p:ext uri="{BB962C8B-B14F-4D97-AF65-F5344CB8AC3E}">
        <p14:creationId xmlns:p14="http://schemas.microsoft.com/office/powerpoint/2010/main" val="236913451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A6BA5-7934-8542-836B-F8B1C1D35850}"/>
              </a:ext>
            </a:extLst>
          </p:cNvPr>
          <p:cNvCxnSpPr/>
          <p:nvPr/>
        </p:nvCxnSpPr>
        <p:spPr>
          <a:xfrm flipV="1">
            <a:off x="6307306" y="297263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6F7F40-FAA3-9846-BF3B-B0CA7C7D93E0}"/>
              </a:ext>
            </a:extLst>
          </p:cNvPr>
          <p:cNvSpPr txBox="1"/>
          <p:nvPr/>
        </p:nvSpPr>
        <p:spPr>
          <a:xfrm>
            <a:off x="5725575" y="3263248"/>
            <a:ext cx="2675177" cy="74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272" dirty="0">
                <a:latin typeface="Calibri" charset="0"/>
                <a:ea typeface="Calibri" charset="0"/>
                <a:cs typeface="Calibri" charset="0"/>
              </a:rPr>
              <a:t> борща́ </a:t>
            </a:r>
            <a:r>
              <a:rPr lang="ru-RU" sz="4272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27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FB9C2-9202-4446-9795-DCE213901C3B}"/>
              </a:ext>
            </a:extLst>
          </p:cNvPr>
          <p:cNvSpPr txBox="1"/>
          <p:nvPr/>
        </p:nvSpPr>
        <p:spPr>
          <a:xfrm>
            <a:off x="6039625" y="482846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ещё</a:t>
            </a:r>
            <a:r>
              <a:rPr lang="en-US" sz="4643" dirty="0"/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CC69F-7528-894F-A894-35B643ED5832}"/>
              </a:ext>
            </a:extLst>
          </p:cNvPr>
          <p:cNvSpPr txBox="1"/>
          <p:nvPr/>
        </p:nvSpPr>
        <p:spPr>
          <a:xfrm>
            <a:off x="8302251" y="3263243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borš</a:t>
            </a:r>
            <a:r>
              <a:rPr lang="en-US" sz="4643" dirty="0" err="1">
                <a:sym typeface="Wingdings"/>
              </a:rPr>
              <a:t>’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FB41A-7982-8046-BD19-3547A24A93C1}"/>
              </a:ext>
            </a:extLst>
          </p:cNvPr>
          <p:cNvSpPr txBox="1"/>
          <p:nvPr/>
        </p:nvSpPr>
        <p:spPr>
          <a:xfrm>
            <a:off x="8340898" y="4828462"/>
            <a:ext cx="1600200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ješ’o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83299-3070-C945-AB96-11546CBC3DEA}"/>
              </a:ext>
            </a:extLst>
          </p:cNvPr>
          <p:cNvSpPr txBox="1"/>
          <p:nvPr/>
        </p:nvSpPr>
        <p:spPr>
          <a:xfrm>
            <a:off x="7370004" y="4119759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2141E-E258-ED4A-A3FE-CA5A1BCC3D5A}"/>
              </a:ext>
            </a:extLst>
          </p:cNvPr>
          <p:cNvSpPr txBox="1">
            <a:spLocks/>
          </p:cNvSpPr>
          <p:nvPr/>
        </p:nvSpPr>
        <p:spPr>
          <a:xfrm>
            <a:off x="5537962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Щ  щ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Š’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 š’</a:t>
            </a:r>
          </a:p>
        </p:txBody>
      </p:sp>
    </p:spTree>
    <p:extLst>
      <p:ext uri="{BB962C8B-B14F-4D97-AF65-F5344CB8AC3E}">
        <p14:creationId xmlns:p14="http://schemas.microsoft.com/office/powerpoint/2010/main" val="178239596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A6BA5-7934-8542-836B-F8B1C1D35850}"/>
              </a:ext>
            </a:extLst>
          </p:cNvPr>
          <p:cNvCxnSpPr/>
          <p:nvPr/>
        </p:nvCxnSpPr>
        <p:spPr>
          <a:xfrm flipV="1">
            <a:off x="6307306" y="297263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6F7F40-FAA3-9846-BF3B-B0CA7C7D93E0}"/>
              </a:ext>
            </a:extLst>
          </p:cNvPr>
          <p:cNvSpPr txBox="1"/>
          <p:nvPr/>
        </p:nvSpPr>
        <p:spPr>
          <a:xfrm>
            <a:off x="5725575" y="3263248"/>
            <a:ext cx="2675177" cy="74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272" dirty="0">
                <a:latin typeface="Calibri" charset="0"/>
                <a:ea typeface="Calibri" charset="0"/>
                <a:cs typeface="Calibri" charset="0"/>
              </a:rPr>
              <a:t> борща́ </a:t>
            </a:r>
            <a:r>
              <a:rPr lang="ru-RU" sz="4272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27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FB9C2-9202-4446-9795-DCE213901C3B}"/>
              </a:ext>
            </a:extLst>
          </p:cNvPr>
          <p:cNvSpPr txBox="1"/>
          <p:nvPr/>
        </p:nvSpPr>
        <p:spPr>
          <a:xfrm>
            <a:off x="6039625" y="482846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ещё</a:t>
            </a:r>
            <a:r>
              <a:rPr lang="en-US" sz="4643" dirty="0"/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CC69F-7528-894F-A894-35B643ED5832}"/>
              </a:ext>
            </a:extLst>
          </p:cNvPr>
          <p:cNvSpPr txBox="1"/>
          <p:nvPr/>
        </p:nvSpPr>
        <p:spPr>
          <a:xfrm>
            <a:off x="8302251" y="3263243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borš</a:t>
            </a:r>
            <a:r>
              <a:rPr lang="en-US" sz="4643" dirty="0" err="1">
                <a:sym typeface="Wingdings"/>
              </a:rPr>
              <a:t>’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FB41A-7982-8046-BD19-3547A24A93C1}"/>
              </a:ext>
            </a:extLst>
          </p:cNvPr>
          <p:cNvSpPr txBox="1"/>
          <p:nvPr/>
        </p:nvSpPr>
        <p:spPr>
          <a:xfrm>
            <a:off x="8340898" y="4828462"/>
            <a:ext cx="1600200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ješ</a:t>
            </a:r>
            <a:r>
              <a:rPr lang="en-US" sz="4643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83299-3070-C945-AB96-11546CBC3DEA}"/>
              </a:ext>
            </a:extLst>
          </p:cNvPr>
          <p:cNvSpPr txBox="1"/>
          <p:nvPr/>
        </p:nvSpPr>
        <p:spPr>
          <a:xfrm>
            <a:off x="7370004" y="4119759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2141E-E258-ED4A-A3FE-CA5A1BCC3D5A}"/>
              </a:ext>
            </a:extLst>
          </p:cNvPr>
          <p:cNvSpPr txBox="1">
            <a:spLocks/>
          </p:cNvSpPr>
          <p:nvPr/>
        </p:nvSpPr>
        <p:spPr>
          <a:xfrm>
            <a:off x="5537962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Щ  щ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Š’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 š’</a:t>
            </a:r>
          </a:p>
        </p:txBody>
      </p:sp>
    </p:spTree>
    <p:extLst>
      <p:ext uri="{BB962C8B-B14F-4D97-AF65-F5344CB8AC3E}">
        <p14:creationId xmlns:p14="http://schemas.microsoft.com/office/powerpoint/2010/main" val="2221181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80" y="448389"/>
            <a:ext cx="7761168" cy="1337552"/>
          </a:xfrm>
        </p:spPr>
        <p:txBody>
          <a:bodyPr>
            <a:normAutofit/>
          </a:bodyPr>
          <a:lstStyle/>
          <a:p>
            <a:r>
              <a:rPr lang="en-US" sz="3600"/>
              <a:t>Daily HW Email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1A12B7-D7F7-0B49-B4AD-932FA17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616" y="1574665"/>
            <a:ext cx="4591742" cy="4692065"/>
          </a:xfrm>
          <a:prstGeom prst="rect">
            <a:avLst/>
          </a:prstGeom>
          <a:ln>
            <a:solidFill>
              <a:srgbClr val="0569CB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E95128-470D-284C-BAB5-4850313581E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377" y="1980641"/>
            <a:ext cx="1317933" cy="13179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D60A2C-48CD-9F4B-BC4C-6BD933B4E0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375" y="4935951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2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BA6BA5-7934-8542-836B-F8B1C1D35850}"/>
              </a:ext>
            </a:extLst>
          </p:cNvPr>
          <p:cNvCxnSpPr/>
          <p:nvPr/>
        </p:nvCxnSpPr>
        <p:spPr>
          <a:xfrm flipV="1">
            <a:off x="6307306" y="297263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6F7F40-FAA3-9846-BF3B-B0CA7C7D93E0}"/>
              </a:ext>
            </a:extLst>
          </p:cNvPr>
          <p:cNvSpPr txBox="1"/>
          <p:nvPr/>
        </p:nvSpPr>
        <p:spPr>
          <a:xfrm>
            <a:off x="5725575" y="3263248"/>
            <a:ext cx="2675177" cy="74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272" dirty="0">
                <a:latin typeface="Calibri" charset="0"/>
                <a:ea typeface="Calibri" charset="0"/>
                <a:cs typeface="Calibri" charset="0"/>
              </a:rPr>
              <a:t> борща́ </a:t>
            </a:r>
            <a:r>
              <a:rPr lang="ru-RU" sz="4272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272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FB9C2-9202-4446-9795-DCE213901C3B}"/>
              </a:ext>
            </a:extLst>
          </p:cNvPr>
          <p:cNvSpPr txBox="1"/>
          <p:nvPr/>
        </p:nvSpPr>
        <p:spPr>
          <a:xfrm>
            <a:off x="6039625" y="4828462"/>
            <a:ext cx="240574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643" dirty="0"/>
              <a:t>ещё</a:t>
            </a:r>
            <a:r>
              <a:rPr lang="en-US" sz="4643" dirty="0"/>
              <a:t> </a:t>
            </a:r>
            <a:r>
              <a:rPr lang="ru-RU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CC69F-7528-894F-A894-35B643ED5832}"/>
              </a:ext>
            </a:extLst>
          </p:cNvPr>
          <p:cNvSpPr txBox="1"/>
          <p:nvPr/>
        </p:nvSpPr>
        <p:spPr>
          <a:xfrm>
            <a:off x="8302251" y="3263243"/>
            <a:ext cx="179794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borš</a:t>
            </a:r>
            <a:r>
              <a:rPr lang="en-US" sz="4643" dirty="0" err="1">
                <a:sym typeface="Wingdings"/>
              </a:rPr>
              <a:t>’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FB41A-7982-8046-BD19-3547A24A93C1}"/>
              </a:ext>
            </a:extLst>
          </p:cNvPr>
          <p:cNvSpPr txBox="1"/>
          <p:nvPr/>
        </p:nvSpPr>
        <p:spPr>
          <a:xfrm>
            <a:off x="8340898" y="4828462"/>
            <a:ext cx="1600200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ješ’o</a:t>
            </a:r>
            <a:r>
              <a:rPr lang="en-US" sz="4643" dirty="0">
                <a:latin typeface="Calibri" charset="0"/>
                <a:ea typeface="Calibri" charset="0"/>
                <a:cs typeface="Calibri" charset="0"/>
              </a:rPr>
              <a:t>́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83299-3070-C945-AB96-11546CBC3DEA}"/>
              </a:ext>
            </a:extLst>
          </p:cNvPr>
          <p:cNvSpPr txBox="1"/>
          <p:nvPr/>
        </p:nvSpPr>
        <p:spPr>
          <a:xfrm>
            <a:off x="7370004" y="4119759"/>
            <a:ext cx="1321994" cy="6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14" dirty="0"/>
              <a:t>but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2141E-E258-ED4A-A3FE-CA5A1BCC3D5A}"/>
              </a:ext>
            </a:extLst>
          </p:cNvPr>
          <p:cNvSpPr txBox="1">
            <a:spLocks/>
          </p:cNvSpPr>
          <p:nvPr/>
        </p:nvSpPr>
        <p:spPr>
          <a:xfrm>
            <a:off x="5537962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Щ  щ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err="1">
                <a:latin typeface="Comic Sans MS" panose="030F0902030302020204" pitchFamily="66" charset="0"/>
                <a:sym typeface="Wingdings"/>
              </a:rPr>
              <a:t>Š’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 š’</a:t>
            </a:r>
          </a:p>
        </p:txBody>
      </p:sp>
    </p:spTree>
    <p:extLst>
      <p:ext uri="{BB962C8B-B14F-4D97-AF65-F5344CB8AC3E}">
        <p14:creationId xmlns:p14="http://schemas.microsoft.com/office/powerpoint/2010/main" val="333876197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71333888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1428750"/>
            <a:ext cx="7460224" cy="455930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latin typeface="Times New Roman" panose="02020603050405020304" pitchFamily="18" charset="0"/>
              </a:rPr>
              <a:t>а б в г д е ё ж з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и й к л м н о п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р с т у ф х 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latin typeface="Times New Roman" panose="02020603050405020304" pitchFamily="18" charset="0"/>
              </a:rPr>
              <a:t>ц ч ш щ</a:t>
            </a:r>
            <a:br>
              <a:rPr lang="ru-RU" sz="5600">
                <a:latin typeface="Times New Roman" panose="02020603050405020304" pitchFamily="18" charset="0"/>
              </a:rPr>
            </a:br>
            <a:r>
              <a:rPr lang="ru-RU" sz="5600">
                <a:solidFill>
                  <a:srgbClr val="FF9300"/>
                </a:solidFill>
                <a:latin typeface="Times New Roman" panose="02020603050405020304" pitchFamily="18" charset="0"/>
              </a:rPr>
              <a:t>ъ</a:t>
            </a:r>
            <a:r>
              <a:rPr lang="ru-RU" sz="5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5600">
                <a:latin typeface="Times New Roman" panose="02020603050405020304" pitchFamily="18" charset="0"/>
              </a:rPr>
              <a:t>ы</a:t>
            </a:r>
            <a:r>
              <a:rPr lang="ru-RU" sz="5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5600">
                <a:solidFill>
                  <a:srgbClr val="FF9300"/>
                </a:solidFill>
                <a:latin typeface="Times New Roman" panose="02020603050405020304" pitchFamily="18" charset="0"/>
              </a:rPr>
              <a:t>ь</a:t>
            </a:r>
            <a:r>
              <a:rPr lang="ru-RU" sz="5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5600">
                <a:latin typeface="Times New Roman" panose="02020603050405020304" pitchFamily="18" charset="0"/>
              </a:rPr>
              <a:t>э ю я</a:t>
            </a:r>
            <a:endParaRPr lang="en-US" sz="5600">
              <a:latin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F2EBA79-241D-CC45-BF02-FA59E8C369D6}"/>
              </a:ext>
            </a:extLst>
          </p:cNvPr>
          <p:cNvSpPr txBox="1">
            <a:spLocks/>
          </p:cNvSpPr>
          <p:nvPr/>
        </p:nvSpPr>
        <p:spPr>
          <a:xfrm>
            <a:off x="4246282" y="8191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FF9300"/>
                </a:solidFill>
              </a:rPr>
              <a:t>Special Letters</a:t>
            </a:r>
            <a:r>
              <a:rPr lang="ru-RU">
                <a:solidFill>
                  <a:srgbClr val="FF9300"/>
                </a:solidFill>
              </a:rPr>
              <a:t> —</a:t>
            </a:r>
            <a:r>
              <a:rPr lang="en-US">
                <a:solidFill>
                  <a:srgbClr val="FF9300"/>
                </a:solidFill>
              </a:rPr>
              <a:t> </a:t>
            </a:r>
            <a:r>
              <a:rPr lang="ru-RU">
                <a:solidFill>
                  <a:srgbClr val="FF9300"/>
                </a:solidFill>
              </a:rPr>
              <a:t>ъ </a:t>
            </a:r>
            <a:r>
              <a:rPr lang="en-US">
                <a:solidFill>
                  <a:srgbClr val="FF9300"/>
                </a:solidFill>
              </a:rPr>
              <a:t>and </a:t>
            </a:r>
            <a:r>
              <a:rPr lang="ru-RU">
                <a:solidFill>
                  <a:srgbClr val="FF9300"/>
                </a:solidFill>
              </a:rPr>
              <a:t>ь</a:t>
            </a:r>
            <a:endParaRPr lang="en-US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3987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Ъ  ъ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20518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335" y="1113916"/>
            <a:ext cx="7373073" cy="4630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Times New Roman" charset="0"/>
                <a:cs typeface="Calibri" charset="0"/>
              </a:rPr>
              <a:t>Russian Letter</a:t>
            </a:r>
            <a:endParaRPr lang="en-US" sz="4400" b="1" dirty="0">
              <a:latin typeface="Avenir Next" panose="020B0503020202020204" pitchFamily="34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Ъ  ъ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</a:p>
          <a:p>
            <a:pPr marL="0" indent="0" algn="ctr">
              <a:buNone/>
            </a:pPr>
            <a:endParaRPr lang="en-US" sz="3714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endParaRPr lang="en-US" sz="1200" b="1" dirty="0">
              <a:latin typeface="Avenir Next" panose="020B0503020202020204" pitchFamily="34" charset="0"/>
              <a:sym typeface="Wingdings"/>
            </a:endParaRPr>
          </a:p>
          <a:p>
            <a:pPr marL="0" indent="0" algn="ctr">
              <a:buNone/>
            </a:pPr>
            <a:r>
              <a:rPr lang="en-US" sz="5572" dirty="0">
                <a:latin typeface="Comic Sans MS" panose="030F0902030302020204" pitchFamily="66" charset="0"/>
              </a:rPr>
              <a:t> –</a:t>
            </a:r>
          </a:p>
        </p:txBody>
      </p:sp>
    </p:spTree>
    <p:extLst>
      <p:ext uri="{BB962C8B-B14F-4D97-AF65-F5344CB8AC3E}">
        <p14:creationId xmlns:p14="http://schemas.microsoft.com/office/powerpoint/2010/main" val="270843305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77CD6A-00DB-0246-B7B6-800EE941DDD6}"/>
              </a:ext>
            </a:extLst>
          </p:cNvPr>
          <p:cNvCxnSpPr/>
          <p:nvPr/>
        </p:nvCxnSpPr>
        <p:spPr>
          <a:xfrm flipV="1">
            <a:off x="6303056" y="3030506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DC52F2-7B88-6B47-AFF8-47C21BB29C1C}"/>
              </a:ext>
            </a:extLst>
          </p:cNvPr>
          <p:cNvSpPr txBox="1">
            <a:spLocks/>
          </p:cNvSpPr>
          <p:nvPr/>
        </p:nvSpPr>
        <p:spPr>
          <a:xfrm>
            <a:off x="5618975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Ъ  ъ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376172699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77CD6A-00DB-0246-B7B6-800EE941DDD6}"/>
              </a:ext>
            </a:extLst>
          </p:cNvPr>
          <p:cNvCxnSpPr/>
          <p:nvPr/>
        </p:nvCxnSpPr>
        <p:spPr>
          <a:xfrm flipV="1">
            <a:off x="6303056" y="3030506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867E48-93D7-5E4F-8763-775196A43C0B}"/>
              </a:ext>
            </a:extLst>
          </p:cNvPr>
          <p:cNvSpPr txBox="1"/>
          <p:nvPr/>
        </p:nvSpPr>
        <p:spPr>
          <a:xfrm>
            <a:off x="6964653" y="3412234"/>
            <a:ext cx="2093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объ</a:t>
            </a:r>
            <a:r>
              <a:rPr lang="ru-RU" sz="4800" dirty="0" err="1"/>
              <a:t>е́</a:t>
            </a:r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кт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8E142-98DF-4344-95DE-66DCDF3CB170}"/>
              </a:ext>
            </a:extLst>
          </p:cNvPr>
          <p:cNvSpPr txBox="1"/>
          <p:nvPr/>
        </p:nvSpPr>
        <p:spPr>
          <a:xfrm>
            <a:off x="7571162" y="3987583"/>
            <a:ext cx="872070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↓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DC52F2-7B88-6B47-AFF8-47C21BB29C1C}"/>
              </a:ext>
            </a:extLst>
          </p:cNvPr>
          <p:cNvSpPr txBox="1">
            <a:spLocks/>
          </p:cNvSpPr>
          <p:nvPr/>
        </p:nvSpPr>
        <p:spPr>
          <a:xfrm>
            <a:off x="5618975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Ъ  ъ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427452492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77CD6A-00DB-0246-B7B6-800EE941DDD6}"/>
              </a:ext>
            </a:extLst>
          </p:cNvPr>
          <p:cNvCxnSpPr/>
          <p:nvPr/>
        </p:nvCxnSpPr>
        <p:spPr>
          <a:xfrm flipV="1">
            <a:off x="6303056" y="3030506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867E48-93D7-5E4F-8763-775196A43C0B}"/>
              </a:ext>
            </a:extLst>
          </p:cNvPr>
          <p:cNvSpPr txBox="1"/>
          <p:nvPr/>
        </p:nvSpPr>
        <p:spPr>
          <a:xfrm>
            <a:off x="6964653" y="3412234"/>
            <a:ext cx="2093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объ</a:t>
            </a:r>
            <a:r>
              <a:rPr lang="ru-RU" sz="4800" dirty="0" err="1"/>
              <a:t>е́</a:t>
            </a:r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кт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8E142-98DF-4344-95DE-66DCDF3CB170}"/>
              </a:ext>
            </a:extLst>
          </p:cNvPr>
          <p:cNvSpPr txBox="1"/>
          <p:nvPr/>
        </p:nvSpPr>
        <p:spPr>
          <a:xfrm>
            <a:off x="7571162" y="3987583"/>
            <a:ext cx="872070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↓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DC52F2-7B88-6B47-AFF8-47C21BB29C1C}"/>
              </a:ext>
            </a:extLst>
          </p:cNvPr>
          <p:cNvSpPr txBox="1">
            <a:spLocks/>
          </p:cNvSpPr>
          <p:nvPr/>
        </p:nvSpPr>
        <p:spPr>
          <a:xfrm>
            <a:off x="5618975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Ъ  ъ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–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F8B1DB8D-CE36-BE42-BE1E-15BCEC45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31" y="2656446"/>
            <a:ext cx="4389791" cy="7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6657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77CD6A-00DB-0246-B7B6-800EE941DDD6}"/>
              </a:ext>
            </a:extLst>
          </p:cNvPr>
          <p:cNvCxnSpPr/>
          <p:nvPr/>
        </p:nvCxnSpPr>
        <p:spPr>
          <a:xfrm flipV="1">
            <a:off x="6303056" y="3030506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867E48-93D7-5E4F-8763-775196A43C0B}"/>
              </a:ext>
            </a:extLst>
          </p:cNvPr>
          <p:cNvSpPr txBox="1"/>
          <p:nvPr/>
        </p:nvSpPr>
        <p:spPr>
          <a:xfrm>
            <a:off x="6964653" y="3412234"/>
            <a:ext cx="2093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объ</a:t>
            </a:r>
            <a:r>
              <a:rPr lang="ru-RU" sz="4800" dirty="0" err="1"/>
              <a:t>е́</a:t>
            </a:r>
            <a:r>
              <a:rPr lang="ru-RU" sz="4643" dirty="0" err="1">
                <a:latin typeface="Calibri" charset="0"/>
                <a:ea typeface="Calibri" charset="0"/>
                <a:cs typeface="Calibri" charset="0"/>
              </a:rPr>
              <a:t>кт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C76A8-1F90-7342-8ACB-C66D1A17384E}"/>
              </a:ext>
            </a:extLst>
          </p:cNvPr>
          <p:cNvSpPr txBox="1"/>
          <p:nvPr/>
        </p:nvSpPr>
        <p:spPr>
          <a:xfrm>
            <a:off x="6874624" y="4678618"/>
            <a:ext cx="2262276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43" dirty="0" err="1">
                <a:latin typeface="Calibri" charset="0"/>
                <a:ea typeface="Calibri" charset="0"/>
                <a:cs typeface="Calibri" charset="0"/>
              </a:rPr>
              <a:t>ob-jékt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8E142-98DF-4344-95DE-66DCDF3CB170}"/>
              </a:ext>
            </a:extLst>
          </p:cNvPr>
          <p:cNvSpPr txBox="1"/>
          <p:nvPr/>
        </p:nvSpPr>
        <p:spPr>
          <a:xfrm>
            <a:off x="7571162" y="3987583"/>
            <a:ext cx="872070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43" dirty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↓</a:t>
            </a:r>
            <a:endParaRPr lang="en-US" sz="4643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DC52F2-7B88-6B47-AFF8-47C21BB29C1C}"/>
              </a:ext>
            </a:extLst>
          </p:cNvPr>
          <p:cNvSpPr txBox="1">
            <a:spLocks/>
          </p:cNvSpPr>
          <p:nvPr/>
        </p:nvSpPr>
        <p:spPr>
          <a:xfrm>
            <a:off x="5618975" y="1092056"/>
            <a:ext cx="4764507" cy="156760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</a:t>
            </a:r>
            <a:r>
              <a:rPr lang="en-US" sz="4400" b="1" dirty="0">
                <a:ea typeface="Times New Roman" charset="0"/>
              </a:rPr>
              <a:t> </a:t>
            </a:r>
            <a:r>
              <a:rPr lang="ru-RU" sz="4400" b="1" dirty="0">
                <a:ea typeface="Times New Roman" charset="0"/>
              </a:rPr>
              <a:t>Ъ  ъ</a:t>
            </a:r>
            <a:endParaRPr lang="en-US" sz="4400" b="1" dirty="0">
              <a:sym typeface="Wingdings"/>
            </a:endParaRPr>
          </a:p>
          <a:p>
            <a:pPr marL="0" indent="0" algn="ctr">
              <a:buNone/>
            </a:pPr>
            <a:endParaRPr lang="en-US" sz="800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31443595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788" y="1104794"/>
            <a:ext cx="4947839" cy="4787311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1990725" algn="ctr"/>
              </a:tabLst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Russian Letter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Ь  ь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 </a:t>
            </a:r>
            <a:endParaRPr lang="en-US" dirty="0">
              <a:latin typeface="Comic Sans MS" panose="030F0902030302020204" pitchFamily="66" charset="0"/>
              <a:sym typeface="Wingdings"/>
            </a:endParaRP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81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498298"/>
            <a:ext cx="7158318" cy="1065460"/>
          </a:xfrm>
        </p:spPr>
        <p:txBody>
          <a:bodyPr anchor="ctr" anchorCtr="0"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45F18-F406-2943-99E7-73C596680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20" y="1461914"/>
            <a:ext cx="5198493" cy="4990553"/>
          </a:xfrm>
          <a:prstGeom prst="rect">
            <a:avLst/>
          </a:prstGeom>
          <a:ln>
            <a:solidFill>
              <a:srgbClr val="0569CB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A33C5-7951-E247-9CEF-0F16DAAB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7033" y="5349387"/>
            <a:ext cx="1317933" cy="1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6142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788" y="1104794"/>
            <a:ext cx="4947839" cy="4787311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1990725" algn="ctr"/>
              </a:tabLst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Russian Letter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Ь  ь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’–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(before a soft vowel)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 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14725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788" y="1104794"/>
            <a:ext cx="4947839" cy="4787311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1990725" algn="ctr"/>
              </a:tabLst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Russian Letter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Ь  ь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’–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(before a soft vowel)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’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(elsewhere)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87585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788" y="1104794"/>
            <a:ext cx="4947839" cy="4787311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1990725" algn="ctr"/>
              </a:tabLst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Russian Letter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Ь  ь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’–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 a soft vowel)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’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(elsewhere)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6767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788" y="1104794"/>
            <a:ext cx="4947839" cy="4787311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1990725" algn="ctr"/>
              </a:tabLst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Russian Letter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ru-RU" sz="6000" dirty="0">
                <a:latin typeface="Times New Roman" charset="0"/>
                <a:ea typeface="Times New Roman" charset="0"/>
                <a:cs typeface="Times New Roman" charset="0"/>
              </a:rPr>
              <a:t>Ь  ь</a:t>
            </a:r>
            <a:r>
              <a:rPr lang="en-US" sz="6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ctr">
              <a:buNone/>
            </a:pPr>
            <a:endParaRPr lang="en-US" sz="1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buNone/>
            </a:pPr>
            <a:r>
              <a:rPr lang="en-US" sz="44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Transcription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’–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None/>
            </a:pPr>
            <a:r>
              <a:rPr lang="en-US" sz="4600" dirty="0">
                <a:latin typeface="Comic Sans MS" panose="030F0902030302020204" pitchFamily="66" charset="0"/>
                <a:sym typeface="Wingdings"/>
              </a:rPr>
              <a:t>’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(elsewhere)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76170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8234AA-E5DD-9E4B-8C0D-62B2194BD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788" y="1913177"/>
            <a:ext cx="4947839" cy="790266"/>
          </a:xfrm>
        </p:spPr>
        <p:txBody>
          <a:bodyPr>
            <a:noAutofit/>
          </a:bodyPr>
          <a:lstStyle/>
          <a:p>
            <a:pPr marL="0" indent="0" algn="ctr">
              <a:buNone/>
              <a:tabLst>
                <a:tab pos="1990725" algn="ctr"/>
              </a:tabLst>
            </a:pPr>
            <a:r>
              <a:rPr lang="en-US" sz="60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BOLO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C1CB08-33B2-164E-872F-4602021D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282" y="3747329"/>
            <a:ext cx="7460224" cy="895350"/>
          </a:xfrm>
        </p:spPr>
        <p:txBody>
          <a:bodyPr>
            <a:noAutofit/>
          </a:bodyPr>
          <a:lstStyle/>
          <a:p>
            <a:pPr algn="ctr"/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е 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ё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ю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 я</a:t>
            </a:r>
            <a:r>
              <a:rPr lang="en-US" sz="5600">
                <a:solidFill>
                  <a:srgbClr val="00B0F0"/>
                </a:solidFill>
                <a:latin typeface="Times New Roman" panose="02020603050405020304" pitchFamily="18" charset="0"/>
              </a:rPr>
              <a:t>   </a:t>
            </a:r>
            <a:r>
              <a:rPr lang="ru-RU" sz="5600">
                <a:solidFill>
                  <a:srgbClr val="00B0F0"/>
                </a:solidFill>
                <a:latin typeface="Times New Roman" panose="02020603050405020304" pitchFamily="18" charset="0"/>
              </a:rPr>
              <a:t>и</a:t>
            </a:r>
            <a:endParaRPr lang="en-US" sz="56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648459-C3F6-B849-8127-775BE9B46983}"/>
              </a:ext>
            </a:extLst>
          </p:cNvPr>
          <p:cNvSpPr txBox="1">
            <a:spLocks/>
          </p:cNvSpPr>
          <p:nvPr/>
        </p:nvSpPr>
        <p:spPr>
          <a:xfrm>
            <a:off x="4246282" y="2952750"/>
            <a:ext cx="7460224" cy="895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>
                <a:solidFill>
                  <a:srgbClr val="00B0F0"/>
                </a:solidFill>
              </a:rPr>
              <a:t>Soft Vowels</a:t>
            </a:r>
          </a:p>
        </p:txBody>
      </p:sp>
    </p:spTree>
    <p:extLst>
      <p:ext uri="{BB962C8B-B14F-4D97-AF65-F5344CB8AC3E}">
        <p14:creationId xmlns:p14="http://schemas.microsoft.com/office/powerpoint/2010/main" val="398252282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935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бельё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392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8063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0323-90C1-AA4D-A2E4-A22F9CD230C6}"/>
              </a:ext>
            </a:extLst>
          </p:cNvPr>
          <p:cNvSpPr txBox="1"/>
          <p:nvPr/>
        </p:nvSpPr>
        <p:spPr>
          <a:xfrm>
            <a:off x="6967817" y="3899209"/>
            <a:ext cx="15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b’el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7788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</a:t>
            </a:r>
            <a:r>
              <a:rPr lang="ru-RU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0323-90C1-AA4D-A2E4-A22F9CD230C6}"/>
              </a:ext>
            </a:extLst>
          </p:cNvPr>
          <p:cNvSpPr txBox="1"/>
          <p:nvPr/>
        </p:nvSpPr>
        <p:spPr>
          <a:xfrm>
            <a:off x="6967817" y="3899209"/>
            <a:ext cx="15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b’el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7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6870BFE9-10D9-BFE1-B3FF-DC258E3C5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874" y="1578011"/>
            <a:ext cx="7772400" cy="3701978"/>
          </a:xfrm>
          <a:prstGeom prst="rect">
            <a:avLst/>
          </a:prstGeom>
          <a:ln>
            <a:solidFill>
              <a:srgbClr val="0569CB"/>
            </a:solidFill>
          </a:ln>
        </p:spPr>
      </p:pic>
    </p:spTree>
    <p:extLst>
      <p:ext uri="{BB962C8B-B14F-4D97-AF65-F5344CB8AC3E}">
        <p14:creationId xmlns:p14="http://schemas.microsoft.com/office/powerpoint/2010/main" val="336482347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</a:t>
            </a:r>
            <a:r>
              <a:rPr lang="ru-RU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0323-90C1-AA4D-A2E4-A22F9CD230C6}"/>
              </a:ext>
            </a:extLst>
          </p:cNvPr>
          <p:cNvSpPr txBox="1"/>
          <p:nvPr/>
        </p:nvSpPr>
        <p:spPr>
          <a:xfrm>
            <a:off x="6967817" y="3899209"/>
            <a:ext cx="15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b’el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’-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03047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</a:t>
            </a:r>
            <a:r>
              <a:rPr lang="ru-RU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0323-90C1-AA4D-A2E4-A22F9CD230C6}"/>
              </a:ext>
            </a:extLst>
          </p:cNvPr>
          <p:cNvSpPr txBox="1"/>
          <p:nvPr/>
        </p:nvSpPr>
        <p:spPr>
          <a:xfrm>
            <a:off x="6967817" y="3899209"/>
            <a:ext cx="15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b’el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’-jó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2949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</a:t>
            </a:r>
            <a:r>
              <a:rPr lang="ru-RU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0323-90C1-AA4D-A2E4-A22F9CD230C6}"/>
              </a:ext>
            </a:extLst>
          </p:cNvPr>
          <p:cNvSpPr txBox="1"/>
          <p:nvPr/>
        </p:nvSpPr>
        <p:spPr>
          <a:xfrm>
            <a:off x="6967817" y="3899209"/>
            <a:ext cx="15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b’el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’-jó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A4D82-7238-B046-A8BF-592B5D5270FA}"/>
              </a:ext>
            </a:extLst>
          </p:cNvPr>
          <p:cNvSpPr txBox="1"/>
          <p:nvPr/>
        </p:nvSpPr>
        <p:spPr>
          <a:xfrm>
            <a:off x="4814694" y="4774920"/>
            <a:ext cx="237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Calibri" charset="0"/>
                <a:ea typeface="Calibri" charset="0"/>
                <a:cs typeface="Calibri" charset="0"/>
              </a:rPr>
              <a:t>чита́ть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0291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</a:t>
            </a:r>
            <a:r>
              <a:rPr lang="ru-RU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0323-90C1-AA4D-A2E4-A22F9CD230C6}"/>
              </a:ext>
            </a:extLst>
          </p:cNvPr>
          <p:cNvSpPr txBox="1"/>
          <p:nvPr/>
        </p:nvSpPr>
        <p:spPr>
          <a:xfrm>
            <a:off x="6967817" y="3899209"/>
            <a:ext cx="15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b’el</a:t>
            </a:r>
            <a:r>
              <a:rPr lang="en-US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jó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A4D82-7238-B046-A8BF-592B5D5270FA}"/>
              </a:ext>
            </a:extLst>
          </p:cNvPr>
          <p:cNvSpPr txBox="1"/>
          <p:nvPr/>
        </p:nvSpPr>
        <p:spPr>
          <a:xfrm>
            <a:off x="4814694" y="4774920"/>
            <a:ext cx="237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Calibri" charset="0"/>
                <a:ea typeface="Calibri" charset="0"/>
                <a:cs typeface="Calibri" charset="0"/>
              </a:rPr>
              <a:t>чита́ть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8C70C-05E5-A140-907A-08784699C3E7}"/>
              </a:ext>
            </a:extLst>
          </p:cNvPr>
          <p:cNvSpPr txBox="1"/>
          <p:nvPr/>
        </p:nvSpPr>
        <p:spPr>
          <a:xfrm>
            <a:off x="7035929" y="4774920"/>
            <a:ext cx="166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č’itát</a:t>
            </a:r>
            <a:r>
              <a:rPr lang="en-US" sz="4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’</a:t>
            </a:r>
            <a:endParaRPr lang="en-US" sz="40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7923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</a:t>
            </a:r>
            <a:r>
              <a:rPr lang="ru-RU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0323-90C1-AA4D-A2E4-A22F9CD230C6}"/>
              </a:ext>
            </a:extLst>
          </p:cNvPr>
          <p:cNvSpPr txBox="1"/>
          <p:nvPr/>
        </p:nvSpPr>
        <p:spPr>
          <a:xfrm>
            <a:off x="6967817" y="3899209"/>
            <a:ext cx="15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b’el</a:t>
            </a:r>
            <a:r>
              <a:rPr lang="en-US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jó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A4D82-7238-B046-A8BF-592B5D5270FA}"/>
              </a:ext>
            </a:extLst>
          </p:cNvPr>
          <p:cNvSpPr txBox="1"/>
          <p:nvPr/>
        </p:nvSpPr>
        <p:spPr>
          <a:xfrm>
            <a:off x="4814694" y="4774920"/>
            <a:ext cx="237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Calibri" charset="0"/>
                <a:ea typeface="Calibri" charset="0"/>
                <a:cs typeface="Calibri" charset="0"/>
              </a:rPr>
              <a:t>чита́т</a:t>
            </a:r>
            <a:r>
              <a:rPr lang="ru-RU" sz="4000" dirty="0" err="1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8C70C-05E5-A140-907A-08784699C3E7}"/>
              </a:ext>
            </a:extLst>
          </p:cNvPr>
          <p:cNvSpPr txBox="1"/>
          <p:nvPr/>
        </p:nvSpPr>
        <p:spPr>
          <a:xfrm>
            <a:off x="7035929" y="4774920"/>
            <a:ext cx="166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č’itát</a:t>
            </a:r>
            <a:r>
              <a:rPr lang="en-US" sz="4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’</a:t>
            </a:r>
            <a:endParaRPr lang="en-US" sz="40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6611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9D76AF-9DFA-C24D-8FD7-7126BF9CBA5B}"/>
              </a:ext>
            </a:extLst>
          </p:cNvPr>
          <p:cNvSpPr txBox="1">
            <a:spLocks/>
          </p:cNvSpPr>
          <p:nvPr/>
        </p:nvSpPr>
        <p:spPr>
          <a:xfrm>
            <a:off x="4222339" y="1120548"/>
            <a:ext cx="4724890" cy="2147960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  <a:cs typeface="Calibri" charset="0"/>
              </a:rPr>
              <a:t>Practice with:  </a:t>
            </a:r>
            <a:r>
              <a:rPr lang="ru-RU" sz="4400" b="1" dirty="0">
                <a:latin typeface="Times New Roman" charset="0"/>
                <a:ea typeface="Calibri" charset="0"/>
                <a:cs typeface="Times New Roman" charset="0"/>
              </a:rPr>
              <a:t>Ь</a:t>
            </a:r>
            <a:r>
              <a:rPr lang="en-US" sz="4400" b="1" dirty="0"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ru-RU" sz="4400" b="1" dirty="0">
                <a:latin typeface="Times New Roman" charset="0"/>
                <a:ea typeface="Times New Roman" charset="0"/>
                <a:cs typeface="Times New Roman" charset="0"/>
              </a:rPr>
              <a:t>ь</a:t>
            </a:r>
            <a:endParaRPr lang="en-US" sz="4400" b="1" dirty="0">
              <a:latin typeface="Calibri" charset="0"/>
              <a:ea typeface="Calibri" charset="0"/>
              <a:cs typeface="Calibri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64" dirty="0">
              <a:sym typeface="Wingding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ru-RU" sz="3600" dirty="0">
                <a:latin typeface="Comic Sans MS" panose="030F0902030302020204" pitchFamily="66" charset="0"/>
                <a:sym typeface="Wingdings"/>
              </a:rPr>
              <a:t>-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Comic Sans MS" panose="030F0902030302020204" pitchFamily="66" charset="0"/>
                <a:sym typeface="Wingdings"/>
              </a:rPr>
              <a:t>before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 a </a:t>
            </a:r>
            <a:r>
              <a:rPr lang="en-US" sz="2800" dirty="0">
                <a:solidFill>
                  <a:srgbClr val="00B0F0"/>
                </a:solidFill>
                <a:latin typeface="Comic Sans MS" panose="030F0902030302020204" pitchFamily="66" charset="0"/>
                <a:sym typeface="Wingdings"/>
              </a:rPr>
              <a:t>soft vowel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dirty="0">
                <a:latin typeface="Comic Sans MS" panose="030F0902030302020204" pitchFamily="66" charset="0"/>
                <a:sym typeface="Wingdings"/>
              </a:rPr>
              <a:t>’</a:t>
            </a:r>
            <a:r>
              <a:rPr lang="en-US" sz="3600" dirty="0"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sz="2800" dirty="0">
                <a:latin typeface="Comic Sans MS" panose="030F0902030302020204" pitchFamily="66" charset="0"/>
                <a:sym typeface="Wingdings"/>
              </a:rPr>
              <a:t>(elsewhere)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DC7B43-9701-2F4B-A664-18FCE8F0664D}"/>
              </a:ext>
            </a:extLst>
          </p:cNvPr>
          <p:cNvCxnSpPr>
            <a:cxnSpLocks/>
          </p:cNvCxnSpPr>
          <p:nvPr/>
        </p:nvCxnSpPr>
        <p:spPr>
          <a:xfrm flipV="1">
            <a:off x="4886613" y="3604672"/>
            <a:ext cx="3396343" cy="10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6E7FD6-1D05-614E-8FE6-CF88FEFB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24" y="1939586"/>
            <a:ext cx="2250370" cy="2657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5AF1A-F155-9349-8460-7C766D553C30}"/>
              </a:ext>
            </a:extLst>
          </p:cNvPr>
          <p:cNvSpPr txBox="1"/>
          <p:nvPr/>
        </p:nvSpPr>
        <p:spPr>
          <a:xfrm>
            <a:off x="4741765" y="3899209"/>
            <a:ext cx="2205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бел</a:t>
            </a:r>
            <a:r>
              <a:rPr lang="ru-RU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ё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  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E0323-90C1-AA4D-A2E4-A22F9CD230C6}"/>
              </a:ext>
            </a:extLst>
          </p:cNvPr>
          <p:cNvSpPr txBox="1"/>
          <p:nvPr/>
        </p:nvSpPr>
        <p:spPr>
          <a:xfrm>
            <a:off x="6967817" y="3899209"/>
            <a:ext cx="15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b’el</a:t>
            </a:r>
            <a:r>
              <a:rPr lang="en-US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sz="4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4000" dirty="0">
                <a:latin typeface="Calibri" charset="0"/>
                <a:ea typeface="Calibri" charset="0"/>
                <a:cs typeface="Calibri" charset="0"/>
              </a:rPr>
              <a:t>jó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A4D82-7238-B046-A8BF-592B5D5270FA}"/>
              </a:ext>
            </a:extLst>
          </p:cNvPr>
          <p:cNvSpPr txBox="1"/>
          <p:nvPr/>
        </p:nvSpPr>
        <p:spPr>
          <a:xfrm>
            <a:off x="4814694" y="4774920"/>
            <a:ext cx="237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latin typeface="Calibri" charset="0"/>
                <a:ea typeface="Calibri" charset="0"/>
                <a:cs typeface="Calibri" charset="0"/>
              </a:rPr>
              <a:t>чита́т</a:t>
            </a:r>
            <a:r>
              <a:rPr lang="ru-RU" sz="4000" dirty="0" err="1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ь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sz="4000" dirty="0">
                <a:latin typeface="Calibri" charset="0"/>
                <a:ea typeface="Calibri" charset="0"/>
                <a:cs typeface="Calibri" charset="0"/>
                <a:sym typeface="Wingdings"/>
              </a:rPr>
              <a:t>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8C70C-05E5-A140-907A-08784699C3E7}"/>
              </a:ext>
            </a:extLst>
          </p:cNvPr>
          <p:cNvSpPr txBox="1"/>
          <p:nvPr/>
        </p:nvSpPr>
        <p:spPr>
          <a:xfrm>
            <a:off x="7035929" y="4774920"/>
            <a:ext cx="1664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charset="0"/>
                <a:ea typeface="Calibri" charset="0"/>
                <a:cs typeface="Calibri" charset="0"/>
              </a:rPr>
              <a:t>č’itát</a:t>
            </a:r>
            <a:r>
              <a:rPr lang="en-US" sz="4000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’</a:t>
            </a:r>
            <a:endParaRPr lang="en-US" sz="400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75239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591759616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CC7438B3-9CCF-1E41-827F-B3EC89AE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next class &amp; when?</a:t>
            </a:r>
          </a:p>
        </p:txBody>
      </p:sp>
    </p:spTree>
    <p:extLst>
      <p:ext uri="{BB962C8B-B14F-4D97-AF65-F5344CB8AC3E}">
        <p14:creationId xmlns:p14="http://schemas.microsoft.com/office/powerpoint/2010/main" val="190969897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4">
            <a:extLst>
              <a:ext uri="{FF2B5EF4-FFF2-40B4-BE49-F238E27FC236}">
                <a16:creationId xmlns:a16="http://schemas.microsoft.com/office/drawing/2014/main" id="{CC7438B3-9CCF-1E41-827F-B3EC89AE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next class &amp; when?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B57CD8-933D-621D-7929-E7876F19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3516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4">
            <a:extLst>
              <a:ext uri="{FF2B5EF4-FFF2-40B4-BE49-F238E27FC236}">
                <a16:creationId xmlns:a16="http://schemas.microsoft.com/office/drawing/2014/main" id="{1B8DF0BA-4875-4541-AD42-BFD49E68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322" y="822960"/>
            <a:ext cx="715831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What should I do before the next class &amp; when?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EFF878-6F0C-A6E2-0FA2-BEAE40B8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95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493" y="1050183"/>
            <a:ext cx="7761168" cy="1337552"/>
          </a:xfrm>
        </p:spPr>
        <p:txBody>
          <a:bodyPr>
            <a:normAutofit/>
          </a:bodyPr>
          <a:lstStyle/>
          <a:p>
            <a:r>
              <a:rPr lang="en-US" sz="4200"/>
              <a:t>Want the hw emails?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FF552F-56CA-EE49-90E6-DAD76A49D94E}"/>
              </a:ext>
            </a:extLst>
          </p:cNvPr>
          <p:cNvGrpSpPr/>
          <p:nvPr/>
        </p:nvGrpSpPr>
        <p:grpSpPr>
          <a:xfrm>
            <a:off x="4772999" y="2447366"/>
            <a:ext cx="6761806" cy="3182537"/>
            <a:chOff x="4591993" y="2387735"/>
            <a:chExt cx="6761806" cy="31825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997B482-0C0B-2549-A3ED-487D0467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18552" y="2387735"/>
              <a:ext cx="3135247" cy="31352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1864A0-3AA9-2A42-9EC8-79DEBA64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ED957"/>
                </a:clrFrom>
                <a:clrTo>
                  <a:srgbClr val="7ED95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91993" y="2435025"/>
              <a:ext cx="3135247" cy="3135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050502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80" y="448389"/>
            <a:ext cx="7761168" cy="1337552"/>
          </a:xfrm>
        </p:spPr>
        <p:txBody>
          <a:bodyPr>
            <a:normAutofit/>
          </a:bodyPr>
          <a:lstStyle/>
          <a:p>
            <a:r>
              <a:rPr lang="en-US" sz="3600"/>
              <a:t>Daily 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07E72-A0EA-E042-B637-4DD5D186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91" y="1570040"/>
            <a:ext cx="5466976" cy="4696691"/>
          </a:xfrm>
          <a:prstGeom prst="rect">
            <a:avLst/>
          </a:prstGeom>
          <a:ln>
            <a:solidFill>
              <a:srgbClr val="0569CB"/>
            </a:solidFill>
          </a:ln>
        </p:spPr>
      </p:pic>
    </p:spTree>
    <p:extLst>
      <p:ext uri="{BB962C8B-B14F-4D97-AF65-F5344CB8AC3E}">
        <p14:creationId xmlns:p14="http://schemas.microsoft.com/office/powerpoint/2010/main" val="163597795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en-US" sz="3600"/>
              <a:t>Optional Check-Ins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BF31-C9D5-7756-7CDE-3B6D280C4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501186" cy="1900007"/>
          </a:xfrm>
        </p:spPr>
        <p:txBody>
          <a:bodyPr/>
          <a:lstStyle/>
          <a:p>
            <a:r>
              <a:rPr lang="en-US"/>
              <a:t>Mondays 4 p.m. ET</a:t>
            </a:r>
          </a:p>
          <a:p>
            <a:r>
              <a:rPr lang="en-US"/>
              <a:t>Register now, come to any and all</a:t>
            </a:r>
          </a:p>
          <a:p>
            <a:r>
              <a:rPr lang="en-US">
                <a:hlinkClick r:id="rId3"/>
              </a:rPr>
              <a:t>https://us02web.zoom.us/meeting/register/tZAodeypqTkjH9eiVeKmTpXIy9xDUUTecxP_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828066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2558" y="1138990"/>
            <a:ext cx="7761168" cy="1755274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Next time...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3AA068-DDA6-5348-962D-0711EA35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64" y="2894264"/>
            <a:ext cx="2761756" cy="269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1050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44BBF-1F35-2140-B87C-EA26D387258F}"/>
              </a:ext>
            </a:extLst>
          </p:cNvPr>
          <p:cNvSpPr txBox="1"/>
          <p:nvPr/>
        </p:nvSpPr>
        <p:spPr>
          <a:xfrm>
            <a:off x="6351811" y="2921168"/>
            <a:ext cx="3477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>
                <a:latin typeface="Arial" panose="020B0604020202020204" pitchFamily="34" charset="0"/>
                <a:cs typeface="Arial" panose="020B0604020202020204" pitchFamily="34" charset="0"/>
              </a:rPr>
              <a:t>Конец!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A25F5D-7758-BF41-910E-6961A945E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415" y="3806357"/>
            <a:ext cx="4210935" cy="66593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643" dirty="0">
                <a:sym typeface="Wingdings"/>
              </a:rPr>
              <a:t>(</a:t>
            </a:r>
            <a:r>
              <a:rPr lang="en-US" sz="4643" dirty="0" err="1">
                <a:sym typeface="Wingdings"/>
              </a:rPr>
              <a:t>Kon’éc</a:t>
            </a:r>
            <a:r>
              <a:rPr lang="en-US" sz="4643" dirty="0">
                <a:sym typeface="Wingdings"/>
              </a:rPr>
              <a:t>!)</a:t>
            </a:r>
            <a:endParaRPr lang="en-US" sz="4643" dirty="0"/>
          </a:p>
        </p:txBody>
      </p:sp>
    </p:spTree>
    <p:extLst>
      <p:ext uri="{BB962C8B-B14F-4D97-AF65-F5344CB8AC3E}">
        <p14:creationId xmlns:p14="http://schemas.microsoft.com/office/powerpoint/2010/main" val="375344212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16883300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CFACA4-6203-AF4B-9A86-59ABA5EF6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774" y="1085237"/>
            <a:ext cx="4210935" cy="6659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Avenir Next" panose="020B0503020202020204" pitchFamily="34" charset="0"/>
                <a:sym typeface="Wingdings"/>
              </a:rPr>
              <a:t>Credits:</a:t>
            </a:r>
            <a:endParaRPr lang="en-US" sz="6000" b="1" dirty="0">
              <a:latin typeface="Avenir Next" panose="020B05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0F2AB-3DFD-4243-B0D5-3427075C2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438" y="1895219"/>
            <a:ext cx="1314839" cy="131483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C6D551-E863-C347-9085-D91287F68A8E}"/>
              </a:ext>
            </a:extLst>
          </p:cNvPr>
          <p:cNvSpPr txBox="1">
            <a:spLocks/>
          </p:cNvSpPr>
          <p:nvPr/>
        </p:nvSpPr>
        <p:spPr>
          <a:xfrm>
            <a:off x="6076711" y="2558503"/>
            <a:ext cx="5567423" cy="422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1445" indent="-131445" algn="l" defTabSz="525780" rtl="0" eaLnBrk="1" latinLnBrk="0" hangingPunct="1">
              <a:lnSpc>
                <a:spcPct val="9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sz="16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433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11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300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589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878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7167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456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© mindy77/</a:t>
            </a:r>
            <a:r>
              <a:rPr lang="en-US" sz="2800" dirty="0" err="1"/>
              <a:t>Shutterstock.com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04237-4809-3C41-8F77-1E6D56C28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5" t="16109" r="28894" b="5936"/>
          <a:stretch/>
        </p:blipFill>
        <p:spPr>
          <a:xfrm>
            <a:off x="4406611" y="3296164"/>
            <a:ext cx="1612491" cy="127819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065648-D08C-DD4C-878E-C84781BEBA65}"/>
              </a:ext>
            </a:extLst>
          </p:cNvPr>
          <p:cNvSpPr txBox="1">
            <a:spLocks/>
          </p:cNvSpPr>
          <p:nvPr/>
        </p:nvSpPr>
        <p:spPr>
          <a:xfrm>
            <a:off x="6085629" y="3935261"/>
            <a:ext cx="5556326" cy="422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1445" indent="-131445" algn="l" defTabSz="525780" rtl="0" eaLnBrk="1" latinLnBrk="0" hangingPunct="1">
              <a:lnSpc>
                <a:spcPct val="9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sz="16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433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11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300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589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878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7167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456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© Robert Eastman/</a:t>
            </a:r>
            <a:r>
              <a:rPr lang="en-US" sz="2800" dirty="0" err="1"/>
              <a:t>Shutterstock.com</a:t>
            </a:r>
            <a:endParaRPr lang="en-US" sz="2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447E9D-6B6A-3D4B-B9E9-296F054BE90E}"/>
              </a:ext>
            </a:extLst>
          </p:cNvPr>
          <p:cNvSpPr txBox="1">
            <a:spLocks/>
          </p:cNvSpPr>
          <p:nvPr/>
        </p:nvSpPr>
        <p:spPr>
          <a:xfrm>
            <a:off x="6117825" y="5126956"/>
            <a:ext cx="5556326" cy="422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1445" indent="-131445" algn="l" defTabSz="525780" rtl="0" eaLnBrk="1" latinLnBrk="0" hangingPunct="1">
              <a:lnSpc>
                <a:spcPct val="9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sz="16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433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11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300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589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878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7167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456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Courtesy of the Czech alphabet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2F65A6-06D2-6646-AD4E-E102BF049D30}"/>
              </a:ext>
            </a:extLst>
          </p:cNvPr>
          <p:cNvSpPr txBox="1">
            <a:spLocks/>
          </p:cNvSpPr>
          <p:nvPr/>
        </p:nvSpPr>
        <p:spPr>
          <a:xfrm>
            <a:off x="4567793" y="5024425"/>
            <a:ext cx="1314839" cy="422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1445" indent="-131445" algn="l" defTabSz="525780" rtl="0" eaLnBrk="1" latinLnBrk="0" hangingPunct="1">
              <a:lnSpc>
                <a:spcPct val="90000"/>
              </a:lnSpc>
              <a:spcBef>
                <a:spcPts val="575"/>
              </a:spcBef>
              <a:buFont typeface="Arial" panose="020B0604020202020204" pitchFamily="34" charset="0"/>
              <a:buChar char="•"/>
              <a:defRPr sz="161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433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1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11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300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589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878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7167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4565" indent="-131445" algn="l" defTabSz="525780" rtl="0" eaLnBrk="1" latinLnBrk="0" hangingPunct="1">
              <a:lnSpc>
                <a:spcPct val="9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sz="10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 err="1"/>
              <a:t>j, ž, č, š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3791402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CFACA4-6203-AF4B-9A86-59ABA5EF6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1833" y="1560063"/>
            <a:ext cx="4968944" cy="6659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Avenir Next" panose="020B0503020202020204" pitchFamily="34" charset="0"/>
                <a:sym typeface="Wingdings"/>
              </a:rPr>
              <a:t>Canva.com</a:t>
            </a:r>
            <a:endParaRPr lang="en-US" sz="6000" b="1" dirty="0">
              <a:latin typeface="Avenir Next" panose="020B05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F7A3F-9F25-764C-8380-98666CC59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79" b="35161"/>
          <a:stretch/>
        </p:blipFill>
        <p:spPr>
          <a:xfrm>
            <a:off x="4593147" y="2583713"/>
            <a:ext cx="6858000" cy="28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3024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0FFAC5-F0D0-AC41-BC5E-D7DA2CA69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9894" y="1617550"/>
            <a:ext cx="8470232" cy="1571252"/>
          </a:xfrm>
        </p:spPr>
        <p:txBody>
          <a:bodyPr anchor="ctr">
            <a:normAutofit/>
          </a:bodyPr>
          <a:lstStyle/>
          <a:p>
            <a:r>
              <a:rPr lang="en-US" sz="4400"/>
              <a:t>How can I support Kira?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A305657-C984-7F4F-BCE1-C5F9E74ABE90}"/>
              </a:ext>
            </a:extLst>
          </p:cNvPr>
          <p:cNvSpPr txBox="1">
            <a:spLocks/>
          </p:cNvSpPr>
          <p:nvPr/>
        </p:nvSpPr>
        <p:spPr>
          <a:xfrm>
            <a:off x="3769894" y="3188802"/>
            <a:ext cx="8470232" cy="2393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0" b="0">
                <a:latin typeface="American Typewriter" panose="02090604020004020304" pitchFamily="18" charset="77"/>
                <a:ea typeface="Baskerville" panose="02020502070401020303" pitchFamily="18" charset="0"/>
                <a:cs typeface="Big Caslon Medium" panose="020006030900000200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090046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C0FFAC5-F0D0-AC41-BC5E-D7DA2CA6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336" y="1512274"/>
            <a:ext cx="4002729" cy="461666"/>
          </a:xfrm>
        </p:spPr>
        <p:txBody>
          <a:bodyPr anchor="ctr">
            <a:noAutofit/>
          </a:bodyPr>
          <a:lstStyle/>
          <a:p>
            <a:pPr marL="406400" indent="-406400" algn="l"/>
            <a:r>
              <a:rPr lang="en-US" sz="2000"/>
              <a:t>1) Check out Kira’s other stuff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956AB-FC24-684A-89CC-820834AA7FAD}"/>
              </a:ext>
            </a:extLst>
          </p:cNvPr>
          <p:cNvSpPr/>
          <p:nvPr/>
        </p:nvSpPr>
        <p:spPr>
          <a:xfrm>
            <a:off x="4231012" y="3267356"/>
            <a:ext cx="3339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5E16E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learnrussianwithkira.com</a:t>
            </a:r>
            <a:endParaRPr lang="en-US" sz="2400">
              <a:solidFill>
                <a:srgbClr val="5E16EB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E6FAAB-66A4-F745-91D9-89407D7ACD22}"/>
              </a:ext>
            </a:extLst>
          </p:cNvPr>
          <p:cNvCxnSpPr>
            <a:cxnSpLocks/>
          </p:cNvCxnSpPr>
          <p:nvPr/>
        </p:nvCxnSpPr>
        <p:spPr>
          <a:xfrm>
            <a:off x="7961586" y="1512274"/>
            <a:ext cx="0" cy="4699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DF9EBD-B616-DE49-A13D-68F789EAA280}"/>
              </a:ext>
            </a:extLst>
          </p:cNvPr>
          <p:cNvCxnSpPr>
            <a:cxnSpLocks/>
          </p:cNvCxnSpPr>
          <p:nvPr/>
        </p:nvCxnSpPr>
        <p:spPr>
          <a:xfrm>
            <a:off x="3899336" y="3941383"/>
            <a:ext cx="8050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ED288AF-20BB-0841-99B0-41C8BDFCA439}"/>
              </a:ext>
            </a:extLst>
          </p:cNvPr>
          <p:cNvSpPr txBox="1">
            <a:spLocks/>
          </p:cNvSpPr>
          <p:nvPr/>
        </p:nvSpPr>
        <p:spPr>
          <a:xfrm>
            <a:off x="8245369" y="1490244"/>
            <a:ext cx="3704892" cy="4860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2) Become an ambassador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4EBCE4-307C-6545-8808-A5BA3A8CA16A}"/>
              </a:ext>
            </a:extLst>
          </p:cNvPr>
          <p:cNvSpPr/>
          <p:nvPr/>
        </p:nvSpPr>
        <p:spPr>
          <a:xfrm>
            <a:off x="8292662" y="1970634"/>
            <a:ext cx="365759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If you love Kira’s stuff, you could tell:</a:t>
            </a:r>
          </a:p>
          <a:p>
            <a:endParaRPr lang="en-US" sz="100"/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fellow Russian students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teachers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/>
              <a:t>Reddit!</a:t>
            </a:r>
            <a:endParaRPr lang="en-US">
              <a:solidFill>
                <a:srgbClr val="5E16EB"/>
              </a:solidFill>
            </a:endParaRPr>
          </a:p>
          <a:p>
            <a:r>
              <a:rPr lang="en-US">
                <a:solidFill>
                  <a:srgbClr val="5E16EB"/>
                </a:solidFill>
              </a:rPr>
              <a:t>learnrussianwithkira.com</a:t>
            </a:r>
          </a:p>
          <a:p>
            <a:r>
              <a:rPr lang="en-US">
                <a:solidFill>
                  <a:srgbClr val="5E16EB"/>
                </a:solidFill>
              </a:rPr>
              <a:t>patreon.com/learnrussianwithkira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99130-054C-4C43-B2CE-7FF63F796961}"/>
              </a:ext>
            </a:extLst>
          </p:cNvPr>
          <p:cNvSpPr/>
          <p:nvPr/>
        </p:nvSpPr>
        <p:spPr>
          <a:xfrm>
            <a:off x="4230415" y="4718935"/>
            <a:ext cx="3671653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At the $5 a month level:</a:t>
            </a:r>
          </a:p>
          <a:p>
            <a:endParaRPr lang="en-US" sz="100"/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exclusive podcast focused on sounds</a:t>
            </a:r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library of podcast episodes</a:t>
            </a:r>
          </a:p>
          <a:p>
            <a:pPr marL="234950" indent="-234950">
              <a:buFont typeface="Wingdings" pitchFamily="2" charset="2"/>
              <a:buChar char="ü"/>
            </a:pPr>
            <a:r>
              <a:rPr lang="en-US"/>
              <a:t>optional texts &amp; emails</a:t>
            </a:r>
            <a:endParaRPr lang="en-US">
              <a:solidFill>
                <a:srgbClr val="5E16EB"/>
              </a:solidFill>
            </a:endParaRPr>
          </a:p>
          <a:p>
            <a:r>
              <a:rPr lang="en-US">
                <a:solidFill>
                  <a:srgbClr val="5E16EB"/>
                </a:solidFill>
              </a:rPr>
              <a:t>patreon.com/learnrussianwithkira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F23125-D397-1E40-B66F-75E719BEE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462" y="5168753"/>
            <a:ext cx="707609" cy="7076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162D0A-7FA1-D243-974E-DA760941581E}"/>
              </a:ext>
            </a:extLst>
          </p:cNvPr>
          <p:cNvSpPr/>
          <p:nvPr/>
        </p:nvSpPr>
        <p:spPr>
          <a:xfrm>
            <a:off x="8294557" y="5980785"/>
            <a:ext cx="348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5E16E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buymeacoffee.com/kiradi</a:t>
            </a:r>
            <a:endParaRPr lang="en-US" sz="2400">
              <a:solidFill>
                <a:srgbClr val="5E16EB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B2C91-C0BF-6F42-8F0E-9E09F71DE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286" y="4692764"/>
            <a:ext cx="1369695" cy="136969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AC73301-D30D-4B40-A6EF-46E6E538B669}"/>
              </a:ext>
            </a:extLst>
          </p:cNvPr>
          <p:cNvSpPr txBox="1">
            <a:spLocks/>
          </p:cNvSpPr>
          <p:nvPr/>
        </p:nvSpPr>
        <p:spPr>
          <a:xfrm>
            <a:off x="3899336" y="4155356"/>
            <a:ext cx="4002729" cy="46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3) Become a Patron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F66A15-B789-8D42-B99B-402B69C7DCC9}"/>
              </a:ext>
            </a:extLst>
          </p:cNvPr>
          <p:cNvSpPr txBox="1">
            <a:spLocks/>
          </p:cNvSpPr>
          <p:nvPr/>
        </p:nvSpPr>
        <p:spPr>
          <a:xfrm>
            <a:off x="8268093" y="4152778"/>
            <a:ext cx="4002729" cy="46166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406400" indent="-406400"/>
            <a:r>
              <a:rPr lang="en-US" sz="2000"/>
              <a:t>4) Buy Kira a coffee : 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C7DE9C-240B-3540-9EE8-F89AA2C50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012" y="2105197"/>
            <a:ext cx="3339376" cy="87033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79AF4A74-7B9F-5844-93EF-9577B62458CA}"/>
              </a:ext>
            </a:extLst>
          </p:cNvPr>
          <p:cNvSpPr txBox="1">
            <a:spLocks/>
          </p:cNvSpPr>
          <p:nvPr/>
        </p:nvSpPr>
        <p:spPr>
          <a:xfrm>
            <a:off x="3666949" y="560690"/>
            <a:ext cx="8470232" cy="87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How can I support Kira?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A20C77-A292-74AC-61D5-74758F7B7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3514" y="5561372"/>
            <a:ext cx="187512" cy="1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95559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078" y="321716"/>
            <a:ext cx="7244881" cy="2387600"/>
          </a:xfrm>
        </p:spPr>
        <p:txBody>
          <a:bodyPr anchor="ctr">
            <a:normAutofit/>
          </a:bodyPr>
          <a:lstStyle/>
          <a:p>
            <a:r>
              <a:rPr lang="en-US"/>
              <a:t>Chat &amp; Sing!</a:t>
            </a:r>
            <a:br>
              <a:rPr lang="en-US"/>
            </a:br>
            <a:r>
              <a:rPr lang="en-US" sz="2400"/>
              <a:t>(Kira – stop sharing your screen</a:t>
            </a:r>
            <a:br>
              <a:rPr lang="en-US" sz="2400"/>
            </a:br>
            <a:r>
              <a:rPr lang="en-US" sz="2400"/>
              <a:t>and remember to use the </a:t>
            </a:r>
            <a:r>
              <a:rPr lang="ru-RU" sz="2400"/>
              <a:t>букс</a:t>
            </a:r>
            <a:r>
              <a:rPr lang="en-US" sz="2400"/>
              <a:t>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388F3-D5E2-FF4D-9338-8F72D8876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66" y="2617393"/>
            <a:ext cx="2687628" cy="35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50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738" y="637664"/>
            <a:ext cx="7788165" cy="689112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4000"/>
              <a:t>Meet the peeps!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AC886-F988-4C4C-85A4-924B735D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49" y="1407021"/>
            <a:ext cx="7340341" cy="48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71950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543560"/>
            <a:ext cx="7158318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Are you a teacher?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47376-E404-9B46-A904-895F53BB0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03400"/>
            <a:ext cx="7158318" cy="4089325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Would you like to use this PPT?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Please do!  Take it, tweak it, share it – just please include “based on </a:t>
            </a:r>
            <a:r>
              <a:rPr lang="en-US" sz="2000" i="1"/>
              <a:t>Unlocking Russian Pronunciation </a:t>
            </a:r>
            <a:r>
              <a:rPr lang="en-US" sz="2000"/>
              <a:t>by Kimberly (Kira) DiMattia” in it.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en-US" sz="2000"/>
              <a:t>In return, I would love it if you would share these two links with your students: </a:t>
            </a:r>
          </a:p>
          <a:p>
            <a:pPr marL="0" indent="0">
              <a:buNone/>
            </a:pPr>
            <a:endParaRPr lang="en-US" sz="4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3"/>
              </a:rPr>
              <a:t>www.learnrussianwithkira.com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hlinkClick r:id="rId4"/>
              </a:rPr>
              <a:t>www.patreon.com/learnrussianwithkira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400"/>
          </a:p>
          <a:p>
            <a:pPr marL="0" indent="0">
              <a:buNone/>
            </a:pPr>
            <a:r>
              <a:rPr lang="ru-RU" sz="2000"/>
              <a:t>Спасибо!</a:t>
            </a:r>
            <a:endParaRPr lang="en-US" sz="2000"/>
          </a:p>
          <a:p>
            <a:pPr marL="0" indent="0">
              <a:buNone/>
            </a:pPr>
            <a:r>
              <a:rPr lang="en-US" sz="2000"/>
              <a:t>Kimberly DiMattia, </a:t>
            </a:r>
            <a:r>
              <a:rPr lang="en-US" sz="2000">
                <a:hlinkClick r:id="rId5"/>
              </a:rPr>
              <a:t>kiradimattia@gmail.com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331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en-US" sz="3600"/>
              <a:t>Optional Check-Ins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ABF31-C9D5-7756-7CDE-3B6D280C4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286000"/>
            <a:ext cx="7501186" cy="1900007"/>
          </a:xfrm>
        </p:spPr>
        <p:txBody>
          <a:bodyPr/>
          <a:lstStyle/>
          <a:p>
            <a:r>
              <a:rPr lang="en-US"/>
              <a:t>Mondays 4 p.m. ET</a:t>
            </a:r>
          </a:p>
          <a:p>
            <a:r>
              <a:rPr lang="en-US"/>
              <a:t>Register now, come to any and all</a:t>
            </a:r>
          </a:p>
          <a:p>
            <a:r>
              <a:rPr lang="en-US">
                <a:hlinkClick r:id="rId3"/>
              </a:rPr>
              <a:t>https://us02web.zoom.us/meeting/register/tZMkfumhrjsvEtcfNFTO0I7veSrA6tBHtMYO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7941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738" y="637664"/>
            <a:ext cx="7788165" cy="132556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3600"/>
              <a:t>Class Website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376CAA74-74F8-7659-B255-ED761D647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328" y="637664"/>
            <a:ext cx="5749746" cy="622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4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2A6A1-6153-F148-BC12-416A17911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429" y="764498"/>
            <a:ext cx="5090311" cy="57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10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822960"/>
            <a:ext cx="7158318" cy="1325563"/>
          </a:xfrm>
        </p:spPr>
        <p:txBody>
          <a:bodyPr anchor="ctr" anchorCtr="0"/>
          <a:lstStyle/>
          <a:p>
            <a:r>
              <a:rPr lang="en-US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994F9-58F6-1049-8F1F-3336585D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2148523"/>
            <a:ext cx="7158318" cy="151220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Deep Psychological Moments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Default Mouth Position</a:t>
            </a:r>
            <a:endParaRPr lang="en-US"/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Secret Code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087A56-C028-A74F-8035-A96A4455D0C4}"/>
              </a:ext>
            </a:extLst>
          </p:cNvPr>
          <p:cNvSpPr/>
          <p:nvPr/>
        </p:nvSpPr>
        <p:spPr>
          <a:xfrm>
            <a:off x="5906530" y="5263222"/>
            <a:ext cx="544727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8:</a:t>
            </a:r>
            <a:r>
              <a:rPr lang="en-US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</a:t>
            </a:r>
            <a:r>
              <a:rPr lang="ru-RU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</a:t>
            </a:r>
            <a:r>
              <a:rPr lang="en-US" sz="540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  <a:r>
              <a:rPr lang="en-US" sz="5400" b="0" cap="none" spc="0">
                <a:ln w="0"/>
                <a:solidFill>
                  <a:srgbClr val="5EA30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p.m. EST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85D5CE-D6FB-CF4D-BB6D-6E60F2E95DB7}"/>
              </a:ext>
            </a:extLst>
          </p:cNvPr>
          <p:cNvCxnSpPr>
            <a:cxnSpLocks/>
          </p:cNvCxnSpPr>
          <p:nvPr/>
        </p:nvCxnSpPr>
        <p:spPr>
          <a:xfrm>
            <a:off x="8187073" y="6186552"/>
            <a:ext cx="2624095" cy="0"/>
          </a:xfrm>
          <a:prstGeom prst="line">
            <a:avLst/>
          </a:prstGeom>
          <a:ln w="50800">
            <a:solidFill>
              <a:srgbClr val="5EA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43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328" y="2857567"/>
            <a:ext cx="6990144" cy="1142865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Let’s say hello  : )</a:t>
            </a:r>
          </a:p>
        </p:txBody>
      </p:sp>
    </p:spTree>
    <p:extLst>
      <p:ext uri="{BB962C8B-B14F-4D97-AF65-F5344CB8AC3E}">
        <p14:creationId xmlns:p14="http://schemas.microsoft.com/office/powerpoint/2010/main" val="684654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822960"/>
            <a:ext cx="7561089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4400"/>
              <a:t>What am I looking for?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E9E9-9C9A-DA46-9E9B-7716BF0B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951" y="2770913"/>
            <a:ext cx="2620955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Right answers?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AFA7A5-754B-4944-92D4-D1E7C1DBE063}"/>
              </a:ext>
            </a:extLst>
          </p:cNvPr>
          <p:cNvSpPr txBox="1">
            <a:spLocks/>
          </p:cNvSpPr>
          <p:nvPr/>
        </p:nvSpPr>
        <p:spPr>
          <a:xfrm>
            <a:off x="8901280" y="2770913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Epiphanies!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580BBE-D9FC-684F-8AE8-E6250FFA48E4}"/>
              </a:ext>
            </a:extLst>
          </p:cNvPr>
          <p:cNvSpPr txBox="1">
            <a:spLocks/>
          </p:cNvSpPr>
          <p:nvPr/>
        </p:nvSpPr>
        <p:spPr>
          <a:xfrm>
            <a:off x="4550950" y="4011977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Perfection?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823076-B5FD-3B45-8DF8-FB1AD344EAA4}"/>
              </a:ext>
            </a:extLst>
          </p:cNvPr>
          <p:cNvSpPr txBox="1">
            <a:spLocks/>
          </p:cNvSpPr>
          <p:nvPr/>
        </p:nvSpPr>
        <p:spPr>
          <a:xfrm>
            <a:off x="8901280" y="4011976"/>
            <a:ext cx="2620955" cy="48013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Vulnerability!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365339-672B-7846-B506-E70A8AA082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6365" y="2450635"/>
            <a:ext cx="1063342" cy="1063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711FD-B4F0-C14C-9116-1AFC912E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6365" y="3720370"/>
            <a:ext cx="1063342" cy="106334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158C7-DD2E-0E4F-8838-5140D8CE3A1D}"/>
              </a:ext>
            </a:extLst>
          </p:cNvPr>
          <p:cNvSpPr txBox="1">
            <a:spLocks/>
          </p:cNvSpPr>
          <p:nvPr/>
        </p:nvSpPr>
        <p:spPr>
          <a:xfrm>
            <a:off x="6208239" y="5253039"/>
            <a:ext cx="375959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Amplify your visuals.  : )</a:t>
            </a:r>
          </a:p>
        </p:txBody>
      </p:sp>
    </p:spTree>
    <p:extLst>
      <p:ext uri="{BB962C8B-B14F-4D97-AF65-F5344CB8AC3E}">
        <p14:creationId xmlns:p14="http://schemas.microsoft.com/office/powerpoint/2010/main" val="136218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4775" y="2235200"/>
            <a:ext cx="8058150" cy="2387600"/>
          </a:xfrm>
        </p:spPr>
        <p:txBody>
          <a:bodyPr anchor="ctr">
            <a:normAutofit/>
          </a:bodyPr>
          <a:lstStyle/>
          <a:p>
            <a:r>
              <a:rPr lang="en-US" sz="4200"/>
              <a:t>Deep Psychological Moments</a:t>
            </a:r>
          </a:p>
        </p:txBody>
      </p:sp>
    </p:spTree>
    <p:extLst>
      <p:ext uri="{BB962C8B-B14F-4D97-AF65-F5344CB8AC3E}">
        <p14:creationId xmlns:p14="http://schemas.microsoft.com/office/powerpoint/2010/main" val="2764811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685B2CC-6459-4E4B-9AFA-61B7FE5F4662}"/>
              </a:ext>
            </a:extLst>
          </p:cNvPr>
          <p:cNvSpPr txBox="1">
            <a:spLocks/>
          </p:cNvSpPr>
          <p:nvPr/>
        </p:nvSpPr>
        <p:spPr>
          <a:xfrm>
            <a:off x="4015153" y="1286486"/>
            <a:ext cx="7760677" cy="1251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upon a time...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720261-7CC8-6C49-89F5-137909ED2722}"/>
              </a:ext>
            </a:extLst>
          </p:cNvPr>
          <p:cNvSpPr txBox="1">
            <a:spLocks/>
          </p:cNvSpPr>
          <p:nvPr/>
        </p:nvSpPr>
        <p:spPr>
          <a:xfrm>
            <a:off x="4015153" y="2984751"/>
            <a:ext cx="7760677" cy="888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200">
                <a:cs typeface="Calibri" panose="020F0502020204030204" pitchFamily="34" charset="0"/>
              </a:rPr>
              <a:t>Once upon a time...</a:t>
            </a:r>
          </a:p>
        </p:txBody>
      </p:sp>
    </p:spTree>
    <p:extLst>
      <p:ext uri="{BB962C8B-B14F-4D97-AF65-F5344CB8AC3E}">
        <p14:creationId xmlns:p14="http://schemas.microsoft.com/office/powerpoint/2010/main" val="185599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5C5FF1-16C4-A445-BE40-2BE3A9A4C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3" y="-5861"/>
            <a:ext cx="6863862" cy="68638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E19CDF-66AA-E644-9F81-B77174547001}"/>
              </a:ext>
            </a:extLst>
          </p:cNvPr>
          <p:cNvSpPr txBox="1">
            <a:spLocks/>
          </p:cNvSpPr>
          <p:nvPr/>
        </p:nvSpPr>
        <p:spPr>
          <a:xfrm>
            <a:off x="4056184" y="122830"/>
            <a:ext cx="7760677" cy="89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800">
                <a:solidFill>
                  <a:schemeClr val="bg1"/>
                </a:solidFill>
                <a:cs typeface="Calibri" panose="020F0502020204030204" pitchFamily="34" charset="0"/>
              </a:rPr>
              <a:t>Swarthmore</a:t>
            </a:r>
          </a:p>
        </p:txBody>
      </p:sp>
    </p:spTree>
    <p:extLst>
      <p:ext uri="{BB962C8B-B14F-4D97-AF65-F5344CB8AC3E}">
        <p14:creationId xmlns:p14="http://schemas.microsoft.com/office/powerpoint/2010/main" val="521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5C5FF1-16C4-A445-BE40-2BE3A9A4C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3" y="-5861"/>
            <a:ext cx="6863862" cy="68638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90B7CE2-325E-1147-989C-94CE20059AFA}"/>
              </a:ext>
            </a:extLst>
          </p:cNvPr>
          <p:cNvSpPr txBox="1">
            <a:spLocks/>
          </p:cNvSpPr>
          <p:nvPr/>
        </p:nvSpPr>
        <p:spPr>
          <a:xfrm>
            <a:off x="7030917" y="2183424"/>
            <a:ext cx="1805353" cy="3021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20000">
                <a:solidFill>
                  <a:schemeClr val="bg1"/>
                </a:solidFill>
                <a:latin typeface="Times New Roman" panose="02020603050405020304" pitchFamily="18" charset="0"/>
              </a:rPr>
              <a:t>Р</a:t>
            </a:r>
            <a:endParaRPr lang="en-US" sz="20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3D2D22-9B05-F34B-82F9-A2865B97F502}"/>
              </a:ext>
            </a:extLst>
          </p:cNvPr>
          <p:cNvSpPr txBox="1">
            <a:spLocks/>
          </p:cNvSpPr>
          <p:nvPr/>
        </p:nvSpPr>
        <p:spPr>
          <a:xfrm>
            <a:off x="4056184" y="122830"/>
            <a:ext cx="7760677" cy="8967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800">
                <a:solidFill>
                  <a:schemeClr val="bg1"/>
                </a:solidFill>
                <a:cs typeface="Calibri" panose="020F0502020204030204" pitchFamily="34" charset="0"/>
              </a:rPr>
              <a:t>Swarthmore</a:t>
            </a:r>
          </a:p>
        </p:txBody>
      </p:sp>
    </p:spTree>
    <p:extLst>
      <p:ext uri="{BB962C8B-B14F-4D97-AF65-F5344CB8AC3E}">
        <p14:creationId xmlns:p14="http://schemas.microsoft.com/office/powerpoint/2010/main" val="1117672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BB759B-B87A-9B4D-AED6-2533DABD971F}"/>
              </a:ext>
            </a:extLst>
          </p:cNvPr>
          <p:cNvSpPr/>
          <p:nvPr/>
        </p:nvSpPr>
        <p:spPr>
          <a:xfrm>
            <a:off x="4974521" y="559558"/>
            <a:ext cx="5943600" cy="1064525"/>
          </a:xfrm>
          <a:prstGeom prst="rect">
            <a:avLst/>
          </a:prstGeom>
          <a:solidFill>
            <a:srgbClr val="0F1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B6173-6F88-494A-B4F0-E740FFC3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521" y="730155"/>
            <a:ext cx="5943600" cy="594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E30EAC-37A8-D94B-AB99-8C7C712383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1003488" flipH="1">
            <a:off x="6388449" y="263100"/>
            <a:ext cx="1261553" cy="12615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778F10E-8F61-204E-A713-1CFADED721ED}"/>
              </a:ext>
            </a:extLst>
          </p:cNvPr>
          <p:cNvSpPr txBox="1">
            <a:spLocks/>
          </p:cNvSpPr>
          <p:nvPr/>
        </p:nvSpPr>
        <p:spPr>
          <a:xfrm>
            <a:off x="7480734" y="730154"/>
            <a:ext cx="859702" cy="724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4800">
                <a:solidFill>
                  <a:schemeClr val="bg1"/>
                </a:solidFill>
                <a:latin typeface="Times New Roman" panose="02020603050405020304" pitchFamily="18" charset="0"/>
              </a:rPr>
              <a:t>Р</a:t>
            </a:r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201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20482F-6A40-944D-9B51-032768EBB39C}"/>
              </a:ext>
            </a:extLst>
          </p:cNvPr>
          <p:cNvSpPr txBox="1">
            <a:spLocks/>
          </p:cNvSpPr>
          <p:nvPr/>
        </p:nvSpPr>
        <p:spPr>
          <a:xfrm>
            <a:off x="9327077" y="2503464"/>
            <a:ext cx="1805353" cy="3021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20000">
                <a:latin typeface="Times New Roman" panose="02020603050405020304" pitchFamily="18" charset="0"/>
              </a:rPr>
              <a:t>Р</a:t>
            </a:r>
            <a:endParaRPr lang="en-US" sz="2000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948D2-75B0-7743-BF57-0C2EBDBF18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0680" y="406400"/>
            <a:ext cx="4216400" cy="4216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0B0645-41C6-6848-B922-DEE105919DC5}"/>
              </a:ext>
            </a:extLst>
          </p:cNvPr>
          <p:cNvSpPr txBox="1">
            <a:spLocks/>
          </p:cNvSpPr>
          <p:nvPr/>
        </p:nvSpPr>
        <p:spPr>
          <a:xfrm>
            <a:off x="4770416" y="2503463"/>
            <a:ext cx="1805353" cy="3021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0">
                <a:latin typeface="Times New Roman" panose="02020603050405020304" pitchFamily="18" charset="0"/>
              </a:rPr>
              <a:t>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05BB5D-F100-9541-9DDA-5D76CE48D45F}"/>
              </a:ext>
            </a:extLst>
          </p:cNvPr>
          <p:cNvSpPr txBox="1">
            <a:spLocks/>
          </p:cNvSpPr>
          <p:nvPr/>
        </p:nvSpPr>
        <p:spPr>
          <a:xfrm>
            <a:off x="7054704" y="2503462"/>
            <a:ext cx="1805353" cy="30218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0"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C54DB-0130-9448-9D4F-72B9D565C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8464">
            <a:off x="9432815" y="1230503"/>
            <a:ext cx="2568194" cy="2568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AF9725-7FC4-7147-B1D6-8DF6C4FDD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80" y="3076075"/>
            <a:ext cx="1876638" cy="18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03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1969-8857-1549-86D5-B0FA3951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1005840"/>
            <a:ext cx="7720747" cy="1325563"/>
          </a:xfrm>
        </p:spPr>
        <p:txBody>
          <a:bodyPr/>
          <a:lstStyle/>
          <a:p>
            <a:r>
              <a:rPr lang="en-US"/>
              <a:t>Sounding Authentically Russian</a:t>
            </a:r>
          </a:p>
        </p:txBody>
      </p:sp>
    </p:spTree>
    <p:extLst>
      <p:ext uri="{BB962C8B-B14F-4D97-AF65-F5344CB8AC3E}">
        <p14:creationId xmlns:p14="http://schemas.microsoft.com/office/powerpoint/2010/main" val="3242989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1969-8857-1549-86D5-B0FA3951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1005840"/>
            <a:ext cx="7720747" cy="1325563"/>
          </a:xfrm>
        </p:spPr>
        <p:txBody>
          <a:bodyPr/>
          <a:lstStyle/>
          <a:p>
            <a:r>
              <a:rPr lang="en-US"/>
              <a:t>Sounding Authentically Russian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B6ED7-719F-B649-BA1F-5C52E677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3285919"/>
            <a:ext cx="7511610" cy="48013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Hint: it’s partly psychological.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05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1969-8857-1549-86D5-B0FA3951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1005840"/>
            <a:ext cx="7720747" cy="1325563"/>
          </a:xfrm>
        </p:spPr>
        <p:txBody>
          <a:bodyPr/>
          <a:lstStyle/>
          <a:p>
            <a:r>
              <a:rPr lang="en-US"/>
              <a:t>Sounding Authentically Russian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B6ED7-719F-B649-BA1F-5C52E677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3285919"/>
            <a:ext cx="7511610" cy="49090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latin typeface="Avenir Next" panose="020B0503020202020204" pitchFamily="34" charset="0"/>
                <a:ea typeface="Calibri" charset="0"/>
              </a:rPr>
              <a:t>SOUND IDENTITY!</a:t>
            </a:r>
            <a:endParaRPr lang="en-US" sz="3600" b="1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4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6067" y="940844"/>
            <a:ext cx="6990144" cy="1661679"/>
          </a:xfrm>
        </p:spPr>
        <p:txBody>
          <a:bodyPr anchor="ctr">
            <a:normAutofit/>
          </a:bodyPr>
          <a:lstStyle/>
          <a:p>
            <a:pPr algn="l"/>
            <a:r>
              <a:rPr lang="en-US" sz="5000"/>
              <a:t>If you have a question, raise your electronic hand!</a:t>
            </a:r>
          </a:p>
        </p:txBody>
      </p:sp>
      <p:pic>
        <p:nvPicPr>
          <p:cNvPr id="1026" name="Picture 2" descr="Raise Hand button in Zoom">
            <a:extLst>
              <a:ext uri="{FF2B5EF4-FFF2-40B4-BE49-F238E27FC236}">
                <a16:creationId xmlns:a16="http://schemas.microsoft.com/office/drawing/2014/main" id="{AEFDE464-F185-3EB2-80B6-BF3BFA33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750" y="3044780"/>
            <a:ext cx="6137487" cy="310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649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223FFD-4347-817F-A047-6FBB5E0B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68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1390D0-1323-C453-1FDF-91F61CA4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80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3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1969-8857-1549-86D5-B0FA3951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1005840"/>
            <a:ext cx="7720747" cy="1325563"/>
          </a:xfrm>
        </p:spPr>
        <p:txBody>
          <a:bodyPr/>
          <a:lstStyle/>
          <a:p>
            <a:r>
              <a:rPr lang="en-US"/>
              <a:t>Sounding Authentically Russian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B6ED7-719F-B649-BA1F-5C52E677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825625"/>
            <a:ext cx="7158318" cy="3202928"/>
          </a:xfrm>
        </p:spPr>
        <p:txBody>
          <a:bodyPr/>
          <a:lstStyle/>
          <a:p>
            <a:pPr marL="0" indent="0" algn="ctr">
              <a:buNone/>
            </a:pPr>
            <a:endParaRPr lang="en-US" sz="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600" b="1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In order to do this, we must play.</a:t>
            </a:r>
          </a:p>
          <a:p>
            <a:pPr marL="0" indent="0">
              <a:buNone/>
            </a:pPr>
            <a:endParaRPr lang="en-US" sz="6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40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40195E6A-74DD-C04A-AC9A-0F721E7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4977" y="1275617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176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40195E6A-74DD-C04A-AC9A-0F721E7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77" y="1275617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84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1969-8857-1549-86D5-B0FA3951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1005840"/>
            <a:ext cx="7720747" cy="1325563"/>
          </a:xfrm>
        </p:spPr>
        <p:txBody>
          <a:bodyPr/>
          <a:lstStyle/>
          <a:p>
            <a:r>
              <a:rPr lang="en-US"/>
              <a:t>Elizabeth Gilbert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B6ED7-719F-B649-BA1F-5C52E677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3183548"/>
            <a:ext cx="7553174" cy="4909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ea typeface="Calibri" charset="0"/>
              </a:rPr>
              <a:t>“...</a:t>
            </a:r>
            <a:r>
              <a:rPr lang="en-US" b="1"/>
              <a:t>perfectionism</a:t>
            </a:r>
            <a:r>
              <a:rPr lang="en-US"/>
              <a:t> can murder </a:t>
            </a:r>
            <a:r>
              <a:rPr lang="en-US" b="1">
                <a:solidFill>
                  <a:srgbClr val="7030A0"/>
                </a:solidFill>
                <a:latin typeface="Bradley Hand" pitchFamily="2" charset="77"/>
              </a:rPr>
              <a:t>creativity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629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40195E6A-74DD-C04A-AC9A-0F721E7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4977" y="1275617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17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cable Me' is the Highest Grossing Animated Franchise in History |  IndieWire">
            <a:extLst>
              <a:ext uri="{FF2B5EF4-FFF2-40B4-BE49-F238E27FC236}">
                <a16:creationId xmlns:a16="http://schemas.microsoft.com/office/drawing/2014/main" id="{40195E6A-74DD-C04A-AC9A-0F721E78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77" y="1275617"/>
            <a:ext cx="7617407" cy="43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004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ew: Despicable Me 3">
            <a:extLst>
              <a:ext uri="{FF2B5EF4-FFF2-40B4-BE49-F238E27FC236}">
                <a16:creationId xmlns:a16="http://schemas.microsoft.com/office/drawing/2014/main" id="{69C3E17A-70D1-5145-B546-9C5BAFBDD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76" y="888295"/>
            <a:ext cx="7617407" cy="508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F10E2-3004-D64E-8F5C-6585504F49F2}"/>
              </a:ext>
            </a:extLst>
          </p:cNvPr>
          <p:cNvSpPr txBox="1"/>
          <p:nvPr/>
        </p:nvSpPr>
        <p:spPr>
          <a:xfrm>
            <a:off x="2625969" y="3563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45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F10E2-3004-D64E-8F5C-6585504F49F2}"/>
              </a:ext>
            </a:extLst>
          </p:cNvPr>
          <p:cNvSpPr txBox="1"/>
          <p:nvPr/>
        </p:nvSpPr>
        <p:spPr>
          <a:xfrm>
            <a:off x="2625969" y="3563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D250D296-CE3B-9142-BF70-6F156ACB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74" y="765203"/>
            <a:ext cx="4783016" cy="31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ACA18421-40E1-DE4D-82E7-A819DD539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8687113" y="2722710"/>
            <a:ext cx="2853364" cy="27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spicable Me 3 Girls">
            <a:extLst>
              <a:ext uri="{FF2B5EF4-FFF2-40B4-BE49-F238E27FC236}">
                <a16:creationId xmlns:a16="http://schemas.microsoft.com/office/drawing/2014/main" id="{5A9F5555-8776-F943-AB36-EB0817979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032740" y="2249899"/>
            <a:ext cx="2417298" cy="32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6542E5C7-EDCF-1F46-83AC-00C689F4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35" y="4443139"/>
            <a:ext cx="2932726" cy="16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8932" y="2662172"/>
            <a:ext cx="6990144" cy="1137153"/>
          </a:xfrm>
        </p:spPr>
        <p:txBody>
          <a:bodyPr>
            <a:normAutofit/>
          </a:bodyPr>
          <a:lstStyle/>
          <a:p>
            <a:pPr algn="l"/>
            <a:r>
              <a:rPr lang="en-US" sz="5000"/>
              <a:t>Master Class with Kira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18513-6430-DB4E-9FD1-5C274B2BB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8931" y="3920430"/>
            <a:ext cx="7244760" cy="1004890"/>
          </a:xfrm>
        </p:spPr>
        <p:txBody>
          <a:bodyPr/>
          <a:lstStyle/>
          <a:p>
            <a:pPr algn="l"/>
            <a:r>
              <a:rPr lang="en-US" sz="2800" spc="20">
                <a:latin typeface="Avenir" panose="02000503020000020003" pitchFamily="2" charset="0"/>
              </a:rPr>
              <a:t>Kimberly (Kira) DiMattia</a:t>
            </a:r>
          </a:p>
          <a:p>
            <a:pPr algn="l"/>
            <a:r>
              <a:rPr lang="en-US" sz="2800" spc="20">
                <a:latin typeface="Avenir" panose="02000503020000020003" pitchFamily="2" charset="0"/>
              </a:rPr>
              <a:t>Week 1 – Sound &amp; Identity</a:t>
            </a:r>
          </a:p>
        </p:txBody>
      </p:sp>
    </p:spTree>
    <p:extLst>
      <p:ext uri="{BB962C8B-B14F-4D97-AF65-F5344CB8AC3E}">
        <p14:creationId xmlns:p14="http://schemas.microsoft.com/office/powerpoint/2010/main" val="3171492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F10E2-3004-D64E-8F5C-6585504F49F2}"/>
              </a:ext>
            </a:extLst>
          </p:cNvPr>
          <p:cNvSpPr txBox="1"/>
          <p:nvPr/>
        </p:nvSpPr>
        <p:spPr>
          <a:xfrm>
            <a:off x="2625969" y="3563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D250D296-CE3B-9142-BF70-6F156ACB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9374" y="765203"/>
            <a:ext cx="4783016" cy="31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ACA18421-40E1-DE4D-82E7-A819DD539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8687113" y="2722710"/>
            <a:ext cx="2853364" cy="27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spicable Me 3 Girls">
            <a:extLst>
              <a:ext uri="{FF2B5EF4-FFF2-40B4-BE49-F238E27FC236}">
                <a16:creationId xmlns:a16="http://schemas.microsoft.com/office/drawing/2014/main" id="{5A9F5555-8776-F943-AB36-EB0817979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032740" y="2249899"/>
            <a:ext cx="2417298" cy="32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6542E5C7-EDCF-1F46-83AC-00C689F4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35" y="4443139"/>
            <a:ext cx="2932726" cy="16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46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F10E2-3004-D64E-8F5C-6585504F49F2}"/>
              </a:ext>
            </a:extLst>
          </p:cNvPr>
          <p:cNvSpPr txBox="1"/>
          <p:nvPr/>
        </p:nvSpPr>
        <p:spPr>
          <a:xfrm>
            <a:off x="2625969" y="3563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D250D296-CE3B-9142-BF70-6F156ACB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74" y="765203"/>
            <a:ext cx="4783016" cy="31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ACA18421-40E1-DE4D-82E7-A819DD539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8687113" y="2722710"/>
            <a:ext cx="2853364" cy="27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spicable Me 3 Girls">
            <a:extLst>
              <a:ext uri="{FF2B5EF4-FFF2-40B4-BE49-F238E27FC236}">
                <a16:creationId xmlns:a16="http://schemas.microsoft.com/office/drawing/2014/main" id="{5A9F5555-8776-F943-AB36-EB0817979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032740" y="2249899"/>
            <a:ext cx="2417298" cy="32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6542E5C7-EDCF-1F46-83AC-00C689F4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35" y="4443139"/>
            <a:ext cx="2932726" cy="16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715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F10E2-3004-D64E-8F5C-6585504F49F2}"/>
              </a:ext>
            </a:extLst>
          </p:cNvPr>
          <p:cNvSpPr txBox="1"/>
          <p:nvPr/>
        </p:nvSpPr>
        <p:spPr>
          <a:xfrm>
            <a:off x="2625969" y="3563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2" descr="Review: Despicable Me 3">
            <a:extLst>
              <a:ext uri="{FF2B5EF4-FFF2-40B4-BE49-F238E27FC236}">
                <a16:creationId xmlns:a16="http://schemas.microsoft.com/office/drawing/2014/main" id="{D250D296-CE3B-9142-BF70-6F156ACB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74" y="765203"/>
            <a:ext cx="4783016" cy="31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spicable Me Costumes | Gru, Agnes &amp; More Characters DIY">
            <a:extLst>
              <a:ext uri="{FF2B5EF4-FFF2-40B4-BE49-F238E27FC236}">
                <a16:creationId xmlns:a16="http://schemas.microsoft.com/office/drawing/2014/main" id="{ACA18421-40E1-DE4D-82E7-A819DD539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866" r="12707" b="2759"/>
          <a:stretch/>
        </p:blipFill>
        <p:spPr bwMode="auto">
          <a:xfrm>
            <a:off x="8687113" y="2722710"/>
            <a:ext cx="2853364" cy="27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spicable Me 3 Girls">
            <a:extLst>
              <a:ext uri="{FF2B5EF4-FFF2-40B4-BE49-F238E27FC236}">
                <a16:creationId xmlns:a16="http://schemas.microsoft.com/office/drawing/2014/main" id="{5A9F5555-8776-F943-AB36-EB0817979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4"/>
          <a:stretch/>
        </p:blipFill>
        <p:spPr bwMode="auto">
          <a:xfrm>
            <a:off x="4032740" y="2249899"/>
            <a:ext cx="2417298" cy="322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espicable Me 3 - Fluffy Unicorn | official trailer &amp; clip (2017)  moviemaniacs - YouTube">
            <a:extLst>
              <a:ext uri="{FF2B5EF4-FFF2-40B4-BE49-F238E27FC236}">
                <a16:creationId xmlns:a16="http://schemas.microsoft.com/office/drawing/2014/main" id="{6542E5C7-EDCF-1F46-83AC-00C689F4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35" y="4443139"/>
            <a:ext cx="2932726" cy="16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DA870D-D0B2-1542-8EC0-43BD2DE1851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568997">
            <a:off x="8116975" y="-132985"/>
            <a:ext cx="2234081" cy="22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50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07" y="822960"/>
            <a:ext cx="7158318" cy="1325563"/>
          </a:xfrm>
        </p:spPr>
        <p:txBody>
          <a:bodyPr/>
          <a:lstStyle/>
          <a:p>
            <a:r>
              <a:rPr lang="en-US"/>
              <a:t>Extra Phrases for Practice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008C8B-1B16-4444-A104-99D8904E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719" y="2828357"/>
            <a:ext cx="3407091" cy="2612406"/>
          </a:xfrm>
        </p:spPr>
        <p:txBody>
          <a:bodyPr>
            <a:noAutofit/>
          </a:bodyPr>
          <a:lstStyle/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Hello, world!</a:t>
            </a:r>
          </a:p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Lake Baikal</a:t>
            </a:r>
          </a:p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Where is de snow?</a:t>
            </a:r>
          </a:p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Tolstoy</a:t>
            </a:r>
          </a:p>
          <a:p>
            <a:pPr marL="11113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Dostoevsky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98F70D-B129-8E4B-B2BE-BC405BA87AA4}"/>
              </a:ext>
            </a:extLst>
          </p:cNvPr>
          <p:cNvSpPr txBox="1">
            <a:spLocks/>
          </p:cNvSpPr>
          <p:nvPr/>
        </p:nvSpPr>
        <p:spPr>
          <a:xfrm>
            <a:off x="4416688" y="1720525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 algn="ctr">
              <a:buNone/>
            </a:pPr>
            <a:r>
              <a:rPr lang="en-US"/>
              <a:t>(jaw – tongue – LEEPS!)</a:t>
            </a:r>
          </a:p>
        </p:txBody>
      </p:sp>
    </p:spTree>
    <p:extLst>
      <p:ext uri="{BB962C8B-B14F-4D97-AF65-F5344CB8AC3E}">
        <p14:creationId xmlns:p14="http://schemas.microsoft.com/office/powerpoint/2010/main" val="26944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107" y="471268"/>
            <a:ext cx="7158318" cy="1325563"/>
          </a:xfrm>
        </p:spPr>
        <p:txBody>
          <a:bodyPr/>
          <a:lstStyle/>
          <a:p>
            <a:r>
              <a:rPr lang="en-US"/>
              <a:t>Extra Phrases for Practice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265BB2-5690-ED4B-9068-5DADDF77C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437" y="2411856"/>
            <a:ext cx="4905656" cy="3657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Don’t say no!</a:t>
            </a: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must say yes!  </a:t>
            </a: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Your face…is asking for a brick!</a:t>
            </a: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Let’s go save de world!</a:t>
            </a:r>
          </a:p>
          <a:p>
            <a:pPr marL="0" indent="0" algn="ctr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Don’t worry!  </a:t>
            </a: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I’m not going to kill you!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7E8721-2724-EE44-BF6B-090732E738C7}"/>
              </a:ext>
            </a:extLst>
          </p:cNvPr>
          <p:cNvSpPr txBox="1">
            <a:spLocks/>
          </p:cNvSpPr>
          <p:nvPr/>
        </p:nvSpPr>
        <p:spPr>
          <a:xfrm>
            <a:off x="4416688" y="1351245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 algn="ctr">
              <a:buNone/>
            </a:pPr>
            <a:r>
              <a:rPr lang="en-US"/>
              <a:t>(jaw – tongue – LEEPS!)</a:t>
            </a:r>
          </a:p>
        </p:txBody>
      </p:sp>
    </p:spTree>
    <p:extLst>
      <p:ext uri="{BB962C8B-B14F-4D97-AF65-F5344CB8AC3E}">
        <p14:creationId xmlns:p14="http://schemas.microsoft.com/office/powerpoint/2010/main" val="86117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348450"/>
            <a:ext cx="4161099" cy="41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431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6950" y="2235200"/>
            <a:ext cx="7315200" cy="2387600"/>
          </a:xfrm>
        </p:spPr>
        <p:txBody>
          <a:bodyPr anchor="ctr">
            <a:normAutofit/>
          </a:bodyPr>
          <a:lstStyle/>
          <a:p>
            <a:r>
              <a:rPr lang="en-US" sz="5000"/>
              <a:t>Default Mouth Position</a:t>
            </a:r>
          </a:p>
        </p:txBody>
      </p:sp>
    </p:spTree>
    <p:extLst>
      <p:ext uri="{BB962C8B-B14F-4D97-AF65-F5344CB8AC3E}">
        <p14:creationId xmlns:p14="http://schemas.microsoft.com/office/powerpoint/2010/main" val="16016962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536920"/>
            <a:ext cx="7740648" cy="1325563"/>
          </a:xfrm>
        </p:spPr>
        <p:txBody>
          <a:bodyPr>
            <a:normAutofit/>
          </a:bodyPr>
          <a:lstStyle/>
          <a:p>
            <a:r>
              <a:rPr lang="en-US" sz="3600"/>
              <a:t>What is a default mouth position?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1" y="1781909"/>
            <a:ext cx="7480703" cy="417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Many definitions (static/dynamic, one/many)</a:t>
            </a:r>
          </a:p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Артикуляцио́нная ба́за (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Basis of Articulation, Honikman)</a:t>
            </a:r>
          </a:p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Е. А. Брызгуно́ва</a:t>
            </a:r>
          </a:p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Артикуляцио́нный укла́д (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setup) (preparatory position)</a:t>
            </a:r>
          </a:p>
          <a:p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И. В. Одинцо́ва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English vs Russian 	 	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Economy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91CCC-EBF8-1A41-921D-72D0219E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67" y="3380677"/>
            <a:ext cx="5070389" cy="292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75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5840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834640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Jaw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Tongue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29FEC-E713-2A43-8245-75B9AA990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934994" y="1990959"/>
            <a:ext cx="4418805" cy="4418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029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5840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834640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5E1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Jaw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Tongue</a:t>
            </a:r>
            <a:r>
              <a:rPr lang="en-US" sz="2800" dirty="0">
                <a:solidFill>
                  <a:srgbClr val="5E1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B6885-D34E-2648-BDBD-EF6887C1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934994" y="1990959"/>
            <a:ext cx="4418805" cy="4418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021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is Master Class?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1996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5840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834640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Jaw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5E1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Tongue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B6885-D34E-2648-BDBD-EF6887C1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934994" y="1990959"/>
            <a:ext cx="4418805" cy="4418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80410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705391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534191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Jaw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5E1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Tongue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A8EE5-DE5F-3548-8D03-30AB3A1FE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82"/>
          <a:stretch/>
        </p:blipFill>
        <p:spPr>
          <a:xfrm>
            <a:off x="7708034" y="1762290"/>
            <a:ext cx="2598906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1FAA0-8228-6A4D-ACF9-CDE213CDB4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377"/>
          <a:stretch/>
        </p:blipFill>
        <p:spPr>
          <a:xfrm>
            <a:off x="7824257" y="4084196"/>
            <a:ext cx="2516356" cy="20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BB544-79B2-EE43-AEE5-9DD7A552FD9F}"/>
              </a:ext>
            </a:extLst>
          </p:cNvPr>
          <p:cNvSpPr txBox="1"/>
          <p:nvPr/>
        </p:nvSpPr>
        <p:spPr>
          <a:xfrm>
            <a:off x="7458879" y="1629870"/>
            <a:ext cx="52571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C000"/>
                </a:solidFill>
              </a:rPr>
              <a:t>tip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E3A45C-A69D-CD4D-ABF7-7B9E18ECCC4B}"/>
              </a:ext>
            </a:extLst>
          </p:cNvPr>
          <p:cNvSpPr txBox="1"/>
          <p:nvPr/>
        </p:nvSpPr>
        <p:spPr>
          <a:xfrm>
            <a:off x="7497397" y="5043311"/>
            <a:ext cx="47480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E16EB"/>
                </a:solidFill>
              </a:rPr>
              <a:t>tip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588263-D4A2-4841-89FD-4F2027799D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015674">
            <a:off x="7770415" y="1612482"/>
            <a:ext cx="707318" cy="707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341E75-9674-2143-AC26-B2C218CE7A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19542742">
            <a:off x="7780478" y="4645478"/>
            <a:ext cx="771028" cy="7710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8FE4D1-07BA-D846-9BD0-A0D694B8D7B7}"/>
              </a:ext>
            </a:extLst>
          </p:cNvPr>
          <p:cNvSpPr txBox="1"/>
          <p:nvPr/>
        </p:nvSpPr>
        <p:spPr>
          <a:xfrm>
            <a:off x="7077745" y="3550400"/>
            <a:ext cx="928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5E16EB"/>
                </a:solidFill>
              </a:rPr>
              <a:t>part behind tip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BD6216-68FD-7043-B1A4-2DD1225655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2650455">
            <a:off x="7732485" y="3786810"/>
            <a:ext cx="771028" cy="77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1005840"/>
            <a:ext cx="7158318" cy="1325563"/>
          </a:xfrm>
        </p:spPr>
        <p:txBody>
          <a:bodyPr/>
          <a:lstStyle/>
          <a:p>
            <a:r>
              <a:rPr lang="en-US"/>
              <a:t>Russian Default Mouth Position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C68B28-BC4B-C643-8B4E-E0038F43B92A}"/>
              </a:ext>
            </a:extLst>
          </p:cNvPr>
          <p:cNvSpPr txBox="1">
            <a:spLocks/>
          </p:cNvSpPr>
          <p:nvPr/>
        </p:nvSpPr>
        <p:spPr>
          <a:xfrm>
            <a:off x="4195482" y="2834640"/>
            <a:ext cx="7158318" cy="33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Jaw	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Tongue	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5E1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Lips	 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D7D93-9A5C-EF48-9DC4-B853314C3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934994" y="1990959"/>
            <a:ext cx="4418805" cy="44188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08819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27871A-5A3D-EE4C-B2A3-DD91662F4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92" y="878497"/>
            <a:ext cx="6605953" cy="41287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907" y="5469549"/>
            <a:ext cx="7063154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баст</a:t>
            </a:r>
            <a:r>
              <a:rPr lang="ru-RU" u="sng"/>
              <a:t>у́</a:t>
            </a:r>
            <a:r>
              <a:rPr lang="ru-RU"/>
              <a:t>ют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68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B0826-7DD3-E441-8051-66C1C1A37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92" y="878497"/>
            <a:ext cx="6641122" cy="41507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07250-12BA-EE47-BA00-6A34151E1AAA}"/>
              </a:ext>
            </a:extLst>
          </p:cNvPr>
          <p:cNvSpPr txBox="1">
            <a:spLocks/>
          </p:cNvSpPr>
          <p:nvPr/>
        </p:nvSpPr>
        <p:spPr>
          <a:xfrm>
            <a:off x="4448907" y="5469549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u="sng"/>
              <a:t>мо́</a:t>
            </a:r>
            <a:r>
              <a:rPr lang="ru-RU"/>
              <a:t>ре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601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F2BC9E-CA96-B74C-AD79-F3D36D28E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130" y="878497"/>
            <a:ext cx="6658707" cy="416169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D3C569-0D04-9443-8D48-6D7D730DCB4C}"/>
              </a:ext>
            </a:extLst>
          </p:cNvPr>
          <p:cNvSpPr txBox="1">
            <a:spLocks/>
          </p:cNvSpPr>
          <p:nvPr/>
        </p:nvSpPr>
        <p:spPr>
          <a:xfrm>
            <a:off x="4448907" y="5469549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u="sng"/>
              <a:t>то́ль</a:t>
            </a:r>
            <a:r>
              <a:rPr lang="ru-RU"/>
              <a:t>ко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478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D8864F-A824-0444-A3FC-DA7EE44B4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260" y="949203"/>
            <a:ext cx="6641123" cy="41507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69BAA-59B7-D143-939E-4BF69CD60D4F}"/>
              </a:ext>
            </a:extLst>
          </p:cNvPr>
          <p:cNvSpPr txBox="1">
            <a:spLocks/>
          </p:cNvSpPr>
          <p:nvPr/>
        </p:nvSpPr>
        <p:spPr>
          <a:xfrm>
            <a:off x="4448907" y="5469549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u="sng"/>
              <a:t>па́</a:t>
            </a:r>
            <a:r>
              <a:rPr lang="ru-RU"/>
              <a:t>па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583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5FF31-B512-C043-9F67-90555902E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93" y="877765"/>
            <a:ext cx="6535614" cy="4084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37B8C-7011-6D45-BD01-B6BFC8D63DA4}"/>
              </a:ext>
            </a:extLst>
          </p:cNvPr>
          <p:cNvSpPr txBox="1">
            <a:spLocks/>
          </p:cNvSpPr>
          <p:nvPr/>
        </p:nvSpPr>
        <p:spPr>
          <a:xfrm>
            <a:off x="4448907" y="5469549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u="sng"/>
              <a:t>при</a:t>
            </a:r>
            <a:r>
              <a:rPr lang="ru-RU"/>
              <a:t>лете́л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965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0FE136-AF25-9F48-86A5-CCFF1D2B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76" y="1026135"/>
            <a:ext cx="6535615" cy="4084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A1652-EF31-B044-BE77-3F79A60ADCBD}"/>
              </a:ext>
            </a:extLst>
          </p:cNvPr>
          <p:cNvSpPr txBox="1">
            <a:spLocks/>
          </p:cNvSpPr>
          <p:nvPr/>
        </p:nvSpPr>
        <p:spPr>
          <a:xfrm>
            <a:off x="4448907" y="5469549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u="sng"/>
              <a:t>меч</a:t>
            </a:r>
            <a:r>
              <a:rPr lang="ru-RU"/>
              <a:t>та́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319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2AFD2D-B60F-5E46-9D9B-DBB08396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260" y="1022835"/>
            <a:ext cx="6518031" cy="40737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4C98A-A612-004F-BD60-B8CD0C07E94C}"/>
              </a:ext>
            </a:extLst>
          </p:cNvPr>
          <p:cNvSpPr txBox="1">
            <a:spLocks/>
          </p:cNvSpPr>
          <p:nvPr/>
        </p:nvSpPr>
        <p:spPr>
          <a:xfrm>
            <a:off x="4448907" y="5469549"/>
            <a:ext cx="7063154" cy="509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 algn="ctr">
              <a:buNone/>
            </a:pPr>
            <a:r>
              <a:rPr lang="ru-RU"/>
              <a:t>за</a:t>
            </a:r>
            <a:r>
              <a:rPr lang="ru-RU" u="sng"/>
              <a:t>щи</a:t>
            </a:r>
            <a:r>
              <a:rPr lang="ru-RU"/>
              <a:t>ща́ться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44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en-US" sz="4400"/>
              <a:t>Learning &amp; Teaching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E9E9-9C9A-DA46-9E9B-7716BF0B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2286000"/>
            <a:ext cx="7511609" cy="151220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Up to 25 students </a:t>
            </a:r>
          </a:p>
          <a:p>
            <a:pPr marL="0" indent="0">
              <a:buNone/>
            </a:pPr>
            <a:r>
              <a:rPr lang="en-US"/>
              <a:t>Up to 40 observers</a:t>
            </a:r>
          </a:p>
          <a:p>
            <a:pPr marL="0" indent="0">
              <a:buNone/>
            </a:pPr>
            <a:r>
              <a:rPr lang="en-US"/>
              <a:t>Beginners to So. Many. Years.</a:t>
            </a:r>
          </a:p>
        </p:txBody>
      </p:sp>
    </p:spTree>
    <p:extLst>
      <p:ext uri="{BB962C8B-B14F-4D97-AF65-F5344CB8AC3E}">
        <p14:creationId xmlns:p14="http://schemas.microsoft.com/office/powerpoint/2010/main" val="31861852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71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дом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A720A-167E-6E47-8618-2B2C6337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1" r="17296"/>
          <a:stretch/>
        </p:blipFill>
        <p:spPr>
          <a:xfrm>
            <a:off x="8234021" y="1568608"/>
            <a:ext cx="3278039" cy="3127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10FD9-57EB-FB4B-84F1-0DE0ECDC0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3" r="27823"/>
          <a:stretch/>
        </p:blipFill>
        <p:spPr>
          <a:xfrm>
            <a:off x="4456980" y="1568609"/>
            <a:ext cx="3278039" cy="31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325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0AAC28-B460-0B42-953C-551F0382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71" y="5469549"/>
            <a:ext cx="6605953" cy="5099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/>
              <a:t>тома́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E0B5C-829C-2F47-A241-B0D3443CC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8" r="30609"/>
          <a:stretch/>
        </p:blipFill>
        <p:spPr>
          <a:xfrm>
            <a:off x="4456980" y="1568608"/>
            <a:ext cx="3278039" cy="31234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8B5E6F-0459-3241-A68C-0AFF1F16A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37" r="18649"/>
          <a:stretch/>
        </p:blipFill>
        <p:spPr>
          <a:xfrm>
            <a:off x="8234020" y="1568608"/>
            <a:ext cx="3278039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649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18DDEC-94ED-A845-847B-3F281F890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488" y="1805623"/>
            <a:ext cx="3952792" cy="3952792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E68EE5-0328-354C-9530-A6D4B543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678844"/>
            <a:ext cx="75152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Get your phones!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8EC9B-5ACB-EADF-BA2B-5E12ADF4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504" y="2826386"/>
            <a:ext cx="583096" cy="5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91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559185"/>
            <a:ext cx="7501187" cy="1325563"/>
          </a:xfrm>
        </p:spPr>
        <p:txBody>
          <a:bodyPr>
            <a:normAutofit/>
          </a:bodyPr>
          <a:lstStyle/>
          <a:p>
            <a:r>
              <a:rPr lang="en-US"/>
              <a:t>Let’s reset our DMP.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203" y="1882823"/>
            <a:ext cx="2979993" cy="4109843"/>
          </a:xfrm>
        </p:spPr>
        <p:txBody>
          <a:bodyPr/>
          <a:lstStyle/>
          <a:p>
            <a:pPr marL="0" indent="0">
              <a:buNone/>
            </a:pPr>
            <a:r>
              <a:rPr lang="ru-RU" sz="2400"/>
              <a:t>а	о	у	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та	то	ту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там	том	ту́мба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да́ма	до́ма	ду́ма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 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ю	е	и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и́ми	и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идти́	тип</a:t>
            </a:r>
            <a:endParaRPr lang="en-US" sz="2400"/>
          </a:p>
          <a:p>
            <a:pPr marL="0" indent="0">
              <a:buNone/>
            </a:pPr>
            <a:r>
              <a:rPr lang="ru-RU" sz="2400"/>
              <a:t>и	иди́	Ди́ма</a:t>
            </a:r>
            <a:endParaRPr lang="en-US" sz="240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96394CCA-FABF-F343-85C0-CE44B0EA9D1E}"/>
              </a:ext>
            </a:extLst>
          </p:cNvPr>
          <p:cNvSpPr txBox="1">
            <a:spLocks/>
          </p:cNvSpPr>
          <p:nvPr/>
        </p:nvSpPr>
        <p:spPr>
          <a:xfrm>
            <a:off x="7988936" y="2106903"/>
            <a:ext cx="2783840" cy="1217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057400" algn="l"/>
              </a:tabLst>
            </a:pPr>
            <a:r>
              <a:rPr lang="en-US" sz="2400" b="1">
                <a:solidFill>
                  <a:srgbClr val="00B050"/>
                </a:solidFill>
              </a:rPr>
              <a:t>Warm Up 1</a:t>
            </a:r>
          </a:p>
          <a:p>
            <a:pPr marL="0" indent="0">
              <a:buNone/>
              <a:tabLst>
                <a:tab pos="2057400" algn="l"/>
              </a:tabLst>
            </a:pPr>
            <a:r>
              <a:rPr lang="en-US" sz="2400" i="1">
                <a:solidFill>
                  <a:srgbClr val="00B050"/>
                </a:solidFill>
              </a:rPr>
              <a:t>No aspiration, tongue is back &amp; low</a:t>
            </a:r>
          </a:p>
        </p:txBody>
      </p:sp>
      <p:sp>
        <p:nvSpPr>
          <p:cNvPr id="3" name="Right Bracket 2">
            <a:extLst>
              <a:ext uri="{FF2B5EF4-FFF2-40B4-BE49-F238E27FC236}">
                <a16:creationId xmlns:a16="http://schemas.microsoft.com/office/drawing/2014/main" id="{E8E6E945-A6CB-014F-BBA0-45BEBFE6CFF9}"/>
              </a:ext>
            </a:extLst>
          </p:cNvPr>
          <p:cNvSpPr/>
          <p:nvPr/>
        </p:nvSpPr>
        <p:spPr>
          <a:xfrm>
            <a:off x="7725013" y="1986455"/>
            <a:ext cx="150471" cy="1543823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4653745-ACD7-404D-8585-076E19623739}"/>
              </a:ext>
            </a:extLst>
          </p:cNvPr>
          <p:cNvSpPr txBox="1">
            <a:spLocks/>
          </p:cNvSpPr>
          <p:nvPr/>
        </p:nvSpPr>
        <p:spPr>
          <a:xfrm>
            <a:off x="8047485" y="4350626"/>
            <a:ext cx="3325365" cy="1217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2057400" algn="l"/>
              </a:tabLst>
            </a:pPr>
            <a:r>
              <a:rPr lang="en-US" sz="2400" b="1">
                <a:solidFill>
                  <a:srgbClr val="0569CB"/>
                </a:solidFill>
              </a:rPr>
              <a:t>Warm Up 2</a:t>
            </a:r>
          </a:p>
          <a:p>
            <a:pPr marL="0" indent="0">
              <a:buNone/>
              <a:tabLst>
                <a:tab pos="2057400" algn="l"/>
              </a:tabLst>
            </a:pPr>
            <a:r>
              <a:rPr lang="en-US" sz="2400" i="1">
                <a:solidFill>
                  <a:srgbClr val="0569CB"/>
                </a:solidFill>
              </a:rPr>
              <a:t>Lots of aspiration, tongue is high &amp; forward</a:t>
            </a:r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E5A4D768-4F12-294A-BE66-FA215B01C2B4}"/>
              </a:ext>
            </a:extLst>
          </p:cNvPr>
          <p:cNvSpPr/>
          <p:nvPr/>
        </p:nvSpPr>
        <p:spPr>
          <a:xfrm>
            <a:off x="7740702" y="4221425"/>
            <a:ext cx="150471" cy="1543823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25F5E0-8B0E-644A-8F60-D7BFB50E5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96" y="559185"/>
            <a:ext cx="2632075" cy="2710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368AC5-DFA8-6B4F-95DF-DB0B5D32E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6" y="3530278"/>
            <a:ext cx="2647642" cy="28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399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Default Mouth Position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дай</a:t>
            </a:r>
            <a:r>
              <a:rPr lang="en-US" sz="2400"/>
              <a:t>, </a:t>
            </a:r>
            <a:r>
              <a:rPr lang="ru-RU" sz="2400"/>
              <a:t>давно</a:t>
            </a:r>
            <a:r>
              <a:rPr lang="en-US" sz="2400"/>
              <a:t>́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там</a:t>
            </a:r>
            <a:r>
              <a:rPr lang="en-US" sz="2400"/>
              <a:t>, </a:t>
            </a:r>
            <a:r>
              <a:rPr lang="ru-RU" sz="2400"/>
              <a:t>так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ему</a:t>
            </a:r>
            <a:r>
              <a:rPr lang="en-US" sz="2400"/>
              <a:t>́, </a:t>
            </a:r>
            <a:r>
              <a:rPr lang="ru-RU" sz="2400"/>
              <a:t>э</a:t>
            </a:r>
            <a:r>
              <a:rPr lang="en-US" sz="2400"/>
              <a:t>́</a:t>
            </a:r>
            <a:r>
              <a:rPr lang="ru-RU" sz="2400"/>
              <a:t>ту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вот</a:t>
            </a:r>
            <a:r>
              <a:rPr lang="en-US" sz="2400"/>
              <a:t>, </a:t>
            </a:r>
            <a:r>
              <a:rPr lang="ru-RU" sz="2400"/>
              <a:t>год</a:t>
            </a:r>
            <a:r>
              <a:rPr lang="en-US" sz="24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2057400" algn="l"/>
              </a:tabLst>
            </a:pPr>
            <a:r>
              <a:rPr lang="ru-RU" sz="2400"/>
              <a:t>эл</a:t>
            </a:r>
            <a:r>
              <a:rPr lang="en-US" sz="2400"/>
              <a:t>, </a:t>
            </a:r>
            <a:r>
              <a:rPr lang="ru-RU" sz="2400"/>
              <a:t>ал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724366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228F6EFC-3E71-D348-B1BE-CACF9AA542CA}"/>
              </a:ext>
            </a:extLst>
          </p:cNvPr>
          <p:cNvSpPr txBox="1">
            <a:spLocks/>
          </p:cNvSpPr>
          <p:nvPr/>
        </p:nvSpPr>
        <p:spPr>
          <a:xfrm>
            <a:off x="4195482" y="480060"/>
            <a:ext cx="7437718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000"/>
              <a:t>Default Mouth Position: </a:t>
            </a:r>
            <a:r>
              <a:rPr lang="ru-RU" sz="400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C7751-818A-6A43-BF7F-09925C1B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808" y="3604926"/>
            <a:ext cx="2562354" cy="2582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31BCA-AC76-8841-9ADE-9B6E594037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88" t="73671"/>
          <a:stretch/>
        </p:blipFill>
        <p:spPr>
          <a:xfrm>
            <a:off x="6902539" y="1805623"/>
            <a:ext cx="4585958" cy="115502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DA5359B-CCE5-8249-8A07-5AD2D43C4311}"/>
              </a:ext>
            </a:extLst>
          </p:cNvPr>
          <p:cNvSpPr txBox="1">
            <a:spLocks/>
          </p:cNvSpPr>
          <p:nvPr/>
        </p:nvSpPr>
        <p:spPr>
          <a:xfrm>
            <a:off x="6680425" y="3087368"/>
            <a:ext cx="2562354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1800"/>
              <a:t>beginning of articulation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7483F648-42B8-0E40-98B9-21A81717F23E}"/>
              </a:ext>
            </a:extLst>
          </p:cNvPr>
          <p:cNvSpPr txBox="1">
            <a:spLocks/>
          </p:cNvSpPr>
          <p:nvPr/>
        </p:nvSpPr>
        <p:spPr>
          <a:xfrm>
            <a:off x="9473673" y="3080744"/>
            <a:ext cx="2134619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1800"/>
              <a:t>end of articulation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58A5E03E-551B-5648-9FE6-54219668DC11}"/>
              </a:ext>
            </a:extLst>
          </p:cNvPr>
          <p:cNvSpPr txBox="1">
            <a:spLocks/>
          </p:cNvSpPr>
          <p:nvPr/>
        </p:nvSpPr>
        <p:spPr>
          <a:xfrm>
            <a:off x="4191204" y="1610140"/>
            <a:ext cx="1900518" cy="435914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вот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год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до</a:t>
            </a:r>
            <a:r>
              <a:rPr lang="en-US" sz="2600"/>
              <a:t>́</a:t>
            </a:r>
            <a:r>
              <a:rPr lang="ru-RU" sz="2600"/>
              <a:t>лго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зо</a:t>
            </a:r>
            <a:r>
              <a:rPr lang="en-US" sz="2600"/>
              <a:t>́</a:t>
            </a:r>
            <a:r>
              <a:rPr lang="ru-RU" sz="2600"/>
              <a:t>лото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молоко</a:t>
            </a:r>
            <a:r>
              <a:rPr lang="en-US" sz="2600"/>
              <a:t>́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ло</a:t>
            </a:r>
            <a:r>
              <a:rPr lang="en-US" sz="2600"/>
              <a:t>́</a:t>
            </a:r>
            <a:r>
              <a:rPr lang="ru-RU" sz="2600"/>
              <a:t>дка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мо</a:t>
            </a:r>
            <a:r>
              <a:rPr lang="en-US" sz="2600"/>
              <a:t>́</a:t>
            </a:r>
            <a:r>
              <a:rPr lang="ru-RU" sz="2600"/>
              <a:t>ре</a:t>
            </a:r>
            <a:r>
              <a:rPr lang="en-US" sz="2600"/>
              <a:t> 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но</a:t>
            </a:r>
            <a:r>
              <a:rPr lang="en-US" sz="2600"/>
              <a:t> </a:t>
            </a:r>
            <a:endParaRPr lang="ru-RU" sz="2600"/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пол</a:t>
            </a:r>
            <a:r>
              <a:rPr lang="en-US" sz="2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65614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2" y="480060"/>
            <a:ext cx="7158318" cy="1325563"/>
          </a:xfrm>
        </p:spPr>
        <p:txBody>
          <a:bodyPr>
            <a:normAutofit/>
          </a:bodyPr>
          <a:lstStyle/>
          <a:p>
            <a:r>
              <a:rPr lang="en-US" sz="4000"/>
              <a:t>Default Mouth Position: </a:t>
            </a:r>
            <a:r>
              <a:rPr lang="ru-RU" sz="4000">
                <a:latin typeface="Calibri" panose="020F0502020204030204" pitchFamily="34" charset="0"/>
                <a:cs typeface="Calibri" panose="020F0502020204030204" pitchFamily="34" charset="0"/>
              </a:rPr>
              <a:t>л</a:t>
            </a:r>
            <a:endParaRPr lang="en-US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1676400"/>
            <a:ext cx="1900518" cy="435914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эл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ал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ол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вол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мол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мул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пол</a:t>
            </a:r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па́лка </a:t>
            </a:r>
            <a:endParaRPr lang="en-US" sz="2600"/>
          </a:p>
          <a:p>
            <a:pPr marL="514350" indent="-514350">
              <a:buFont typeface="+mj-lt"/>
              <a:buAutoNum type="arabicPeriod"/>
              <a:tabLst>
                <a:tab pos="3657600" algn="l"/>
              </a:tabLst>
            </a:pPr>
            <a:r>
              <a:rPr lang="ru-RU" sz="2600"/>
              <a:t>вя́лый </a:t>
            </a:r>
            <a:endParaRPr lang="en-US" sz="2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8BDBD-C794-964D-9564-31DF00466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50"/>
          <a:stretch/>
        </p:blipFill>
        <p:spPr>
          <a:xfrm>
            <a:off x="6690170" y="2308860"/>
            <a:ext cx="4275010" cy="2342632"/>
          </a:xfrm>
          <a:prstGeom prst="rect">
            <a:avLst/>
          </a:prstGeom>
        </p:spPr>
      </p:pic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5E7E966-B934-9644-8959-B1AFF9B8B369}"/>
              </a:ext>
            </a:extLst>
          </p:cNvPr>
          <p:cNvSpPr txBox="1">
            <a:spLocks/>
          </p:cNvSpPr>
          <p:nvPr/>
        </p:nvSpPr>
        <p:spPr>
          <a:xfrm>
            <a:off x="7604570" y="4795364"/>
            <a:ext cx="1036510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late 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like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lamp 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look</a:t>
            </a:r>
            <a:endParaRPr lang="ru-RU" sz="220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079040B8-B610-544F-9161-2942012FEE3B}"/>
              </a:ext>
            </a:extLst>
          </p:cNvPr>
          <p:cNvSpPr txBox="1">
            <a:spLocks/>
          </p:cNvSpPr>
          <p:nvPr/>
        </p:nvSpPr>
        <p:spPr>
          <a:xfrm>
            <a:off x="9540050" y="4810604"/>
            <a:ext cx="1036510" cy="13111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call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school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tell</a:t>
            </a:r>
          </a:p>
          <a:p>
            <a:pPr marL="0" indent="0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200"/>
              <a:t>people</a:t>
            </a:r>
            <a:endParaRPr lang="ru-RU" sz="220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74358850-6ACA-8C4D-896C-56A26B1F0AED}"/>
              </a:ext>
            </a:extLst>
          </p:cNvPr>
          <p:cNvSpPr txBox="1">
            <a:spLocks/>
          </p:cNvSpPr>
          <p:nvPr/>
        </p:nvSpPr>
        <p:spPr>
          <a:xfrm>
            <a:off x="7604570" y="1676400"/>
            <a:ext cx="2507170" cy="4524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tabLst>
                <a:tab pos="3657600" algn="l"/>
              </a:tabLst>
            </a:pPr>
            <a:r>
              <a:rPr lang="en-US" sz="2600"/>
              <a:t>English Letter L</a:t>
            </a:r>
            <a:endParaRPr lang="ru-RU" sz="2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B6EF2-BBF9-5146-BA36-A3AE6A1C6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 rot="8094134">
            <a:off x="10462518" y="4250944"/>
            <a:ext cx="1161151" cy="11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13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22185062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Definitely check this out!  </a:t>
            </a:r>
            <a:r>
              <a:rPr lang="en-US" sz="4000">
                <a:sym typeface="Wingdings" pitchFamily="2" charset="2"/>
              </a:rPr>
              <a:t></a:t>
            </a:r>
            <a:endParaRPr lang="en-US" sz="40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3657600" algn="l"/>
              </a:tabLst>
            </a:pPr>
            <a:r>
              <a:rPr lang="en-US" sz="2600">
                <a:hlinkClick r:id="rId2"/>
              </a:rPr>
              <a:t>www.learnrussianwithkira.com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1831489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>
              <a:buFont typeface="+mj-lt"/>
              <a:buAutoNum type="arabicPeriod"/>
            </a:pPr>
            <a:r>
              <a:rPr lang="en-US"/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45412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l"/>
            <a:r>
              <a:rPr lang="en-US" sz="4400"/>
              <a:t>Learning &amp; Teaching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E9E9-9C9A-DA46-9E9B-7716BF0B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1" y="2286000"/>
            <a:ext cx="7511609" cy="151220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We are all learning.  </a:t>
            </a:r>
          </a:p>
          <a:p>
            <a:pPr marL="0" indent="0">
              <a:buNone/>
            </a:pPr>
            <a:r>
              <a:rPr lang="en-US"/>
              <a:t>We are all at different points on the path.</a:t>
            </a:r>
          </a:p>
          <a:p>
            <a:pPr marL="0" indent="0">
              <a:buNone/>
            </a:pPr>
            <a:r>
              <a:rPr lang="en-US"/>
              <a:t>We cheer each other on.  : )</a:t>
            </a:r>
          </a:p>
        </p:txBody>
      </p:sp>
    </p:spTree>
    <p:extLst>
      <p:ext uri="{BB962C8B-B14F-4D97-AF65-F5344CB8AC3E}">
        <p14:creationId xmlns:p14="http://schemas.microsoft.com/office/powerpoint/2010/main" val="29027635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14921060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12579781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6950" y="2235200"/>
            <a:ext cx="7315200" cy="2387600"/>
          </a:xfrm>
        </p:spPr>
        <p:txBody>
          <a:bodyPr anchor="ctr">
            <a:normAutofit/>
          </a:bodyPr>
          <a:lstStyle/>
          <a:p>
            <a:r>
              <a:rPr lang="en-US" sz="5600"/>
              <a:t>Unstressed Syllables</a:t>
            </a:r>
          </a:p>
        </p:txBody>
      </p:sp>
    </p:spTree>
    <p:extLst>
      <p:ext uri="{BB962C8B-B14F-4D97-AF65-F5344CB8AC3E}">
        <p14:creationId xmlns:p14="http://schemas.microsoft.com/office/powerpoint/2010/main" val="22424263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810260"/>
            <a:ext cx="7543437" cy="1325563"/>
          </a:xfrm>
        </p:spPr>
        <p:txBody>
          <a:bodyPr anchor="ctr" anchorCtr="0"/>
          <a:lstStyle/>
          <a:p>
            <a:pPr algn="ctr"/>
            <a:r>
              <a:rPr lang="en-US"/>
              <a:t>Unstressed Syllables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D17BD5-D1E6-BB41-8A14-ACFFC4F5250D}"/>
              </a:ext>
            </a:extLst>
          </p:cNvPr>
          <p:cNvSpPr txBox="1">
            <a:spLocks/>
          </p:cNvSpPr>
          <p:nvPr/>
        </p:nvSpPr>
        <p:spPr>
          <a:xfrm>
            <a:off x="4588119" y="2299521"/>
            <a:ext cx="2488223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melody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26091E-0FA8-3E4B-9976-C5D7F0C01A86}"/>
              </a:ext>
            </a:extLst>
          </p:cNvPr>
          <p:cNvSpPr txBox="1">
            <a:spLocks/>
          </p:cNvSpPr>
          <p:nvPr/>
        </p:nvSpPr>
        <p:spPr>
          <a:xfrm>
            <a:off x="8837739" y="2299521"/>
            <a:ext cx="2488223" cy="1193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600"/>
              <a:t>prosody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4BD1A-B4C8-5645-9A18-46C8AB45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7ED957"/>
              </a:clrFrom>
              <a:clrTo>
                <a:srgbClr val="7ED95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1597" y="2157867"/>
            <a:ext cx="1477108" cy="1477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127432-743D-7949-8C09-E3A37F54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3892">
            <a:off x="4800686" y="3339945"/>
            <a:ext cx="2121877" cy="2121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0567DB-DB5E-1542-B2D4-B7944759A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861" y="3339945"/>
            <a:ext cx="2448658" cy="24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0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DC767-9764-5E43-A3E8-DEA6DEDB8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1" b="8931"/>
          <a:stretch/>
        </p:blipFill>
        <p:spPr>
          <a:xfrm>
            <a:off x="3946849" y="1867993"/>
            <a:ext cx="8028345" cy="4124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F090B8-3467-5344-834B-A588099A3DF8}"/>
              </a:ext>
            </a:extLst>
          </p:cNvPr>
          <p:cNvSpPr txBox="1">
            <a:spLocks/>
          </p:cNvSpPr>
          <p:nvPr/>
        </p:nvSpPr>
        <p:spPr>
          <a:xfrm>
            <a:off x="4195481" y="843509"/>
            <a:ext cx="7531080" cy="8677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Unstressed Syllables</a:t>
            </a:r>
          </a:p>
        </p:txBody>
      </p:sp>
    </p:spTree>
    <p:extLst>
      <p:ext uri="{BB962C8B-B14F-4D97-AF65-F5344CB8AC3E}">
        <p14:creationId xmlns:p14="http://schemas.microsoft.com/office/powerpoint/2010/main" val="30334883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18DDEC-94ED-A845-847B-3F281F890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488" y="1805623"/>
            <a:ext cx="3952792" cy="3952792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E68EE5-0328-354C-9530-A6D4B543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678844"/>
            <a:ext cx="751525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Get out your phones!</a:t>
            </a:r>
          </a:p>
        </p:txBody>
      </p:sp>
    </p:spTree>
    <p:extLst>
      <p:ext uri="{BB962C8B-B14F-4D97-AF65-F5344CB8AC3E}">
        <p14:creationId xmlns:p14="http://schemas.microsoft.com/office/powerpoint/2010/main" val="28656047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270" y="781549"/>
            <a:ext cx="7531080" cy="867728"/>
          </a:xfrm>
        </p:spPr>
        <p:txBody>
          <a:bodyPr>
            <a:normAutofit/>
          </a:bodyPr>
          <a:lstStyle/>
          <a:p>
            <a:pPr algn="ctr"/>
            <a:r>
              <a:rPr lang="en-US"/>
              <a:t>Unstressed Syllables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938D4-373F-3844-93E6-2A050C9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325" y="1649277"/>
            <a:ext cx="5812971" cy="46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19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FB1D1349-65D4-BE44-A08B-2FE072CE61A5}"/>
              </a:ext>
            </a:extLst>
          </p:cNvPr>
          <p:cNvSpPr txBox="1">
            <a:spLocks/>
          </p:cNvSpPr>
          <p:nvPr/>
        </p:nvSpPr>
        <p:spPr>
          <a:xfrm>
            <a:off x="4100680" y="1690688"/>
            <a:ext cx="7253119" cy="452680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DC767-9764-5E43-A3E8-DEA6DEDB8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1" b="8931"/>
          <a:stretch/>
        </p:blipFill>
        <p:spPr>
          <a:xfrm>
            <a:off x="3946849" y="1867993"/>
            <a:ext cx="8028345" cy="41247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DF090B8-3467-5344-834B-A588099A3DF8}"/>
              </a:ext>
            </a:extLst>
          </p:cNvPr>
          <p:cNvSpPr txBox="1">
            <a:spLocks/>
          </p:cNvSpPr>
          <p:nvPr/>
        </p:nvSpPr>
        <p:spPr>
          <a:xfrm>
            <a:off x="4195481" y="843509"/>
            <a:ext cx="7531080" cy="8677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venir Next" panose="020B05030202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Unstressed Syllables</a:t>
            </a:r>
          </a:p>
        </p:txBody>
      </p:sp>
    </p:spTree>
    <p:extLst>
      <p:ext uri="{BB962C8B-B14F-4D97-AF65-F5344CB8AC3E}">
        <p14:creationId xmlns:p14="http://schemas.microsoft.com/office/powerpoint/2010/main" val="35034857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3C054-162E-A34A-BCCC-D2DEB33B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83" y="1167604"/>
            <a:ext cx="4161099" cy="41610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A1AEF4-A22D-A945-B778-8B086EB99965}"/>
              </a:ext>
            </a:extLst>
          </p:cNvPr>
          <p:cNvSpPr txBox="1">
            <a:spLocks/>
          </p:cNvSpPr>
          <p:nvPr/>
        </p:nvSpPr>
        <p:spPr>
          <a:xfrm>
            <a:off x="4216454" y="5489341"/>
            <a:ext cx="7659756" cy="6144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sym typeface="Wingdings"/>
              </a:rPr>
              <a:t>2 </a:t>
            </a:r>
            <a:r>
              <a:rPr lang="ru-RU" sz="4400" dirty="0">
                <a:sym typeface="Wingdings"/>
              </a:rPr>
              <a:t>вопроса!</a:t>
            </a:r>
          </a:p>
        </p:txBody>
      </p:sp>
    </p:spTree>
    <p:extLst>
      <p:ext uri="{BB962C8B-B14F-4D97-AF65-F5344CB8AC3E}">
        <p14:creationId xmlns:p14="http://schemas.microsoft.com/office/powerpoint/2010/main" val="36728009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2580338"/>
            <a:ext cx="7501187" cy="1325563"/>
          </a:xfrm>
        </p:spPr>
        <p:txBody>
          <a:bodyPr>
            <a:normAutofit/>
          </a:bodyPr>
          <a:lstStyle/>
          <a:p>
            <a:r>
              <a:rPr lang="en-US" sz="4000"/>
              <a:t>NEW! </a:t>
            </a:r>
            <a:br>
              <a:rPr lang="en-US" sz="4000"/>
            </a:br>
            <a:r>
              <a:rPr lang="en-US" sz="4000"/>
              <a:t>Pop-Up Phonetics with Kira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291E04-DB7D-9E41-A444-DF6148C93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5482" y="4043378"/>
            <a:ext cx="7501186" cy="940770"/>
          </a:xfrm>
        </p:spPr>
        <p:txBody>
          <a:bodyPr/>
          <a:lstStyle/>
          <a:p>
            <a:pPr marL="0" indent="0">
              <a:buNone/>
              <a:tabLst>
                <a:tab pos="3657600" algn="l"/>
              </a:tabLst>
            </a:pPr>
            <a:r>
              <a:rPr lang="en-US" sz="2600"/>
              <a:t>Group class, $5</a:t>
            </a:r>
          </a:p>
          <a:p>
            <a:pPr marL="0" indent="0">
              <a:buNone/>
              <a:tabLst>
                <a:tab pos="3657600" algn="l"/>
              </a:tabLst>
            </a:pPr>
            <a:r>
              <a:rPr lang="en-US" sz="2600"/>
              <a:t>Dates &amp; Times TBA</a:t>
            </a:r>
          </a:p>
        </p:txBody>
      </p:sp>
    </p:spTree>
    <p:extLst>
      <p:ext uri="{BB962C8B-B14F-4D97-AF65-F5344CB8AC3E}">
        <p14:creationId xmlns:p14="http://schemas.microsoft.com/office/powerpoint/2010/main" val="74119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65FE-7CE9-A94A-8221-7CD5A225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418517"/>
            <a:ext cx="7501187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sz="4400"/>
              <a:t>A Word About Ukraine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7CF2E8-6F5D-FD6B-D1E6-E7512E6A6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705" y="1539245"/>
            <a:ext cx="4794738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23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>
              <a:buFont typeface="+mj-lt"/>
              <a:buAutoNum type="arabicPeriod"/>
            </a:pPr>
            <a:r>
              <a:rPr lang="en-US"/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8102844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0700" indent="-52070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36948966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7876-F236-DA41-AE16-863C2861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313" y="816954"/>
            <a:ext cx="7158318" cy="1325563"/>
          </a:xfrm>
        </p:spPr>
        <p:txBody>
          <a:bodyPr anchor="ctr" anchorCtr="0"/>
          <a:lstStyle/>
          <a:p>
            <a:r>
              <a:rPr lang="en-US"/>
              <a:t>My Goals for You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2057C-8ADD-AE45-B39F-B3677305DC5E}"/>
              </a:ext>
            </a:extLst>
          </p:cNvPr>
          <p:cNvSpPr txBox="1">
            <a:spLocks/>
          </p:cNvSpPr>
          <p:nvPr/>
        </p:nvSpPr>
        <p:spPr>
          <a:xfrm>
            <a:off x="4247313" y="2358417"/>
            <a:ext cx="7475818" cy="306032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Default Mouth Position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Unstressed Syllables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Individual Phonemes </a:t>
            </a:r>
            <a:endParaRPr lang="ru-RU"/>
          </a:p>
          <a:p>
            <a:pPr marL="514350" indent="-514350">
              <a:buFont typeface="+mj-lt"/>
              <a:buAutoNum type="arabicPeriod"/>
            </a:pPr>
            <a:r>
              <a:rPr lang="en-US"/>
              <a:t>Practice Routine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Secret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Phonetics Topics</a:t>
            </a:r>
          </a:p>
        </p:txBody>
      </p:sp>
    </p:spTree>
    <p:extLst>
      <p:ext uri="{BB962C8B-B14F-4D97-AF65-F5344CB8AC3E}">
        <p14:creationId xmlns:p14="http://schemas.microsoft.com/office/powerpoint/2010/main" val="303231945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6950" y="2235200"/>
            <a:ext cx="7315200" cy="2387600"/>
          </a:xfrm>
        </p:spPr>
        <p:txBody>
          <a:bodyPr anchor="ctr"/>
          <a:lstStyle/>
          <a:p>
            <a:r>
              <a:rPr lang="en-US"/>
              <a:t>The Secret Code</a:t>
            </a:r>
          </a:p>
        </p:txBody>
      </p:sp>
    </p:spTree>
    <p:extLst>
      <p:ext uri="{BB962C8B-B14F-4D97-AF65-F5344CB8AC3E}">
        <p14:creationId xmlns:p14="http://schemas.microsoft.com/office/powerpoint/2010/main" val="40484694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1888" y="1731438"/>
            <a:ext cx="8520112" cy="3395123"/>
          </a:xfrm>
        </p:spPr>
        <p:txBody>
          <a:bodyPr anchor="ctr">
            <a:normAutofit/>
          </a:bodyPr>
          <a:lstStyle/>
          <a:p>
            <a:r>
              <a:rPr lang="en-US" sz="4600"/>
              <a:t>What is the Secret Code for?</a:t>
            </a:r>
            <a:br>
              <a:rPr lang="en-US" sz="5200"/>
            </a:br>
            <a:br>
              <a:rPr lang="en-US" sz="5200"/>
            </a:br>
            <a:r>
              <a:rPr lang="en-US" sz="3600"/>
              <a:t>It spells words phonetically,</a:t>
            </a:r>
            <a:br>
              <a:rPr lang="en-US" sz="3600"/>
            </a:br>
            <a:r>
              <a:rPr lang="en-US" sz="3600"/>
              <a:t>revealing all hidden phonetic phenomena.</a:t>
            </a:r>
          </a:p>
        </p:txBody>
      </p:sp>
    </p:spTree>
    <p:extLst>
      <p:ext uri="{BB962C8B-B14F-4D97-AF65-F5344CB8AC3E}">
        <p14:creationId xmlns:p14="http://schemas.microsoft.com/office/powerpoint/2010/main" val="39613978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228" y="2079086"/>
            <a:ext cx="7315200" cy="2387600"/>
          </a:xfrm>
        </p:spPr>
        <p:txBody>
          <a:bodyPr anchor="ctr">
            <a:normAutofit/>
          </a:bodyPr>
          <a:lstStyle/>
          <a:p>
            <a:r>
              <a:rPr lang="en-US" sz="5200"/>
              <a:t>Our main task:</a:t>
            </a:r>
            <a:br>
              <a:rPr lang="en-US" sz="5200"/>
            </a:br>
            <a:r>
              <a:rPr lang="en-US" sz="3600"/>
              <a:t>Learn to use the </a:t>
            </a:r>
            <a:r>
              <a:rPr lang="ru-RU" sz="3600"/>
              <a:t>шпаргалка.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1955272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CEF78E-9C04-B54F-8DFF-C7E1B086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92" y="1342986"/>
            <a:ext cx="3518249" cy="45530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2F60E9A-3E77-DE40-BEF7-1379B7167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3487" y="263395"/>
            <a:ext cx="3942702" cy="984128"/>
          </a:xfrm>
        </p:spPr>
        <p:txBody>
          <a:bodyPr anchor="ctr">
            <a:noAutofit/>
          </a:bodyPr>
          <a:lstStyle/>
          <a:p>
            <a:r>
              <a:rPr lang="ru-RU" sz="4400"/>
              <a:t>Шпарга́лка</a:t>
            </a:r>
            <a:r>
              <a:rPr lang="en-US" sz="440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934DF-13EF-6B4B-97E6-BF2BA0BD8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93" y="1342986"/>
            <a:ext cx="3495607" cy="45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675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ED3CE-1EB7-1F40-8FEF-EBC665A93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228" y="2079086"/>
            <a:ext cx="7315200" cy="2387600"/>
          </a:xfrm>
        </p:spPr>
        <p:txBody>
          <a:bodyPr anchor="ctr">
            <a:normAutofit/>
          </a:bodyPr>
          <a:lstStyle/>
          <a:p>
            <a:r>
              <a:rPr lang="en-US" sz="5200"/>
              <a:t>Life Hack</a:t>
            </a:r>
            <a:br>
              <a:rPr lang="en-US" sz="5200"/>
            </a:br>
            <a:r>
              <a:rPr lang="en-US" sz="3600"/>
              <a:t>Print out your </a:t>
            </a:r>
            <a:r>
              <a:rPr lang="ru-RU" sz="3600"/>
              <a:t>шпаргалка.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1259403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CEF78E-9C04-B54F-8DFF-C7E1B0860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92" y="1342986"/>
            <a:ext cx="3518249" cy="45530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2F60E9A-3E77-DE40-BEF7-1379B7167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662" y="263395"/>
            <a:ext cx="8471338" cy="984128"/>
          </a:xfrm>
        </p:spPr>
        <p:txBody>
          <a:bodyPr anchor="ctr">
            <a:noAutofit/>
          </a:bodyPr>
          <a:lstStyle/>
          <a:p>
            <a:r>
              <a:rPr lang="en-US" sz="4400"/>
              <a:t>Print out your </a:t>
            </a:r>
            <a:r>
              <a:rPr lang="ru-RU" sz="4400"/>
              <a:t>шпарга́лка</a:t>
            </a:r>
            <a:r>
              <a:rPr lang="en-US" sz="440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934DF-13EF-6B4B-97E6-BF2BA0BD8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93" y="1342986"/>
            <a:ext cx="3495607" cy="45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77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8B97-BBEC-2B41-84A0-4DB10956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81" y="2267346"/>
            <a:ext cx="7418763" cy="1325563"/>
          </a:xfrm>
        </p:spPr>
        <p:txBody>
          <a:bodyPr/>
          <a:lstStyle/>
          <a:p>
            <a:pPr algn="ctr"/>
            <a:r>
              <a:rPr lang="en-US"/>
              <a:t>N. B.  (Nota bene!)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31EF60-0A37-CA48-BD53-40996ACC2E1F}"/>
              </a:ext>
            </a:extLst>
          </p:cNvPr>
          <p:cNvSpPr txBox="1">
            <a:spLocks/>
          </p:cNvSpPr>
          <p:nvPr/>
        </p:nvSpPr>
        <p:spPr>
          <a:xfrm>
            <a:off x="4195483" y="3592909"/>
            <a:ext cx="7418762" cy="891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The transcriptions of words in this lesson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are based only on the topics we’ve covered!</a:t>
            </a:r>
          </a:p>
        </p:txBody>
      </p:sp>
    </p:spTree>
    <p:extLst>
      <p:ext uri="{BB962C8B-B14F-4D97-AF65-F5344CB8AC3E}">
        <p14:creationId xmlns:p14="http://schemas.microsoft.com/office/powerpoint/2010/main" val="1400740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6400</TotalTime>
  <Words>4124</Words>
  <Application>Microsoft Macintosh PowerPoint</Application>
  <PresentationFormat>Widescreen</PresentationFormat>
  <Paragraphs>1067</Paragraphs>
  <Slides>250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250</vt:i4>
      </vt:variant>
    </vt:vector>
  </HeadingPairs>
  <TitlesOfParts>
    <vt:vector size="260" baseType="lpstr">
      <vt:lpstr>American Typewriter</vt:lpstr>
      <vt:lpstr>Arial</vt:lpstr>
      <vt:lpstr>Avenir</vt:lpstr>
      <vt:lpstr>Avenir Next</vt:lpstr>
      <vt:lpstr>Bradley Hand</vt:lpstr>
      <vt:lpstr>Calibri</vt:lpstr>
      <vt:lpstr>Comic Sans MS</vt:lpstr>
      <vt:lpstr>Times New Roman</vt:lpstr>
      <vt:lpstr>Wingdings</vt:lpstr>
      <vt:lpstr>Office Theme</vt:lpstr>
      <vt:lpstr>Are you a teacher?</vt:lpstr>
      <vt:lpstr>Welcome!  </vt:lpstr>
      <vt:lpstr>Let’s say hello  : )</vt:lpstr>
      <vt:lpstr>If you have a question, raise your electronic hand!</vt:lpstr>
      <vt:lpstr>Master Class with Kira</vt:lpstr>
      <vt:lpstr>What is Master Class?</vt:lpstr>
      <vt:lpstr>Learning &amp; Teaching Lab</vt:lpstr>
      <vt:lpstr>Learning &amp; Teaching Lab</vt:lpstr>
      <vt:lpstr>A Word About Ukraine</vt:lpstr>
      <vt:lpstr>What is our goal?</vt:lpstr>
      <vt:lpstr>PowerPoint Presentation</vt:lpstr>
      <vt:lpstr>PowerPoint Presentation</vt:lpstr>
      <vt:lpstr>PowerPoint Presentation</vt:lpstr>
      <vt:lpstr>What’s the secret to moving the needle?</vt:lpstr>
      <vt:lpstr>Daily homework!</vt:lpstr>
      <vt:lpstr>Daily Homework</vt:lpstr>
      <vt:lpstr>Daily Homework</vt:lpstr>
      <vt:lpstr>Daily Homework</vt:lpstr>
      <vt:lpstr>Daily Homework</vt:lpstr>
      <vt:lpstr>Daily HW Email</vt:lpstr>
      <vt:lpstr>Daily HW Email</vt:lpstr>
      <vt:lpstr>Daily Homework</vt:lpstr>
      <vt:lpstr>PowerPoint Presentation</vt:lpstr>
      <vt:lpstr>Want the hw emails?</vt:lpstr>
      <vt:lpstr>Meet the peeps!</vt:lpstr>
      <vt:lpstr>Optional Check-Ins</vt:lpstr>
      <vt:lpstr>Class Website</vt:lpstr>
      <vt:lpstr>PowerPoint Presentation</vt:lpstr>
      <vt:lpstr>Today</vt:lpstr>
      <vt:lpstr>What am I looking for?</vt:lpstr>
      <vt:lpstr>Deep Psychological Moments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Sounding Authentically Russian</vt:lpstr>
      <vt:lpstr>Sounding Authentically Russian</vt:lpstr>
      <vt:lpstr>Sounding Authentically Russian</vt:lpstr>
      <vt:lpstr>PowerPoint Presentation</vt:lpstr>
      <vt:lpstr>PowerPoint Presentation</vt:lpstr>
      <vt:lpstr>Sounding Authentically Russian</vt:lpstr>
      <vt:lpstr>PowerPoint Presentation</vt:lpstr>
      <vt:lpstr>PowerPoint Presentation</vt:lpstr>
      <vt:lpstr>Elizabeth Gilbert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Phrases for Practice</vt:lpstr>
      <vt:lpstr>Extra Phrases for Practice</vt:lpstr>
      <vt:lpstr>PowerPoint Presentation</vt:lpstr>
      <vt:lpstr>Default Mouth Position</vt:lpstr>
      <vt:lpstr>What is a default mouth position?</vt:lpstr>
      <vt:lpstr>Russian Default Mouth Position</vt:lpstr>
      <vt:lpstr>Russian Default Mouth Position</vt:lpstr>
      <vt:lpstr>Russian Default Mouth Position</vt:lpstr>
      <vt:lpstr>Russian Default Mouth Position</vt:lpstr>
      <vt:lpstr>Russian Default Mouth 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your phones!</vt:lpstr>
      <vt:lpstr>Let’s reset our DMP.  </vt:lpstr>
      <vt:lpstr>Default Mouth Position</vt:lpstr>
      <vt:lpstr>PowerPoint Presentation</vt:lpstr>
      <vt:lpstr>Default Mouth Position: л</vt:lpstr>
      <vt:lpstr>PowerPoint Presentation</vt:lpstr>
      <vt:lpstr>Definitely check this out!  </vt:lpstr>
      <vt:lpstr>My Goals for You</vt:lpstr>
      <vt:lpstr>My Goals for You</vt:lpstr>
      <vt:lpstr>My Goals for You</vt:lpstr>
      <vt:lpstr>Unstressed Syllables</vt:lpstr>
      <vt:lpstr>Unstressed Syllables</vt:lpstr>
      <vt:lpstr>PowerPoint Presentation</vt:lpstr>
      <vt:lpstr>Get out your phones!</vt:lpstr>
      <vt:lpstr>Unstressed Syllables</vt:lpstr>
      <vt:lpstr>PowerPoint Presentation</vt:lpstr>
      <vt:lpstr>PowerPoint Presentation</vt:lpstr>
      <vt:lpstr>NEW!  Pop-Up Phonetics with Kira</vt:lpstr>
      <vt:lpstr>My Goals for You</vt:lpstr>
      <vt:lpstr>My Goals for You</vt:lpstr>
      <vt:lpstr>My Goals for You</vt:lpstr>
      <vt:lpstr>The Secret Code</vt:lpstr>
      <vt:lpstr>What is the Secret Code for?  It spells words phonetically, revealing all hidden phonetic phenomena.</vt:lpstr>
      <vt:lpstr>Our main task: Learn to use the шпаргалка.</vt:lpstr>
      <vt:lpstr>Шпарга́лка!</vt:lpstr>
      <vt:lpstr>Life Hack Print out your шпаргалка.</vt:lpstr>
      <vt:lpstr>Print out your шпарга́лка!</vt:lpstr>
      <vt:lpstr>N. B.  (Nota bene!)</vt:lpstr>
      <vt:lpstr>My Goals for You</vt:lpstr>
      <vt:lpstr>Шпарга́лка!</vt:lpstr>
      <vt:lpstr>Шпарга́лка!</vt:lpstr>
      <vt:lpstr>Vowels &amp; Consonants</vt:lpstr>
      <vt:lpstr>English vowels?</vt:lpstr>
      <vt:lpstr>Russian Vowels</vt:lpstr>
      <vt:lpstr>Quiz!</vt:lpstr>
      <vt:lpstr>Vowels &amp; Consonants</vt:lpstr>
      <vt:lpstr>Vowels &amp; Consonants</vt:lpstr>
      <vt:lpstr>Which vowels are soft?</vt:lpstr>
      <vt:lpstr>A Special Thing</vt:lpstr>
      <vt:lpstr>A Special Thing</vt:lpstr>
      <vt:lpstr>PowerPoint Presentation</vt:lpstr>
      <vt:lpstr>PowerPoint Presentation</vt:lpstr>
      <vt:lpstr>Quizlet 1</vt:lpstr>
      <vt:lpstr>PowerPoint Presentation</vt:lpstr>
      <vt:lpstr>Lots of letters are simple!</vt:lpstr>
      <vt:lpstr>а б в г д е ё ж з и й к л м н о п р с т у ф х  ц ч ш щ ъ ы ь э ю я</vt:lpstr>
      <vt:lpstr>а б в г д е ё ж з и й к л м н о п р с т у ф х  ц ч ш щ ъ ы ь э ю я</vt:lpstr>
      <vt:lpstr>а б в г д е ё ж з и й к л м н о п р с т у ф х  ц ч ш щ ъ ы ь э ю я</vt:lpstr>
      <vt:lpstr>а б в г д е ё ж з и й к л м н о п р с т у ф х  ц ч ш щ ъ ы ь э ю я</vt:lpstr>
      <vt:lpstr>е   ё   ю   я   и</vt:lpstr>
      <vt:lpstr>е   ё   ю   я   и</vt:lpstr>
      <vt:lpstr>е   ё   ю   я   и</vt:lpstr>
      <vt:lpstr>е   ё   ю   я   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Quizlet 2</vt:lpstr>
      <vt:lpstr>PowerPoint Presentation</vt:lpstr>
      <vt:lpstr>а б в г д е ё ж з и й к л м н о п р с т у ф х  ц ч ш щ ъ ы ь э ю я</vt:lpstr>
      <vt:lpstr>а б в г д е ё ж з и й к л м н о п р с т у ф х  ц ч ш щ ъ ы ь э ю я</vt:lpstr>
      <vt:lpstr>а б в г д е ё ж з и й к л м н о п р с т у ф х  ц ч ш щ ъ ы ь э ю я</vt:lpstr>
      <vt:lpstr>а б в г д е ё ж з и й к л м н о п р с т у ф х  ц ч ш щ ъ ы ь э ю я</vt:lpstr>
      <vt:lpstr>а б в г д е ё ж з и й к л м н о п р с т у ф х  ц ч ш щ ъ ы ь э ю я</vt:lpstr>
      <vt:lpstr>а б в г д е ё ж з и й к л м н о п р с т у ф х  ц ч ш щ ъ ы ь э ю 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 б в г д е ё ж з и й к л м н о п р с т у ф х  ц ч ш щ ъ ы ь э ю 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 б в г д е ё ж з и й к л м н о п р с т у ф х  ц ч ш щ ъ ы ь э ю 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   ё   ю   я   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I do before the next class &amp; when?</vt:lpstr>
      <vt:lpstr>What should I do before the next class &amp; when?</vt:lpstr>
      <vt:lpstr>What should I do before the next class &amp; when?</vt:lpstr>
      <vt:lpstr>Daily Homework</vt:lpstr>
      <vt:lpstr>Optional Check-Ins</vt:lpstr>
      <vt:lpstr>Next time...!</vt:lpstr>
      <vt:lpstr>PowerPoint Presentation</vt:lpstr>
      <vt:lpstr>PowerPoint Presentation</vt:lpstr>
      <vt:lpstr>PowerPoint Presentation</vt:lpstr>
      <vt:lpstr>PowerPoint Presentation</vt:lpstr>
      <vt:lpstr>How can I support Kira?</vt:lpstr>
      <vt:lpstr>1) Check out Kira’s other stuff</vt:lpstr>
      <vt:lpstr>Chat &amp; Sing! (Kira – stop sharing your screen and remember to use the букс!)</vt:lpstr>
      <vt:lpstr>Are you a teacher?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Class with Kira</dc:title>
  <dc:creator>Microsoft Office User</dc:creator>
  <cp:lastModifiedBy>Microsoft Office User</cp:lastModifiedBy>
  <cp:revision>691</cp:revision>
  <dcterms:created xsi:type="dcterms:W3CDTF">2020-07-01T16:16:20Z</dcterms:created>
  <dcterms:modified xsi:type="dcterms:W3CDTF">2023-03-18T15:35:44Z</dcterms:modified>
</cp:coreProperties>
</file>