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8"/>
  </p:notesMasterIdLst>
  <p:handoutMasterIdLst>
    <p:handoutMasterId r:id="rId229"/>
  </p:handoutMasterIdLst>
  <p:sldIdLst>
    <p:sldId id="2170" r:id="rId2"/>
    <p:sldId id="2460" r:id="rId3"/>
    <p:sldId id="1114" r:id="rId4"/>
    <p:sldId id="2479" r:id="rId5"/>
    <p:sldId id="1385" r:id="rId6"/>
    <p:sldId id="2155" r:id="rId7"/>
    <p:sldId id="2480" r:id="rId8"/>
    <p:sldId id="2381" r:id="rId9"/>
    <p:sldId id="2474" r:id="rId10"/>
    <p:sldId id="2430" r:id="rId11"/>
    <p:sldId id="2457" r:id="rId12"/>
    <p:sldId id="2459" r:id="rId13"/>
    <p:sldId id="2458" r:id="rId14"/>
    <p:sldId id="2433" r:id="rId15"/>
    <p:sldId id="2075" r:id="rId16"/>
    <p:sldId id="2403" r:id="rId17"/>
    <p:sldId id="2396" r:id="rId18"/>
    <p:sldId id="2404" r:id="rId19"/>
    <p:sldId id="2492" r:id="rId20"/>
    <p:sldId id="2491" r:id="rId21"/>
    <p:sldId id="2490" r:id="rId22"/>
    <p:sldId id="2489" r:id="rId23"/>
    <p:sldId id="2488" r:id="rId24"/>
    <p:sldId id="2487" r:id="rId25"/>
    <p:sldId id="2388" r:id="rId26"/>
    <p:sldId id="2378" r:id="rId27"/>
    <p:sldId id="2380" r:id="rId28"/>
    <p:sldId id="1677" r:id="rId29"/>
    <p:sldId id="1678" r:id="rId30"/>
    <p:sldId id="1679" r:id="rId31"/>
    <p:sldId id="1115" r:id="rId32"/>
    <p:sldId id="1317" r:id="rId33"/>
    <p:sldId id="1316" r:id="rId34"/>
    <p:sldId id="1363" r:id="rId35"/>
    <p:sldId id="2033" r:id="rId36"/>
    <p:sldId id="1325" r:id="rId37"/>
    <p:sldId id="1335" r:id="rId38"/>
    <p:sldId id="1342" r:id="rId39"/>
    <p:sldId id="1705" r:id="rId40"/>
    <p:sldId id="1695" r:id="rId41"/>
    <p:sldId id="1710" r:id="rId42"/>
    <p:sldId id="1713" r:id="rId43"/>
    <p:sldId id="1712" r:id="rId44"/>
    <p:sldId id="1720" r:id="rId45"/>
    <p:sldId id="1711" r:id="rId46"/>
    <p:sldId id="1333" r:id="rId47"/>
    <p:sldId id="1336" r:id="rId48"/>
    <p:sldId id="1346" r:id="rId49"/>
    <p:sldId id="1367" r:id="rId50"/>
    <p:sldId id="1349" r:id="rId51"/>
    <p:sldId id="1350" r:id="rId52"/>
    <p:sldId id="1345" r:id="rId53"/>
    <p:sldId id="1348" r:id="rId54"/>
    <p:sldId id="1347" r:id="rId55"/>
    <p:sldId id="1353" r:id="rId56"/>
    <p:sldId id="1354" r:id="rId57"/>
    <p:sldId id="1329" r:id="rId58"/>
    <p:sldId id="1330" r:id="rId59"/>
    <p:sldId id="1373" r:id="rId60"/>
    <p:sldId id="1372" r:id="rId61"/>
    <p:sldId id="1374" r:id="rId62"/>
    <p:sldId id="1356" r:id="rId63"/>
    <p:sldId id="1368" r:id="rId64"/>
    <p:sldId id="1357" r:id="rId65"/>
    <p:sldId id="1361" r:id="rId66"/>
    <p:sldId id="1359" r:id="rId67"/>
    <p:sldId id="1358" r:id="rId68"/>
    <p:sldId id="1360" r:id="rId69"/>
    <p:sldId id="1362" r:id="rId70"/>
    <p:sldId id="1334" r:id="rId71"/>
    <p:sldId id="1721" r:id="rId72"/>
    <p:sldId id="1332" r:id="rId73"/>
    <p:sldId id="1370" r:id="rId74"/>
    <p:sldId id="1369" r:id="rId75"/>
    <p:sldId id="1338" r:id="rId76"/>
    <p:sldId id="1339" r:id="rId77"/>
    <p:sldId id="1371" r:id="rId78"/>
    <p:sldId id="1694" r:id="rId79"/>
    <p:sldId id="1380" r:id="rId80"/>
    <p:sldId id="1378" r:id="rId81"/>
    <p:sldId id="2398" r:id="rId82"/>
    <p:sldId id="2161" r:id="rId83"/>
    <p:sldId id="2032" r:id="rId84"/>
    <p:sldId id="2086" r:id="rId85"/>
    <p:sldId id="2045" r:id="rId86"/>
    <p:sldId id="2049" r:id="rId87"/>
    <p:sldId id="2048" r:id="rId88"/>
    <p:sldId id="2047" r:id="rId89"/>
    <p:sldId id="2046" r:id="rId90"/>
    <p:sldId id="1745" r:id="rId91"/>
    <p:sldId id="1752" r:id="rId92"/>
    <p:sldId id="2493" r:id="rId93"/>
    <p:sldId id="1119" r:id="rId94"/>
    <p:sldId id="2034" r:id="rId95"/>
    <p:sldId id="2035" r:id="rId96"/>
    <p:sldId id="2036" r:id="rId97"/>
    <p:sldId id="2037" r:id="rId98"/>
    <p:sldId id="841" r:id="rId99"/>
    <p:sldId id="2169" r:id="rId100"/>
    <p:sldId id="1704" r:id="rId101"/>
    <p:sldId id="2159" r:id="rId102"/>
    <p:sldId id="2160" r:id="rId103"/>
    <p:sldId id="2065" r:id="rId104"/>
    <p:sldId id="2429" r:id="rId105"/>
    <p:sldId id="2200" r:id="rId106"/>
    <p:sldId id="2426" r:id="rId107"/>
    <p:sldId id="2427" r:id="rId108"/>
    <p:sldId id="2201" r:id="rId109"/>
    <p:sldId id="2202" r:id="rId110"/>
    <p:sldId id="2203" r:id="rId111"/>
    <p:sldId id="2204" r:id="rId112"/>
    <p:sldId id="2138" r:id="rId113"/>
    <p:sldId id="2428" r:id="rId114"/>
    <p:sldId id="2456" r:id="rId115"/>
    <p:sldId id="2162" r:id="rId116"/>
    <p:sldId id="2163" r:id="rId117"/>
    <p:sldId id="2164" r:id="rId118"/>
    <p:sldId id="2157" r:id="rId119"/>
    <p:sldId id="2399" r:id="rId120"/>
    <p:sldId id="735" r:id="rId121"/>
    <p:sldId id="1122" r:id="rId122"/>
    <p:sldId id="1185" r:id="rId123"/>
    <p:sldId id="1186" r:id="rId124"/>
    <p:sldId id="1323" r:id="rId125"/>
    <p:sldId id="2481" r:id="rId126"/>
    <p:sldId id="2482" r:id="rId127"/>
    <p:sldId id="1129" r:id="rId128"/>
    <p:sldId id="2165" r:id="rId129"/>
    <p:sldId id="1197" r:id="rId130"/>
    <p:sldId id="1229" r:id="rId131"/>
    <p:sldId id="1152" r:id="rId132"/>
    <p:sldId id="2191" r:id="rId133"/>
    <p:sldId id="2192" r:id="rId134"/>
    <p:sldId id="2193" r:id="rId135"/>
    <p:sldId id="2194" r:id="rId136"/>
    <p:sldId id="2195" r:id="rId137"/>
    <p:sldId id="2196" r:id="rId138"/>
    <p:sldId id="2197" r:id="rId139"/>
    <p:sldId id="2198" r:id="rId140"/>
    <p:sldId id="2199" r:id="rId141"/>
    <p:sldId id="1195" r:id="rId142"/>
    <p:sldId id="1200" r:id="rId143"/>
    <p:sldId id="1198" r:id="rId144"/>
    <p:sldId id="1201" r:id="rId145"/>
    <p:sldId id="1133" r:id="rId146"/>
    <p:sldId id="1192" r:id="rId147"/>
    <p:sldId id="2182" r:id="rId148"/>
    <p:sldId id="2179" r:id="rId149"/>
    <p:sldId id="2180" r:id="rId150"/>
    <p:sldId id="1168" r:id="rId151"/>
    <p:sldId id="1215" r:id="rId152"/>
    <p:sldId id="1227" r:id="rId153"/>
    <p:sldId id="1226" r:id="rId154"/>
    <p:sldId id="1221" r:id="rId155"/>
    <p:sldId id="1220" r:id="rId156"/>
    <p:sldId id="2187" r:id="rId157"/>
    <p:sldId id="1216" r:id="rId158"/>
    <p:sldId id="1228" r:id="rId159"/>
    <p:sldId id="2068" r:id="rId160"/>
    <p:sldId id="2184" r:id="rId161"/>
    <p:sldId id="2185" r:id="rId162"/>
    <p:sldId id="2186" r:id="rId163"/>
    <p:sldId id="2483" r:id="rId164"/>
    <p:sldId id="2205" r:id="rId165"/>
    <p:sldId id="2206" r:id="rId166"/>
    <p:sldId id="2207" r:id="rId167"/>
    <p:sldId id="2208" r:id="rId168"/>
    <p:sldId id="2209" r:id="rId169"/>
    <p:sldId id="1875" r:id="rId170"/>
    <p:sldId id="1150" r:id="rId171"/>
    <p:sldId id="1281" r:id="rId172"/>
    <p:sldId id="1708" r:id="rId173"/>
    <p:sldId id="1246" r:id="rId174"/>
    <p:sldId id="1252" r:id="rId175"/>
    <p:sldId id="1251" r:id="rId176"/>
    <p:sldId id="1253" r:id="rId177"/>
    <p:sldId id="1254" r:id="rId178"/>
    <p:sldId id="1255" r:id="rId179"/>
    <p:sldId id="1256" r:id="rId180"/>
    <p:sldId id="1257" r:id="rId181"/>
    <p:sldId id="1258" r:id="rId182"/>
    <p:sldId id="1259" r:id="rId183"/>
    <p:sldId id="1260" r:id="rId184"/>
    <p:sldId id="1272" r:id="rId185"/>
    <p:sldId id="1263" r:id="rId186"/>
    <p:sldId id="1261" r:id="rId187"/>
    <p:sldId id="1264" r:id="rId188"/>
    <p:sldId id="1265" r:id="rId189"/>
    <p:sldId id="1266" r:id="rId190"/>
    <p:sldId id="1267" r:id="rId191"/>
    <p:sldId id="1268" r:id="rId192"/>
    <p:sldId id="1269" r:id="rId193"/>
    <p:sldId id="1271" r:id="rId194"/>
    <p:sldId id="1709" r:id="rId195"/>
    <p:sldId id="1805" r:id="rId196"/>
    <p:sldId id="1806" r:id="rId197"/>
    <p:sldId id="1807" r:id="rId198"/>
    <p:sldId id="1277" r:id="rId199"/>
    <p:sldId id="1279" r:id="rId200"/>
    <p:sldId id="1280" r:id="rId201"/>
    <p:sldId id="1278" r:id="rId202"/>
    <p:sldId id="1808" r:id="rId203"/>
    <p:sldId id="1809" r:id="rId204"/>
    <p:sldId id="1733" r:id="rId205"/>
    <p:sldId id="1734" r:id="rId206"/>
    <p:sldId id="1735" r:id="rId207"/>
    <p:sldId id="2189" r:id="rId208"/>
    <p:sldId id="2188" r:id="rId209"/>
    <p:sldId id="2219" r:id="rId210"/>
    <p:sldId id="2050" r:id="rId211"/>
    <p:sldId id="1237" r:id="rId212"/>
    <p:sldId id="1715" r:id="rId213"/>
    <p:sldId id="1719" r:id="rId214"/>
    <p:sldId id="1238" r:id="rId215"/>
    <p:sldId id="2434" r:id="rId216"/>
    <p:sldId id="2484" r:id="rId217"/>
    <p:sldId id="2061" r:id="rId218"/>
    <p:sldId id="2485" r:id="rId219"/>
    <p:sldId id="2440" r:id="rId220"/>
    <p:sldId id="2445" r:id="rId221"/>
    <p:sldId id="2446" r:id="rId222"/>
    <p:sldId id="1864" r:id="rId223"/>
    <p:sldId id="2358" r:id="rId224"/>
    <p:sldId id="2486" r:id="rId225"/>
    <p:sldId id="2359" r:id="rId226"/>
    <p:sldId id="2401" r:id="rId2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372C4"/>
    <a:srgbClr val="5EA305"/>
    <a:srgbClr val="B73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948"/>
    <p:restoredTop sz="95113"/>
  </p:normalViewPr>
  <p:slideViewPr>
    <p:cSldViewPr snapToGrid="0" snapToObjects="1">
      <p:cViewPr varScale="1">
        <p:scale>
          <a:sx n="52" d="100"/>
          <a:sy n="52" d="100"/>
        </p:scale>
        <p:origin x="192" y="1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25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handoutMaster" Target="handoutMasters/handoutMaster1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tableStyles" Target="tableStyle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FEB833-1597-1649-A3DE-B48C27ABB2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D2591-3ED6-5548-95B3-0F86208ACD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21425-603E-D248-BC98-F974CF20FD11}" type="datetimeFigureOut">
              <a:t>2/9/23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4B953-5A46-2048-B312-279BEE9F70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8FA20C-43D2-424A-AF73-59E25AF41A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E0742-768D-6A44-A7C0-145D4BCAD26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99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041F5-0B2F-CF4C-B24E-0EA7C5D3B567}" type="datetimeFigureOut">
              <a:t>2/9/23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72109-8475-554E-8794-8CA4A2C286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5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real-life hands!  Participants can’t see the digital ones.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7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82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real-life hands!  Participants can’t see the digital ones.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97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receive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67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19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Sometimes people ask me...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58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Sometimes people ask me...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44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60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real-life hands!  Participants can’t see the digital ones.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7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real-life hands!  Participants can’t see the digital ones.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31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real-life hands!  Participants can’t see the digital ones.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71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receive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77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receive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61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receive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34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receive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8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receive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39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SOMETIMES AN EXTRA ASSIGNMENT that is not more than 15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90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1CF6-56C3-E447-A8E6-A7897864B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122363"/>
            <a:ext cx="7315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62E753-338E-0A4A-80B9-FDAE181ED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8" y="3631067"/>
            <a:ext cx="73152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059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1CF6-56C3-E447-A8E6-A7897864B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235200"/>
            <a:ext cx="7761168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5241DC-11F0-BB48-BD28-6919E0F1FD91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BFC75FC-7FB4-E74D-A930-BF805D0A1907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17097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1CF6-56C3-E447-A8E6-A7897864B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122363"/>
            <a:ext cx="776116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62E753-338E-0A4A-80B9-FDAE181ED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8" y="3631067"/>
            <a:ext cx="776116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D83B01-6A8C-FD48-8043-0BF96B1003AA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C4617A-F66A-B74B-9071-C46661E1B129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121107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ent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E07A-C8A2-F04E-8DE9-7FCDD513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0EF92-8118-E649-B7B4-AC6BC7B3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271" y="2285097"/>
            <a:ext cx="4965539" cy="22878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9940DE-1485-CE49-8A39-85FB639E9BB7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5E5BA4-3073-4947-846E-1DBD1C284426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267362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E07A-C8A2-F04E-8DE9-7FCDD513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823" y="822960"/>
            <a:ext cx="7571333" cy="1325563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0EF92-8118-E649-B7B4-AC6BC7B3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823" y="2286000"/>
            <a:ext cx="7571333" cy="22878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E961C-693C-F44A-AAC8-D41E3592FD9B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5BBE071-421B-4149-B014-1D56EFE522AC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295642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0A14-601F-474D-BF31-14D71780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295" y="822960"/>
            <a:ext cx="76360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2CFF68-8D16-7849-AB21-A19FF8E05855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E59DED6-EA93-5544-8F69-DC971E8D9932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75135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AB78B1-8270-FB4A-9E41-2FA012DA59B5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1FBAB06-1140-064B-9635-316917AE2DF5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52795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11E5C9-24A2-A747-A3A4-C3CADBE20ED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239461-2344-2C4E-9887-A0712838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365125"/>
            <a:ext cx="7158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692C7-4672-2C41-A8FB-525488BAF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482" y="1825625"/>
            <a:ext cx="7158318" cy="228780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051CD8-941E-DB48-94ED-FF036941C357}"/>
              </a:ext>
            </a:extLst>
          </p:cNvPr>
          <p:cNvSpPr txBox="1"/>
          <p:nvPr userDrawn="1"/>
        </p:nvSpPr>
        <p:spPr>
          <a:xfrm>
            <a:off x="4717143" y="7707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" panose="020B0503020202020204" pitchFamily="34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russianwithkira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kiradimattia@gmail.com" TargetMode="External"/><Relationship Id="rId4" Type="http://schemas.openxmlformats.org/officeDocument/2006/relationships/hyperlink" Target="http://www.patreon.com/learnrussianwithkir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grid.com/groups/5007671/topics/27321373/respons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lockingrussianpronunciation.org/masterclas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ondemand/learnrussianwithkira/63840153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5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5.png"/><Relationship Id="rId4" Type="http://schemas.openxmlformats.org/officeDocument/2006/relationships/image" Target="../media/image70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ondemand/learnrussianwithkira/63840153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://learnrussianwithkira.com/" TargetMode="Externa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hyperlink" Target="http://www.buymeacoffee.com/kiradi" TargetMode="External"/><Relationship Id="rId4" Type="http://schemas.openxmlformats.org/officeDocument/2006/relationships/image" Target="../media/image88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russianwithkira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kiradimattia@gmail.com" TargetMode="External"/><Relationship Id="rId4" Type="http://schemas.openxmlformats.org/officeDocument/2006/relationships/hyperlink" Target="http://www.patreon.com/learnrussianwithkira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3560"/>
            <a:ext cx="7158318" cy="1325563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Are you a teacher?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47376-E404-9B46-A904-895F53BB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803400"/>
            <a:ext cx="7158318" cy="4089325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Would you like to use this PPT?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Please do!  Take it, tweak it, share it – just please include “based on </a:t>
            </a:r>
            <a:r>
              <a:rPr lang="en-US" sz="2000" i="1"/>
              <a:t>Unlocking Russian Pronunciation </a:t>
            </a:r>
            <a:r>
              <a:rPr lang="en-US" sz="2000"/>
              <a:t>by Kimberly (Kira) DiMattia” in it.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In return, I would love it if you would share these two links with your students: </a:t>
            </a:r>
          </a:p>
          <a:p>
            <a:pPr marL="0" indent="0">
              <a:buNone/>
            </a:pPr>
            <a:endParaRPr lang="en-US" sz="4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3"/>
              </a:rPr>
              <a:t>www.learnrussianwithkira.com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4"/>
              </a:rPr>
              <a:t>www.patreon.com/learnrussianwithkira</a:t>
            </a:r>
            <a:r>
              <a:rPr lang="en-US" sz="2000"/>
              <a:t> 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ru-RU" sz="2000"/>
              <a:t>Спасибо!</a:t>
            </a:r>
            <a:endParaRPr lang="en-US" sz="2000"/>
          </a:p>
          <a:p>
            <a:pPr marL="0" indent="0">
              <a:buNone/>
            </a:pPr>
            <a:r>
              <a:rPr lang="en-US" sz="2000"/>
              <a:t>Kimberly DiMattia, </a:t>
            </a:r>
            <a:r>
              <a:rPr lang="en-US" sz="2000">
                <a:hlinkClick r:id="rId5"/>
              </a:rPr>
              <a:t>kiradimattia@gmail.com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4331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2379C-E9A9-5944-9BE1-5CBE8A3F61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57607" y="605528"/>
            <a:ext cx="7437437" cy="915918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Baseline Oral Feedback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FA80A0-7F3D-FB43-9F6E-6EDB547D9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875" y="1521446"/>
            <a:ext cx="7230184" cy="47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579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27871A-5A3D-EE4C-B2A3-DD91662F4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92" y="878497"/>
            <a:ext cx="6605953" cy="412872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0AAC28-B460-0B42-953C-551F03820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107" y="5469549"/>
            <a:ext cx="6605953" cy="5099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/>
              <a:t>баст</a:t>
            </a:r>
            <a:r>
              <a:rPr lang="ru-RU" u="sng"/>
              <a:t>у́</a:t>
            </a:r>
            <a:r>
              <a:rPr lang="ru-RU"/>
              <a:t>ют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034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0AAC28-B460-0B42-953C-551F03820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71" y="5469549"/>
            <a:ext cx="6605953" cy="5099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/>
              <a:t>дом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A720A-167E-6E47-8618-2B2C6337F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1" r="17296"/>
          <a:stretch/>
        </p:blipFill>
        <p:spPr>
          <a:xfrm>
            <a:off x="8234021" y="1568608"/>
            <a:ext cx="3278039" cy="3127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10FD9-57EB-FB4B-84F1-0DE0ECDC0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3" r="27823"/>
          <a:stretch/>
        </p:blipFill>
        <p:spPr>
          <a:xfrm>
            <a:off x="4456980" y="1568609"/>
            <a:ext cx="3278039" cy="31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558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0AAC28-B460-0B42-953C-551F03820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71" y="5469549"/>
            <a:ext cx="6605953" cy="5099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/>
              <a:t>тома́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6E0B5C-829C-2F47-A241-B0D3443CC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8" r="30609"/>
          <a:stretch/>
        </p:blipFill>
        <p:spPr>
          <a:xfrm>
            <a:off x="4456980" y="1568608"/>
            <a:ext cx="3278039" cy="31234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8B5E6F-0459-3241-A68C-0AFF1F16A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7" r="18649"/>
          <a:stretch/>
        </p:blipFill>
        <p:spPr>
          <a:xfrm>
            <a:off x="8234020" y="1568608"/>
            <a:ext cx="3278039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152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18DDEC-94ED-A845-847B-3F281F890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488" y="1805623"/>
            <a:ext cx="3952792" cy="3952792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7E68EE5-0328-354C-9530-A6D4B543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678844"/>
            <a:ext cx="751525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Get your phones!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FF5CE4-A3FF-3D7C-BB40-FDC21AF00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504" y="2826386"/>
            <a:ext cx="583096" cy="5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463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59185"/>
            <a:ext cx="7501187" cy="1325563"/>
          </a:xfrm>
        </p:spPr>
        <p:txBody>
          <a:bodyPr>
            <a:normAutofit/>
          </a:bodyPr>
          <a:lstStyle/>
          <a:p>
            <a:r>
              <a:rPr lang="en-US"/>
              <a:t>Let’s reset our DMP.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203" y="1882823"/>
            <a:ext cx="2979993" cy="4109843"/>
          </a:xfrm>
        </p:spPr>
        <p:txBody>
          <a:bodyPr/>
          <a:lstStyle/>
          <a:p>
            <a:pPr marL="0" indent="0">
              <a:buNone/>
            </a:pPr>
            <a:r>
              <a:rPr lang="ru-RU" sz="2400"/>
              <a:t>а	о	у	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та	то	ту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там	том	ту́мба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да́ма	до́ма	ду́ма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 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ю	е	и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и	и́ми	и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и	идти́	тип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и	иди́	Ди́ма</a:t>
            </a:r>
            <a:endParaRPr lang="en-US" sz="2400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96394CCA-FABF-F343-85C0-CE44B0EA9D1E}"/>
              </a:ext>
            </a:extLst>
          </p:cNvPr>
          <p:cNvSpPr txBox="1">
            <a:spLocks/>
          </p:cNvSpPr>
          <p:nvPr/>
        </p:nvSpPr>
        <p:spPr>
          <a:xfrm>
            <a:off x="7988936" y="2106903"/>
            <a:ext cx="2783840" cy="1217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057400" algn="l"/>
              </a:tabLst>
            </a:pPr>
            <a:r>
              <a:rPr lang="en-US" sz="2400" b="1">
                <a:solidFill>
                  <a:srgbClr val="00B050"/>
                </a:solidFill>
              </a:rPr>
              <a:t>Warm Up 1</a:t>
            </a:r>
          </a:p>
          <a:p>
            <a:pPr marL="0" indent="0">
              <a:buNone/>
              <a:tabLst>
                <a:tab pos="2057400" algn="l"/>
              </a:tabLst>
            </a:pPr>
            <a:r>
              <a:rPr lang="en-US" sz="2400" i="1">
                <a:solidFill>
                  <a:srgbClr val="00B050"/>
                </a:solidFill>
              </a:rPr>
              <a:t>No aspiration, tongue is back &amp; low</a:t>
            </a:r>
          </a:p>
        </p:txBody>
      </p:sp>
      <p:sp>
        <p:nvSpPr>
          <p:cNvPr id="3" name="Right Bracket 2">
            <a:extLst>
              <a:ext uri="{FF2B5EF4-FFF2-40B4-BE49-F238E27FC236}">
                <a16:creationId xmlns:a16="http://schemas.microsoft.com/office/drawing/2014/main" id="{E8E6E945-A6CB-014F-BBA0-45BEBFE6CFF9}"/>
              </a:ext>
            </a:extLst>
          </p:cNvPr>
          <p:cNvSpPr/>
          <p:nvPr/>
        </p:nvSpPr>
        <p:spPr>
          <a:xfrm>
            <a:off x="7725013" y="1986455"/>
            <a:ext cx="150471" cy="1543823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F4653745-ACD7-404D-8585-076E19623739}"/>
              </a:ext>
            </a:extLst>
          </p:cNvPr>
          <p:cNvSpPr txBox="1">
            <a:spLocks/>
          </p:cNvSpPr>
          <p:nvPr/>
        </p:nvSpPr>
        <p:spPr>
          <a:xfrm>
            <a:off x="8047485" y="4350626"/>
            <a:ext cx="3325365" cy="1217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057400" algn="l"/>
              </a:tabLst>
            </a:pPr>
            <a:r>
              <a:rPr lang="en-US" sz="2400" b="1">
                <a:solidFill>
                  <a:srgbClr val="0569CB"/>
                </a:solidFill>
              </a:rPr>
              <a:t>Warm Up 2</a:t>
            </a:r>
          </a:p>
          <a:p>
            <a:pPr marL="0" indent="0">
              <a:buNone/>
              <a:tabLst>
                <a:tab pos="2057400" algn="l"/>
              </a:tabLst>
            </a:pPr>
            <a:r>
              <a:rPr lang="en-US" sz="2400" i="1">
                <a:solidFill>
                  <a:srgbClr val="0569CB"/>
                </a:solidFill>
              </a:rPr>
              <a:t>Lots of aspiration, tongue is high &amp; forward</a:t>
            </a:r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E5A4D768-4F12-294A-BE66-FA215B01C2B4}"/>
              </a:ext>
            </a:extLst>
          </p:cNvPr>
          <p:cNvSpPr/>
          <p:nvPr/>
        </p:nvSpPr>
        <p:spPr>
          <a:xfrm>
            <a:off x="7740702" y="4221425"/>
            <a:ext cx="150471" cy="1543823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25F5E0-8B0E-644A-8F60-D7BFB50E5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96" y="559185"/>
            <a:ext cx="2632075" cy="2710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368AC5-DFA8-6B4F-95DF-DB0B5D32E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6" y="3530278"/>
            <a:ext cx="2647642" cy="28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399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Skills Check – Words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дай</a:t>
            </a:r>
            <a:r>
              <a:rPr lang="en-US" sz="2400"/>
              <a:t>, </a:t>
            </a:r>
            <a:r>
              <a:rPr lang="ru-RU" sz="2400"/>
              <a:t>давно</a:t>
            </a:r>
            <a:r>
              <a:rPr lang="en-US" sz="2400"/>
              <a:t>́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там</a:t>
            </a:r>
            <a:r>
              <a:rPr lang="en-US" sz="2400"/>
              <a:t>, </a:t>
            </a:r>
            <a:r>
              <a:rPr lang="ru-RU" sz="2400"/>
              <a:t>так</a:t>
            </a:r>
            <a:r>
              <a:rPr lang="en-US" sz="24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ему</a:t>
            </a:r>
            <a:r>
              <a:rPr lang="en-US" sz="2400"/>
              <a:t>́, </a:t>
            </a:r>
            <a:r>
              <a:rPr lang="ru-RU" sz="2400"/>
              <a:t>э</a:t>
            </a:r>
            <a:r>
              <a:rPr lang="en-US" sz="2400"/>
              <a:t>́</a:t>
            </a:r>
            <a:r>
              <a:rPr lang="ru-RU" sz="2400"/>
              <a:t>ту</a:t>
            </a:r>
            <a:r>
              <a:rPr lang="en-US" sz="24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вот</a:t>
            </a:r>
            <a:r>
              <a:rPr lang="en-US" sz="2400"/>
              <a:t>, </a:t>
            </a:r>
            <a:r>
              <a:rPr lang="ru-RU" sz="2400"/>
              <a:t>год</a:t>
            </a:r>
            <a:r>
              <a:rPr lang="en-US" sz="24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эл</a:t>
            </a:r>
            <a:r>
              <a:rPr lang="en-US" sz="2400"/>
              <a:t>, </a:t>
            </a:r>
            <a:r>
              <a:rPr lang="ru-RU" sz="2400"/>
              <a:t>ал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09819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Skills Check – Sentences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823" y="2286000"/>
            <a:ext cx="7571333" cy="22672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Моя́ кни́га вон там. 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Вот она́. 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Он уе́хал год наза́д. 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Э́то бы́ло давно́. 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Да́й мне ру́чку, пожа́луйста.  </a:t>
            </a:r>
          </a:p>
        </p:txBody>
      </p:sp>
    </p:spTree>
    <p:extLst>
      <p:ext uri="{BB962C8B-B14F-4D97-AF65-F5344CB8AC3E}">
        <p14:creationId xmlns:p14="http://schemas.microsoft.com/office/powerpoint/2010/main" val="22035116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Skills Check – Questions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823" y="2286000"/>
            <a:ext cx="7571333" cy="121776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Describe the Russian default mouth position in terms of the position of the jaw, tongue, and lips. 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 sz="2400"/>
              <a:t>What is the point of the Secret Code?    </a:t>
            </a:r>
          </a:p>
        </p:txBody>
      </p:sp>
    </p:spTree>
    <p:extLst>
      <p:ext uri="{BB962C8B-B14F-4D97-AF65-F5344CB8AC3E}">
        <p14:creationId xmlns:p14="http://schemas.microsoft.com/office/powerpoint/2010/main" val="20553301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480060"/>
            <a:ext cx="7552018" cy="1325563"/>
          </a:xfrm>
        </p:spPr>
        <p:txBody>
          <a:bodyPr>
            <a:normAutofit/>
          </a:bodyPr>
          <a:lstStyle/>
          <a:p>
            <a:r>
              <a:rPr lang="en-US" sz="4000"/>
              <a:t>Default Mouth Position</a:t>
            </a:r>
            <a:r>
              <a:rPr lang="ru-RU" sz="4000"/>
              <a:t>:</a:t>
            </a:r>
            <a:r>
              <a:rPr lang="en-US" sz="4000"/>
              <a:t> </a:t>
            </a:r>
            <a:r>
              <a:rPr lang="ru-RU" sz="4000">
                <a:latin typeface="Calibri" panose="020F0502020204030204" pitchFamily="34" charset="0"/>
                <a:cs typeface="Calibri" panose="020F0502020204030204" pitchFamily="34" charset="0"/>
              </a:rPr>
              <a:t>д/т</a:t>
            </a:r>
            <a:endParaRPr lang="en-US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600200"/>
            <a:ext cx="1900518" cy="435914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дай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дал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дар </a:t>
            </a:r>
            <a:endParaRPr lang="en-US" sz="2600"/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два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дуб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до</a:t>
            </a:r>
            <a:r>
              <a:rPr lang="en-US" sz="2600"/>
              <a:t>́</a:t>
            </a:r>
            <a:r>
              <a:rPr lang="ru-RU" sz="2600"/>
              <a:t>лго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до</a:t>
            </a:r>
            <a:r>
              <a:rPr lang="en-US" sz="2600"/>
              <a:t>́</a:t>
            </a:r>
            <a:r>
              <a:rPr lang="ru-RU" sz="2600"/>
              <a:t>рого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дорого</a:t>
            </a:r>
            <a:r>
              <a:rPr lang="en-US" sz="2600"/>
              <a:t>́</a:t>
            </a:r>
            <a:r>
              <a:rPr lang="ru-RU" sz="2600"/>
              <a:t>й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давно</a:t>
            </a:r>
            <a:r>
              <a:rPr lang="en-US" sz="2600"/>
              <a:t>́ 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A4C1CE6B-E2FF-D945-BAA9-6237BA2C7D79}"/>
              </a:ext>
            </a:extLst>
          </p:cNvPr>
          <p:cNvSpPr txBox="1">
            <a:spLocks/>
          </p:cNvSpPr>
          <p:nvPr/>
        </p:nvSpPr>
        <p:spPr>
          <a:xfrm>
            <a:off x="7718606" y="1600200"/>
            <a:ext cx="3765178" cy="435914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10"/>
              <a:tabLst>
                <a:tab pos="3657600" algn="l"/>
              </a:tabLst>
            </a:pPr>
            <a:r>
              <a:rPr lang="ru-RU" sz="2600"/>
              <a:t>там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 startAt="10"/>
              <a:tabLst>
                <a:tab pos="3657600" algn="l"/>
              </a:tabLst>
            </a:pPr>
            <a:r>
              <a:rPr lang="ru-RU" sz="2600"/>
              <a:t>то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 startAt="10"/>
              <a:tabLst>
                <a:tab pos="3657600" algn="l"/>
              </a:tabLst>
            </a:pPr>
            <a:r>
              <a:rPr lang="ru-RU" sz="2600"/>
              <a:t>так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 startAt="10"/>
              <a:tabLst>
                <a:tab pos="3657600" algn="l"/>
              </a:tabLst>
            </a:pPr>
            <a:r>
              <a:rPr lang="ru-RU" sz="2600"/>
              <a:t>тако</a:t>
            </a:r>
            <a:r>
              <a:rPr lang="en-US" sz="2600"/>
              <a:t>́</a:t>
            </a:r>
            <a:r>
              <a:rPr lang="ru-RU" sz="2600"/>
              <a:t>й</a:t>
            </a:r>
            <a:r>
              <a:rPr lang="en-US" sz="2600"/>
              <a:t>, </a:t>
            </a:r>
            <a:r>
              <a:rPr lang="ru-RU" sz="2600"/>
              <a:t>така</a:t>
            </a:r>
            <a:r>
              <a:rPr lang="en-US" sz="2600"/>
              <a:t>́</a:t>
            </a:r>
            <a:r>
              <a:rPr lang="ru-RU" sz="2600"/>
              <a:t>я</a:t>
            </a:r>
            <a:r>
              <a:rPr lang="en-US" sz="2600"/>
              <a:t>, </a:t>
            </a:r>
            <a:r>
              <a:rPr lang="ru-RU" sz="2600"/>
              <a:t>тако</a:t>
            </a:r>
            <a:r>
              <a:rPr lang="en-US" sz="2600"/>
              <a:t>́</a:t>
            </a:r>
            <a:r>
              <a:rPr lang="ru-RU" sz="2600"/>
              <a:t>е</a:t>
            </a:r>
            <a:endParaRPr lang="en-US" sz="2600"/>
          </a:p>
          <a:p>
            <a:pPr marL="514350" indent="-514350">
              <a:buFont typeface="+mj-lt"/>
              <a:buAutoNum type="arabicPeriod" startAt="10"/>
              <a:tabLst>
                <a:tab pos="3657600" algn="l"/>
              </a:tabLst>
            </a:pPr>
            <a:r>
              <a:rPr lang="ru-RU" sz="2600"/>
              <a:t>толь</a:t>
            </a:r>
            <a:r>
              <a:rPr lang="en-US" sz="2600"/>
              <a:t>, </a:t>
            </a:r>
            <a:r>
              <a:rPr lang="ru-RU" sz="2600"/>
              <a:t>то</a:t>
            </a:r>
            <a:r>
              <a:rPr lang="en-US" sz="2600"/>
              <a:t>́</a:t>
            </a:r>
            <a:r>
              <a:rPr lang="ru-RU" sz="2600"/>
              <a:t>лько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 startAt="10"/>
              <a:tabLst>
                <a:tab pos="3657600" algn="l"/>
              </a:tabLst>
            </a:pPr>
            <a:r>
              <a:rPr lang="ru-RU" sz="2600"/>
              <a:t>э</a:t>
            </a:r>
            <a:r>
              <a:rPr lang="en-US" sz="2600"/>
              <a:t>́</a:t>
            </a:r>
            <a:r>
              <a:rPr lang="ru-RU" sz="2600"/>
              <a:t>то</a:t>
            </a:r>
            <a:r>
              <a:rPr lang="en-US" sz="2600"/>
              <a:t>, </a:t>
            </a:r>
            <a:r>
              <a:rPr lang="ru-RU" sz="2600"/>
              <a:t>э</a:t>
            </a:r>
            <a:r>
              <a:rPr lang="en-US" sz="2600"/>
              <a:t>́</a:t>
            </a:r>
            <a:r>
              <a:rPr lang="ru-RU" sz="2600"/>
              <a:t>та</a:t>
            </a:r>
            <a:endParaRPr lang="en-US" sz="2600"/>
          </a:p>
          <a:p>
            <a:pPr marL="514350" indent="-514350">
              <a:buFont typeface="+mj-lt"/>
              <a:buAutoNum type="arabicPeriod" startAt="10"/>
              <a:tabLst>
                <a:tab pos="3657600" algn="l"/>
              </a:tabLst>
            </a:pPr>
            <a:r>
              <a:rPr lang="ru-RU" sz="2600"/>
              <a:t>э</a:t>
            </a:r>
            <a:r>
              <a:rPr lang="en-US" sz="2600"/>
              <a:t>́</a:t>
            </a:r>
            <a:r>
              <a:rPr lang="ru-RU" sz="2600"/>
              <a:t>тот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 startAt="10"/>
              <a:tabLst>
                <a:tab pos="3657600" algn="l"/>
              </a:tabLst>
            </a:pPr>
            <a:r>
              <a:rPr lang="ru-RU" sz="2600"/>
              <a:t>тот </a:t>
            </a:r>
          </a:p>
          <a:p>
            <a:pPr marL="514350" indent="-514350">
              <a:buFont typeface="+mj-lt"/>
              <a:buAutoNum type="arabicPeriod" startAt="10"/>
              <a:tabLst>
                <a:tab pos="3657600" algn="l"/>
              </a:tabLst>
            </a:pPr>
            <a:r>
              <a:rPr lang="ru-RU" sz="2600"/>
              <a:t>тут </a:t>
            </a: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17817902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480060"/>
            <a:ext cx="7158318" cy="1325563"/>
          </a:xfrm>
        </p:spPr>
        <p:txBody>
          <a:bodyPr>
            <a:normAutofit/>
          </a:bodyPr>
          <a:lstStyle/>
          <a:p>
            <a:r>
              <a:rPr lang="en-US" sz="4000"/>
              <a:t>Default Mouth Position: </a:t>
            </a:r>
            <a:r>
              <a:rPr lang="ru-RU" sz="4000"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F630F-BB65-824D-B5E9-1A5A95FA7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948" y="1571296"/>
            <a:ext cx="2599412" cy="2676513"/>
          </a:xfrm>
          <a:prstGeom prst="rect">
            <a:avLst/>
          </a:prstGeom>
        </p:spPr>
      </p:pic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B881365D-4133-BC45-A315-BE01AC942D46}"/>
              </a:ext>
            </a:extLst>
          </p:cNvPr>
          <p:cNvSpPr txBox="1">
            <a:spLocks/>
          </p:cNvSpPr>
          <p:nvPr/>
        </p:nvSpPr>
        <p:spPr>
          <a:xfrm>
            <a:off x="4195383" y="1606843"/>
            <a:ext cx="1586753" cy="435914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фу</a:t>
            </a:r>
            <a:r>
              <a:rPr lang="en-US" sz="2600"/>
              <a:t>! 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шум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ну</a:t>
            </a:r>
            <a:r>
              <a:rPr lang="en-US" sz="2600"/>
              <a:t>…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жук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каку</a:t>
            </a:r>
            <a:r>
              <a:rPr lang="en-US" sz="2600"/>
              <a:t>́</a:t>
            </a:r>
            <a:r>
              <a:rPr lang="ru-RU" sz="2600"/>
              <a:t>ю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ему</a:t>
            </a:r>
            <a:r>
              <a:rPr lang="en-US" sz="2600"/>
              <a:t>́ </a:t>
            </a:r>
            <a:endParaRPr lang="ru-RU" sz="2600"/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э</a:t>
            </a:r>
            <a:r>
              <a:rPr lang="en-US" sz="2600"/>
              <a:t>́</a:t>
            </a:r>
            <a:r>
              <a:rPr lang="ru-RU" sz="2600"/>
              <a:t>ту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рука</a:t>
            </a:r>
            <a:r>
              <a:rPr lang="en-US" sz="2600"/>
              <a:t>́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е</a:t>
            </a:r>
            <a:r>
              <a:rPr lang="en-US" sz="2600"/>
              <a:t>́</a:t>
            </a:r>
            <a:r>
              <a:rPr lang="ru-RU" sz="2600"/>
              <a:t>ду</a:t>
            </a:r>
            <a:r>
              <a:rPr lang="en-US" sz="260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9CA26-A2B5-0840-B433-1EA2E5484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744" y="4508500"/>
            <a:ext cx="44831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0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2379C-E9A9-5944-9BE1-5CBE8A3F61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57607" y="605528"/>
            <a:ext cx="7437437" cy="915918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Skills Check Self-Assessment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D32563B5-78BD-5544-9910-6200990BB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922" y="1521446"/>
            <a:ext cx="7130562" cy="496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347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228F6EFC-3E71-D348-B1BE-CACF9AA542CA}"/>
              </a:ext>
            </a:extLst>
          </p:cNvPr>
          <p:cNvSpPr txBox="1">
            <a:spLocks/>
          </p:cNvSpPr>
          <p:nvPr/>
        </p:nvSpPr>
        <p:spPr>
          <a:xfrm>
            <a:off x="4195482" y="480060"/>
            <a:ext cx="7437718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4000"/>
              <a:t>Default Mouth Position: </a:t>
            </a:r>
            <a:r>
              <a:rPr lang="ru-RU" sz="400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C7751-818A-6A43-BF7F-09925C1B8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808" y="3604926"/>
            <a:ext cx="2562354" cy="2582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31BCA-AC76-8841-9ADE-9B6E59403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8" t="73671"/>
          <a:stretch/>
        </p:blipFill>
        <p:spPr>
          <a:xfrm>
            <a:off x="6902539" y="1805623"/>
            <a:ext cx="4585958" cy="1155021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DA5359B-CCE5-8249-8A07-5AD2D43C4311}"/>
              </a:ext>
            </a:extLst>
          </p:cNvPr>
          <p:cNvSpPr txBox="1">
            <a:spLocks/>
          </p:cNvSpPr>
          <p:nvPr/>
        </p:nvSpPr>
        <p:spPr>
          <a:xfrm>
            <a:off x="6680425" y="3087368"/>
            <a:ext cx="2562354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1800"/>
              <a:t>beginning of articulation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483F648-42B8-0E40-98B9-21A81717F23E}"/>
              </a:ext>
            </a:extLst>
          </p:cNvPr>
          <p:cNvSpPr txBox="1">
            <a:spLocks/>
          </p:cNvSpPr>
          <p:nvPr/>
        </p:nvSpPr>
        <p:spPr>
          <a:xfrm>
            <a:off x="9473673" y="3080744"/>
            <a:ext cx="2134619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1800"/>
              <a:t>end of articulation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58A5E03E-551B-5648-9FE6-54219668DC11}"/>
              </a:ext>
            </a:extLst>
          </p:cNvPr>
          <p:cNvSpPr txBox="1">
            <a:spLocks/>
          </p:cNvSpPr>
          <p:nvPr/>
        </p:nvSpPr>
        <p:spPr>
          <a:xfrm>
            <a:off x="4191204" y="1610140"/>
            <a:ext cx="1900518" cy="435914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вот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год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до</a:t>
            </a:r>
            <a:r>
              <a:rPr lang="en-US" sz="2600"/>
              <a:t>́</a:t>
            </a:r>
            <a:r>
              <a:rPr lang="ru-RU" sz="2600"/>
              <a:t>лго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зо</a:t>
            </a:r>
            <a:r>
              <a:rPr lang="en-US" sz="2600"/>
              <a:t>́</a:t>
            </a:r>
            <a:r>
              <a:rPr lang="ru-RU" sz="2600"/>
              <a:t>лото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молоко</a:t>
            </a:r>
            <a:r>
              <a:rPr lang="en-US" sz="2600"/>
              <a:t>́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ло</a:t>
            </a:r>
            <a:r>
              <a:rPr lang="en-US" sz="2600"/>
              <a:t>́</a:t>
            </a:r>
            <a:r>
              <a:rPr lang="ru-RU" sz="2600"/>
              <a:t>дка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мо</a:t>
            </a:r>
            <a:r>
              <a:rPr lang="en-US" sz="2600"/>
              <a:t>́</a:t>
            </a:r>
            <a:r>
              <a:rPr lang="ru-RU" sz="2600"/>
              <a:t>ре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но</a:t>
            </a:r>
            <a:r>
              <a:rPr lang="en-US" sz="2600"/>
              <a:t> </a:t>
            </a:r>
            <a:endParaRPr lang="ru-RU" sz="2600"/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пол</a:t>
            </a:r>
            <a:r>
              <a:rPr lang="en-US" sz="2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82115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480060"/>
            <a:ext cx="7158318" cy="1325563"/>
          </a:xfrm>
        </p:spPr>
        <p:txBody>
          <a:bodyPr>
            <a:normAutofit/>
          </a:bodyPr>
          <a:lstStyle/>
          <a:p>
            <a:r>
              <a:rPr lang="en-US" sz="4000"/>
              <a:t>Default Mouth Position: </a:t>
            </a:r>
            <a:r>
              <a:rPr lang="ru-RU" sz="4000">
                <a:latin typeface="Calibri" panose="020F0502020204030204" pitchFamily="34" charset="0"/>
                <a:cs typeface="Calibri" panose="020F0502020204030204" pitchFamily="34" charset="0"/>
              </a:rPr>
              <a:t>л</a:t>
            </a:r>
            <a:endParaRPr lang="en-US" sz="40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676400"/>
            <a:ext cx="1900518" cy="435914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эл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ал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ол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вол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мол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мул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пол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па́лка </a:t>
            </a:r>
            <a:endParaRPr lang="en-US" sz="2600"/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вя́лый </a:t>
            </a:r>
            <a:endParaRPr lang="en-US" sz="2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8BDBD-C794-964D-9564-31DF00466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50"/>
          <a:stretch/>
        </p:blipFill>
        <p:spPr>
          <a:xfrm>
            <a:off x="6690170" y="2308860"/>
            <a:ext cx="4275010" cy="2342632"/>
          </a:xfrm>
          <a:prstGeom prst="rect">
            <a:avLst/>
          </a:prstGeom>
        </p:spPr>
      </p:pic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65E7E966-B934-9644-8959-B1AFF9B8B369}"/>
              </a:ext>
            </a:extLst>
          </p:cNvPr>
          <p:cNvSpPr txBox="1">
            <a:spLocks/>
          </p:cNvSpPr>
          <p:nvPr/>
        </p:nvSpPr>
        <p:spPr>
          <a:xfrm>
            <a:off x="7604570" y="4795364"/>
            <a:ext cx="1036510" cy="13111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late </a:t>
            </a:r>
          </a:p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like</a:t>
            </a:r>
          </a:p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lamp </a:t>
            </a:r>
          </a:p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look</a:t>
            </a:r>
            <a:endParaRPr lang="ru-RU" sz="2200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079040B8-B610-544F-9161-2942012FEE3B}"/>
              </a:ext>
            </a:extLst>
          </p:cNvPr>
          <p:cNvSpPr txBox="1">
            <a:spLocks/>
          </p:cNvSpPr>
          <p:nvPr/>
        </p:nvSpPr>
        <p:spPr>
          <a:xfrm>
            <a:off x="9540050" y="4810604"/>
            <a:ext cx="1036510" cy="13111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call</a:t>
            </a:r>
          </a:p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school</a:t>
            </a:r>
          </a:p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tell</a:t>
            </a:r>
          </a:p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people</a:t>
            </a:r>
            <a:endParaRPr lang="ru-RU" sz="220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74358850-6ACA-8C4D-896C-56A26B1F0AED}"/>
              </a:ext>
            </a:extLst>
          </p:cNvPr>
          <p:cNvSpPr txBox="1">
            <a:spLocks/>
          </p:cNvSpPr>
          <p:nvPr/>
        </p:nvSpPr>
        <p:spPr>
          <a:xfrm>
            <a:off x="7604570" y="1676400"/>
            <a:ext cx="2507170" cy="4524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600"/>
              <a:t>English Letter L</a:t>
            </a:r>
            <a:endParaRPr lang="ru-RU" sz="2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1B6EF2-BBF9-5146-BA36-A3AE6A1C61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8094134">
            <a:off x="10462518" y="4250944"/>
            <a:ext cx="1161151" cy="116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017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038CFC-9E47-5A4E-8DF1-2482E23ADA5C}"/>
              </a:ext>
            </a:extLst>
          </p:cNvPr>
          <p:cNvSpPr txBox="1">
            <a:spLocks/>
          </p:cNvSpPr>
          <p:nvPr/>
        </p:nvSpPr>
        <p:spPr>
          <a:xfrm>
            <a:off x="4195482" y="711735"/>
            <a:ext cx="7531080" cy="10874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Unstressed Syllables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DCD74-3361-6142-B17B-B837346A9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94"/>
          <a:stretch/>
        </p:blipFill>
        <p:spPr>
          <a:xfrm>
            <a:off x="5130278" y="1782312"/>
            <a:ext cx="6318323" cy="4472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4B6296-38E2-A041-A336-93923C7583F5}"/>
              </a:ext>
            </a:extLst>
          </p:cNvPr>
          <p:cNvSpPr txBox="1"/>
          <p:nvPr/>
        </p:nvSpPr>
        <p:spPr>
          <a:xfrm>
            <a:off x="4813974" y="1903115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  <a:p>
            <a:r>
              <a:rPr lang="en-US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91819-73D8-374C-A336-FEE6EB3D5C65}"/>
              </a:ext>
            </a:extLst>
          </p:cNvPr>
          <p:cNvSpPr txBox="1"/>
          <p:nvPr/>
        </p:nvSpPr>
        <p:spPr>
          <a:xfrm>
            <a:off x="4826887" y="2768442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</a:t>
            </a:r>
          </a:p>
          <a:p>
            <a:r>
              <a:rPr lang="en-US"/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7149BE-C4B0-E442-B3C9-18278023176F}"/>
              </a:ext>
            </a:extLst>
          </p:cNvPr>
          <p:cNvSpPr txBox="1"/>
          <p:nvPr/>
        </p:nvSpPr>
        <p:spPr>
          <a:xfrm>
            <a:off x="4839801" y="3649261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</a:t>
            </a:r>
          </a:p>
          <a:p>
            <a:r>
              <a:rPr lang="en-US"/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A3DFA1-93AE-ED4E-ACF3-F6E0AD8FE7F5}"/>
              </a:ext>
            </a:extLst>
          </p:cNvPr>
          <p:cNvSpPr txBox="1"/>
          <p:nvPr/>
        </p:nvSpPr>
        <p:spPr>
          <a:xfrm>
            <a:off x="4837218" y="4545577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7</a:t>
            </a:r>
          </a:p>
          <a:p>
            <a:r>
              <a:rPr lang="en-US"/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8E88B-D9CB-9349-A4FB-3F5435BC0358}"/>
              </a:ext>
            </a:extLst>
          </p:cNvPr>
          <p:cNvSpPr txBox="1"/>
          <p:nvPr/>
        </p:nvSpPr>
        <p:spPr>
          <a:xfrm>
            <a:off x="4834635" y="5410897"/>
            <a:ext cx="4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9</a:t>
            </a:r>
          </a:p>
          <a:p>
            <a:r>
              <a:rPr lang="en-US"/>
              <a:t>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FECE46-A075-604B-9CCD-5E26F2CABA40}"/>
              </a:ext>
            </a:extLst>
          </p:cNvPr>
          <p:cNvSpPr txBox="1"/>
          <p:nvPr/>
        </p:nvSpPr>
        <p:spPr>
          <a:xfrm>
            <a:off x="628153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78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6520312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en-US"/>
              <a:t>Website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2FD54-B162-4841-9502-8C6EAC6EE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285097"/>
            <a:ext cx="7437073" cy="138396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Master Class </a:t>
            </a:r>
            <a:r>
              <a:rPr lang="en-US">
                <a:hlinkClick r:id="rId3"/>
              </a:rPr>
              <a:t>webpage</a:t>
            </a: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What you get when you buy the book – including the password!</a:t>
            </a:r>
          </a:p>
        </p:txBody>
      </p:sp>
    </p:spTree>
    <p:extLst>
      <p:ext uri="{BB962C8B-B14F-4D97-AF65-F5344CB8AC3E}">
        <p14:creationId xmlns:p14="http://schemas.microsoft.com/office/powerpoint/2010/main" val="5734103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8112ED-D0FC-764D-8AAF-11DBB3573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448" y="1651741"/>
            <a:ext cx="3260732" cy="344125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1532E45-8B51-F241-B63C-F30C04C0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 Folder</a:t>
            </a:r>
          </a:p>
        </p:txBody>
      </p:sp>
    </p:spTree>
    <p:extLst>
      <p:ext uri="{BB962C8B-B14F-4D97-AF65-F5344CB8AC3E}">
        <p14:creationId xmlns:p14="http://schemas.microsoft.com/office/powerpoint/2010/main" val="324672773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1532E45-8B51-F241-B63C-F30C04C0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 Folder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A6C48B-0EBB-F645-A1FA-A8BFC4655F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7643" y="1943838"/>
            <a:ext cx="1011805" cy="1011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E5FAE-BEE3-384D-B172-CBB0B7AB5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73"/>
          <a:stretch/>
        </p:blipFill>
        <p:spPr>
          <a:xfrm>
            <a:off x="4579448" y="1714499"/>
            <a:ext cx="3848100" cy="323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268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1532E45-8B51-F241-B63C-F30C04C0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 Folder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A6C48B-0EBB-F645-A1FA-A8BFC4655F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7643" y="1943838"/>
            <a:ext cx="1011805" cy="1011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7C4453-B7CA-0047-9807-2FCA1D83C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73"/>
          <a:stretch/>
        </p:blipFill>
        <p:spPr>
          <a:xfrm>
            <a:off x="4579448" y="1714499"/>
            <a:ext cx="3848100" cy="3239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D3E51A-6C99-844C-99EC-8A7F02C9F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718"/>
          <a:stretch/>
        </p:blipFill>
        <p:spPr>
          <a:xfrm>
            <a:off x="7486505" y="4352685"/>
            <a:ext cx="3788052" cy="14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3384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1532E45-8B51-F241-B63C-F30C04C0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 Folder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A6C48B-0EBB-F645-A1FA-A8BFC4655F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7643" y="1943838"/>
            <a:ext cx="1011805" cy="1011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7300AC-BB79-6046-AF82-DE9866B2E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73"/>
          <a:stretch/>
        </p:blipFill>
        <p:spPr>
          <a:xfrm>
            <a:off x="4579448" y="1714499"/>
            <a:ext cx="3848100" cy="323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8FCB24-C3A1-6447-8DAB-693AD8B150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3523" y="4541809"/>
            <a:ext cx="1011805" cy="10118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EC69FD-402F-CF41-9FF5-88C4083BD7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718"/>
          <a:stretch/>
        </p:blipFill>
        <p:spPr>
          <a:xfrm>
            <a:off x="7486505" y="4352685"/>
            <a:ext cx="3788052" cy="14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632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1532E45-8B51-F241-B63C-F30C04C0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 Folder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A6C48B-0EBB-F645-A1FA-A8BFC4655F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7643" y="1943838"/>
            <a:ext cx="1011805" cy="1011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7300AC-BB79-6046-AF82-DE9866B2E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73"/>
          <a:stretch/>
        </p:blipFill>
        <p:spPr>
          <a:xfrm>
            <a:off x="4579448" y="1714499"/>
            <a:ext cx="3848100" cy="323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8FCB24-C3A1-6447-8DAB-693AD8B150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3523" y="5037109"/>
            <a:ext cx="1011805" cy="10118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EC69FD-402F-CF41-9FF5-88C4083BD7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718"/>
          <a:stretch/>
        </p:blipFill>
        <p:spPr>
          <a:xfrm>
            <a:off x="7486505" y="4352685"/>
            <a:ext cx="3788052" cy="14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58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2379C-E9A9-5944-9BE1-5CBE8A3F61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57607" y="605528"/>
            <a:ext cx="7437437" cy="915918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Skills Check Self-Assessment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53E50-64F7-7B46-943D-D9415C70B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523" y="1978645"/>
            <a:ext cx="7242741" cy="396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0618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Lesson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E34E4-BE59-7743-8975-16EA2444F2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/>
              <a:t>Hard &amp; Soft Sounds </a:t>
            </a:r>
          </a:p>
        </p:txBody>
      </p:sp>
    </p:spTree>
    <p:extLst>
      <p:ext uri="{BB962C8B-B14F-4D97-AF65-F5344CB8AC3E}">
        <p14:creationId xmlns:p14="http://schemas.microsoft.com/office/powerpoint/2010/main" val="40776870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C4A0BE-5003-584B-93CB-3F10528A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185" y="1152604"/>
            <a:ext cx="7419372" cy="722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Hard &amp; Soft Sounds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F11E5C7-3ABB-D44D-ADC3-F82963510AEB}"/>
              </a:ext>
            </a:extLst>
          </p:cNvPr>
          <p:cNvSpPr txBox="1">
            <a:spLocks/>
          </p:cNvSpPr>
          <p:nvPr/>
        </p:nvSpPr>
        <p:spPr>
          <a:xfrm>
            <a:off x="5445015" y="2545610"/>
            <a:ext cx="4955712" cy="14901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2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059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C4A0BE-5003-584B-93CB-3F10528A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185" y="1152604"/>
            <a:ext cx="7419372" cy="722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Hard &amp; Soft Sounds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F11E5C7-3ABB-D44D-ADC3-F82963510AEB}"/>
              </a:ext>
            </a:extLst>
          </p:cNvPr>
          <p:cNvSpPr txBox="1">
            <a:spLocks/>
          </p:cNvSpPr>
          <p:nvPr/>
        </p:nvSpPr>
        <p:spPr>
          <a:xfrm>
            <a:off x="5445015" y="2545610"/>
            <a:ext cx="4955712" cy="14901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2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FABACB-DF40-8549-AF79-219B2A31C2F4}"/>
              </a:ext>
            </a:extLst>
          </p:cNvPr>
          <p:cNvSpPr txBox="1">
            <a:spLocks/>
          </p:cNvSpPr>
          <p:nvPr/>
        </p:nvSpPr>
        <p:spPr>
          <a:xfrm>
            <a:off x="5484204" y="3290702"/>
            <a:ext cx="4955712" cy="7224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What are hard and soft sounds?</a:t>
            </a:r>
          </a:p>
        </p:txBody>
      </p:sp>
    </p:spTree>
    <p:extLst>
      <p:ext uri="{BB962C8B-B14F-4D97-AF65-F5344CB8AC3E}">
        <p14:creationId xmlns:p14="http://schemas.microsoft.com/office/powerpoint/2010/main" val="2313741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C4A0BE-5003-584B-93CB-3F10528A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185" y="1152604"/>
            <a:ext cx="7419372" cy="722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Hard &amp; Soft Sounds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FABACB-DF40-8549-AF79-219B2A31C2F4}"/>
              </a:ext>
            </a:extLst>
          </p:cNvPr>
          <p:cNvSpPr txBox="1">
            <a:spLocks/>
          </p:cNvSpPr>
          <p:nvPr/>
        </p:nvSpPr>
        <p:spPr>
          <a:xfrm>
            <a:off x="6676845" y="2597368"/>
            <a:ext cx="4955712" cy="14823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Tongue is lower and further back in the mouth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65F766-E0EF-CC42-9FD3-C6E123C5647F}"/>
              </a:ext>
            </a:extLst>
          </p:cNvPr>
          <p:cNvSpPr txBox="1">
            <a:spLocks/>
          </p:cNvSpPr>
          <p:nvPr/>
        </p:nvSpPr>
        <p:spPr>
          <a:xfrm>
            <a:off x="4597045" y="2589558"/>
            <a:ext cx="1777539" cy="14901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Hard Sounds</a:t>
            </a:r>
          </a:p>
        </p:txBody>
      </p:sp>
    </p:spTree>
    <p:extLst>
      <p:ext uri="{BB962C8B-B14F-4D97-AF65-F5344CB8AC3E}">
        <p14:creationId xmlns:p14="http://schemas.microsoft.com/office/powerpoint/2010/main" val="72982954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C4A0BE-5003-584B-93CB-3F10528A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514" y="1152604"/>
            <a:ext cx="7419372" cy="722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Hard &amp; Soft Sounds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FABACB-DF40-8549-AF79-219B2A31C2F4}"/>
              </a:ext>
            </a:extLst>
          </p:cNvPr>
          <p:cNvSpPr txBox="1">
            <a:spLocks/>
          </p:cNvSpPr>
          <p:nvPr/>
        </p:nvSpPr>
        <p:spPr>
          <a:xfrm>
            <a:off x="6676845" y="2597368"/>
            <a:ext cx="4955712" cy="14823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Tongue is lower and further back in the mouth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65F766-E0EF-CC42-9FD3-C6E123C5647F}"/>
              </a:ext>
            </a:extLst>
          </p:cNvPr>
          <p:cNvSpPr txBox="1">
            <a:spLocks/>
          </p:cNvSpPr>
          <p:nvPr/>
        </p:nvSpPr>
        <p:spPr>
          <a:xfrm>
            <a:off x="4597045" y="2589558"/>
            <a:ext cx="1777539" cy="14901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Hard Sounds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3CA-B87E-3D41-B4ED-AAD644ABD4CD}"/>
              </a:ext>
            </a:extLst>
          </p:cNvPr>
          <p:cNvSpPr txBox="1">
            <a:spLocks/>
          </p:cNvSpPr>
          <p:nvPr/>
        </p:nvSpPr>
        <p:spPr>
          <a:xfrm>
            <a:off x="6676845" y="4081112"/>
            <a:ext cx="4955712" cy="14901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Tongue is higher and further forward, much closer to the hard palate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141EA5-53DB-924C-9427-FA1DE89C1045}"/>
              </a:ext>
            </a:extLst>
          </p:cNvPr>
          <p:cNvSpPr txBox="1">
            <a:spLocks/>
          </p:cNvSpPr>
          <p:nvPr/>
        </p:nvSpPr>
        <p:spPr>
          <a:xfrm>
            <a:off x="4597045" y="4073303"/>
            <a:ext cx="1777539" cy="14901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Soft Sounds</a:t>
            </a:r>
          </a:p>
        </p:txBody>
      </p:sp>
    </p:spTree>
    <p:extLst>
      <p:ext uri="{BB962C8B-B14F-4D97-AF65-F5344CB8AC3E}">
        <p14:creationId xmlns:p14="http://schemas.microsoft.com/office/powerpoint/2010/main" val="18779224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466" y="562364"/>
            <a:ext cx="7437074" cy="1325563"/>
          </a:xfrm>
        </p:spPr>
        <p:txBody>
          <a:bodyPr>
            <a:normAutofit/>
          </a:bodyPr>
          <a:lstStyle/>
          <a:p>
            <a:r>
              <a:rPr lang="en-US" sz="4400"/>
              <a:t>Soft Vowels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E5CD2-84CD-B148-B1B8-8FC650B91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870302"/>
            <a:ext cx="3600876" cy="42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2627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466" y="562364"/>
            <a:ext cx="7437074" cy="1325563"/>
          </a:xfrm>
        </p:spPr>
        <p:txBody>
          <a:bodyPr>
            <a:normAutofit/>
          </a:bodyPr>
          <a:lstStyle/>
          <a:p>
            <a:r>
              <a:rPr lang="en-US" sz="4400"/>
              <a:t>Soft Vowels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E5CD2-84CD-B148-B1B8-8FC650B91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870302"/>
            <a:ext cx="3600876" cy="4252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9CC60-B920-3B4C-87FA-8EF34F8B7F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9641" y="2766218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0839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466" y="562364"/>
            <a:ext cx="7437074" cy="1325563"/>
          </a:xfrm>
        </p:spPr>
        <p:txBody>
          <a:bodyPr>
            <a:normAutofit/>
          </a:bodyPr>
          <a:lstStyle/>
          <a:p>
            <a:r>
              <a:rPr lang="en-US" sz="4400"/>
              <a:t>Soft Vowels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623BE97-8C82-7D48-A29A-84D570F11EA6}"/>
              </a:ext>
            </a:extLst>
          </p:cNvPr>
          <p:cNvSpPr txBox="1">
            <a:spLocks/>
          </p:cNvSpPr>
          <p:nvPr/>
        </p:nvSpPr>
        <p:spPr>
          <a:xfrm>
            <a:off x="4244466" y="2168754"/>
            <a:ext cx="2695175" cy="255020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2800" b="0">
                <a:latin typeface="Calibri" panose="020F0502020204030204" pitchFamily="34" charset="0"/>
                <a:cs typeface="Calibri" panose="020F0502020204030204" pitchFamily="34" charset="0"/>
              </a:rPr>
              <a:t>“Tongue is higher and further forward, much closer to the hard palate”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E5CD2-84CD-B148-B1B8-8FC650B91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870302"/>
            <a:ext cx="3600876" cy="4252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9CC60-B920-3B4C-87FA-8EF34F8B7F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9641" y="2766218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4698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29996"/>
            <a:ext cx="7437074" cy="1325563"/>
          </a:xfrm>
        </p:spPr>
        <p:txBody>
          <a:bodyPr>
            <a:normAutofit/>
          </a:bodyPr>
          <a:lstStyle/>
          <a:p>
            <a:r>
              <a:rPr lang="en-US" sz="4400"/>
              <a:t>Did you know...?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623BE97-8C82-7D48-A29A-84D570F11EA6}"/>
              </a:ext>
            </a:extLst>
          </p:cNvPr>
          <p:cNvSpPr txBox="1">
            <a:spLocks/>
          </p:cNvSpPr>
          <p:nvPr/>
        </p:nvSpPr>
        <p:spPr>
          <a:xfrm>
            <a:off x="4195482" y="3028447"/>
            <a:ext cx="7437074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There’s more than one </a:t>
            </a:r>
            <a:r>
              <a:rPr lang="ru-RU" sz="3600" b="0">
                <a:latin typeface="Calibri" panose="020F0502020204030204" pitchFamily="34" charset="0"/>
                <a:cs typeface="Calibri" panose="020F0502020204030204" pitchFamily="34" charset="0"/>
              </a:rPr>
              <a:t>б </a:t>
            </a:r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sound</a:t>
            </a:r>
            <a:r>
              <a:rPr lang="ru-RU" sz="3600" b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24847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29996"/>
            <a:ext cx="7437074" cy="1325563"/>
          </a:xfrm>
        </p:spPr>
        <p:txBody>
          <a:bodyPr>
            <a:normAutofit/>
          </a:bodyPr>
          <a:lstStyle/>
          <a:p>
            <a:r>
              <a:rPr lang="en-US" sz="4400"/>
              <a:t>Did you know...?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623BE97-8C82-7D48-A29A-84D570F11EA6}"/>
              </a:ext>
            </a:extLst>
          </p:cNvPr>
          <p:cNvSpPr txBox="1">
            <a:spLocks/>
          </p:cNvSpPr>
          <p:nvPr/>
        </p:nvSpPr>
        <p:spPr>
          <a:xfrm>
            <a:off x="4195482" y="3028447"/>
            <a:ext cx="7437074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There’s more than one </a:t>
            </a:r>
            <a:r>
              <a:rPr lang="ru-RU" sz="3600" b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 sound</a:t>
            </a:r>
            <a:r>
              <a:rPr lang="ru-RU" sz="3600" b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0237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2379C-E9A9-5944-9BE1-5CBE8A3F61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57607" y="605528"/>
            <a:ext cx="7437437" cy="915918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Skills Check Feedback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F90F97-228A-4345-A39F-063F35E05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6" y="2373612"/>
            <a:ext cx="7934393" cy="211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6059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29996"/>
            <a:ext cx="7437074" cy="1325563"/>
          </a:xfrm>
        </p:spPr>
        <p:txBody>
          <a:bodyPr>
            <a:normAutofit/>
          </a:bodyPr>
          <a:lstStyle/>
          <a:p>
            <a:r>
              <a:rPr lang="en-US" sz="4400"/>
              <a:t>Did you know...?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9ABE54-EFDF-2C4F-B67A-E08144427D6E}"/>
              </a:ext>
            </a:extLst>
          </p:cNvPr>
          <p:cNvSpPr txBox="1">
            <a:spLocks/>
          </p:cNvSpPr>
          <p:nvPr/>
        </p:nvSpPr>
        <p:spPr>
          <a:xfrm>
            <a:off x="4864608" y="3028447"/>
            <a:ext cx="6132576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There’s more than one... </a:t>
            </a:r>
          </a:p>
        </p:txBody>
      </p:sp>
    </p:spTree>
    <p:extLst>
      <p:ext uri="{BB962C8B-B14F-4D97-AF65-F5344CB8AC3E}">
        <p14:creationId xmlns:p14="http://schemas.microsoft.com/office/powerpoint/2010/main" val="82669773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A7246-66B4-9647-8F25-4FEB1BB3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915" y="375024"/>
            <a:ext cx="7691718" cy="1325563"/>
          </a:xfrm>
        </p:spPr>
        <p:txBody>
          <a:bodyPr/>
          <a:lstStyle/>
          <a:p>
            <a:r>
              <a:rPr lang="ru-RU"/>
              <a:t>Слу́шайте и повторя́йте!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800" y="2491446"/>
            <a:ext cx="4965700" cy="2177006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ea typeface="Times New Roman" charset="0"/>
              </a:rPr>
              <a:t> </a:t>
            </a:r>
            <a:endParaRPr lang="ru-RU" sz="44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4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5D9F88-3361-FD47-912B-724F1755B9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246015"/>
              </p:ext>
            </p:extLst>
          </p:nvPr>
        </p:nvGraphicFramePr>
        <p:xfrm>
          <a:off x="5133082" y="1471987"/>
          <a:ext cx="5709383" cy="4876800"/>
        </p:xfrm>
        <a:graphic>
          <a:graphicData uri="http://schemas.openxmlformats.org/drawingml/2006/table">
            <a:tbl>
              <a:tblPr firstRow="1" firstCol="1" bandRow="1"/>
              <a:tblGrid>
                <a:gridCol w="1141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2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2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203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ба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бя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 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ba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бо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bo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бу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bu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бэ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be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бы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by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i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ва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va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во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ву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vu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вэ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ve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вы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vy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i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га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ga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го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go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гу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gu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гэ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гы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gy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i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да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da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до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do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ду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du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дэ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de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ды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dy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i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за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za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зо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zo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зу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zu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зэ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ze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зы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zy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z’i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22559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C4A0BE-5003-584B-93CB-3F10528A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514" y="986354"/>
            <a:ext cx="7419372" cy="722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Hard &amp; Soft </a:t>
            </a:r>
            <a:r>
              <a:rPr lang="ru-RU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«м»</a:t>
            </a:r>
            <a:endParaRPr lang="en-US" sz="4400" b="1" dirty="0">
              <a:latin typeface="Avenir Next" panose="020B0503020202020204" pitchFamily="34" charset="0"/>
              <a:ea typeface="Calibri" charset="0"/>
              <a:cs typeface="Calibri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148ED1-D115-BE42-8DB1-A0628E0A0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370" y="2085291"/>
            <a:ext cx="3979025" cy="371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1857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C4A0BE-5003-584B-93CB-3F10528A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514" y="986354"/>
            <a:ext cx="7419372" cy="722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Hard &amp; Soft </a:t>
            </a:r>
            <a:r>
              <a:rPr lang="ru-RU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«н»</a:t>
            </a:r>
            <a:endParaRPr lang="en-US" sz="4400" b="1" dirty="0">
              <a:latin typeface="Avenir Next" panose="020B0503020202020204" pitchFamily="34" charset="0"/>
              <a:ea typeface="Calibri" charset="0"/>
              <a:cs typeface="Calibri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2D5D4-2552-2545-82B4-9D70541D8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326" y="1808602"/>
            <a:ext cx="3979024" cy="42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0037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C4A0BE-5003-584B-93CB-3F10528A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514" y="986354"/>
            <a:ext cx="7419372" cy="722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Hard &amp; Soft </a:t>
            </a:r>
            <a:r>
              <a:rPr lang="ru-RU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«п» </a:t>
            </a: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and </a:t>
            </a:r>
            <a:r>
              <a:rPr lang="ru-RU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«б»</a:t>
            </a:r>
            <a:endParaRPr lang="en-US" sz="4400" b="1" dirty="0">
              <a:latin typeface="Avenir Next" panose="020B0503020202020204" pitchFamily="34" charset="0"/>
              <a:ea typeface="Calibri" charset="0"/>
              <a:cs typeface="Calibri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51DDDC-E793-174E-8510-2A484080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326" y="1841852"/>
            <a:ext cx="3979024" cy="39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8239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C4A0BE-5003-584B-93CB-3F10528A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514" y="986354"/>
            <a:ext cx="7419372" cy="722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Hard &amp; Soft </a:t>
            </a:r>
            <a:r>
              <a:rPr lang="ru-RU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«т» </a:t>
            </a: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and </a:t>
            </a:r>
            <a:r>
              <a:rPr lang="ru-RU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«д»</a:t>
            </a:r>
            <a:endParaRPr lang="en-US" sz="4400" b="1" dirty="0">
              <a:latin typeface="Avenir Next" panose="020B0503020202020204" pitchFamily="34" charset="0"/>
              <a:ea typeface="Calibri" charset="0"/>
              <a:cs typeface="Calibri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80163-887A-AD4E-8B8F-D3D5EC194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83606"/>
            <a:ext cx="3757350" cy="388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253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C4A0BE-5003-584B-93CB-3F10528A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514" y="986354"/>
            <a:ext cx="7419372" cy="722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Hard &amp; Soft </a:t>
            </a:r>
            <a:r>
              <a:rPr lang="ru-RU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«ф» </a:t>
            </a: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and </a:t>
            </a:r>
            <a:r>
              <a:rPr lang="ru-RU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«в»</a:t>
            </a:r>
            <a:endParaRPr lang="en-US" sz="4400" b="1" dirty="0">
              <a:latin typeface="Avenir Next" panose="020B0503020202020204" pitchFamily="34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67745-2CC8-854F-A6C8-BBC25FBD0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54" y="2012140"/>
            <a:ext cx="4067695" cy="385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7123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C4A0BE-5003-584B-93CB-3F10528A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514" y="986354"/>
            <a:ext cx="7419372" cy="722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Hard &amp; Soft </a:t>
            </a:r>
            <a:r>
              <a:rPr lang="ru-RU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«к», «г», «х»</a:t>
            </a:r>
            <a:endParaRPr lang="en-US" sz="4400" b="1" dirty="0">
              <a:latin typeface="Avenir Next" panose="020B0503020202020204" pitchFamily="34" charset="0"/>
              <a:ea typeface="Calibri" charset="0"/>
              <a:cs typeface="Calibri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A5B4D-B3F2-A44E-8ACE-1B7B8CC4A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457" y="2012140"/>
            <a:ext cx="3768437" cy="42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3162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C4A0BE-5003-584B-93CB-3F10528A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514" y="986354"/>
            <a:ext cx="7419372" cy="722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Hard </a:t>
            </a:r>
            <a:r>
              <a:rPr lang="ru-RU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«ш» </a:t>
            </a: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&amp; Soft </a:t>
            </a:r>
            <a:r>
              <a:rPr lang="ru-RU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«щ»</a:t>
            </a:r>
            <a:endParaRPr lang="en-US" sz="4400" b="1" dirty="0">
              <a:latin typeface="Avenir Next" panose="020B0503020202020204" pitchFamily="34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A39A5-040A-5745-B4C4-BD437AE9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875" y="2012140"/>
            <a:ext cx="4052482" cy="385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8862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C4A0BE-5003-584B-93CB-3F10528A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514" y="986354"/>
            <a:ext cx="7419372" cy="722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Hard &amp; Soft </a:t>
            </a:r>
            <a:r>
              <a:rPr lang="ru-RU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«р»</a:t>
            </a:r>
            <a:endParaRPr lang="en-US" sz="4400" b="1" dirty="0">
              <a:latin typeface="Avenir Next" panose="020B0503020202020204" pitchFamily="34" charset="0"/>
              <a:ea typeface="Calibri" charset="0"/>
              <a:cs typeface="Calibri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62ADA3-C95C-6540-B1EB-421DFCE6E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874" y="2012139"/>
            <a:ext cx="4052481" cy="418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86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2379C-E9A9-5944-9BE1-5CBE8A3F6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8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4000"/>
              <a:t>Russian Sounds with Kira</a:t>
            </a:r>
          </a:p>
        </p:txBody>
      </p:sp>
      <p:pic>
        <p:nvPicPr>
          <p:cNvPr id="6" name="Content Placeholder 5">
            <a:hlinkClick r:id="rId3"/>
            <a:extLst>
              <a:ext uri="{FF2B5EF4-FFF2-40B4-BE49-F238E27FC236}">
                <a16:creationId xmlns:a16="http://schemas.microsoft.com/office/drawing/2014/main" id="{ED26C976-B728-0846-9567-2E1C61CD6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47392" y="1992545"/>
            <a:ext cx="6984053" cy="4194895"/>
          </a:xfrm>
        </p:spPr>
      </p:pic>
    </p:spTree>
    <p:extLst>
      <p:ext uri="{BB962C8B-B14F-4D97-AF65-F5344CB8AC3E}">
        <p14:creationId xmlns:p14="http://schemas.microsoft.com/office/powerpoint/2010/main" val="397535978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C4A0BE-5003-584B-93CB-3F10528A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514" y="986354"/>
            <a:ext cx="7419372" cy="722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Hard &amp; Soft </a:t>
            </a:r>
            <a:r>
              <a:rPr lang="ru-RU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«л»</a:t>
            </a:r>
            <a:endParaRPr lang="en-US" sz="4400" b="1" dirty="0">
              <a:latin typeface="Avenir Next" panose="020B0503020202020204" pitchFamily="34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1D161-A28D-E44C-B176-D58C54D4A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500" y="1879138"/>
            <a:ext cx="3663142" cy="449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026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29996"/>
            <a:ext cx="7437074" cy="1325563"/>
          </a:xfrm>
        </p:spPr>
        <p:txBody>
          <a:bodyPr>
            <a:normAutofit/>
          </a:bodyPr>
          <a:lstStyle/>
          <a:p>
            <a:r>
              <a:rPr lang="en-US"/>
              <a:t>More than one...</a:t>
            </a:r>
            <a:endParaRPr lang="en-US" sz="4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426FD-981C-7A4E-8250-DFCD42018C90}"/>
              </a:ext>
            </a:extLst>
          </p:cNvPr>
          <p:cNvSpPr txBox="1"/>
          <p:nvPr/>
        </p:nvSpPr>
        <p:spPr>
          <a:xfrm>
            <a:off x="6594918" y="2945403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был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DE5F37-7790-C24A-B21E-6444B861381C}"/>
              </a:ext>
            </a:extLst>
          </p:cNvPr>
          <p:cNvSpPr txBox="1"/>
          <p:nvPr/>
        </p:nvSpPr>
        <p:spPr>
          <a:xfrm>
            <a:off x="8054251" y="3999560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тёк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3C5FB-C4FE-2E49-8E7F-27689D177E1B}"/>
              </a:ext>
            </a:extLst>
          </p:cNvPr>
          <p:cNvSpPr txBox="1"/>
          <p:nvPr/>
        </p:nvSpPr>
        <p:spPr>
          <a:xfrm>
            <a:off x="8041282" y="2945403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бил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85648-1261-E94E-9293-4A9C924FCBBF}"/>
              </a:ext>
            </a:extLst>
          </p:cNvPr>
          <p:cNvSpPr txBox="1"/>
          <p:nvPr/>
        </p:nvSpPr>
        <p:spPr>
          <a:xfrm>
            <a:off x="6594918" y="3999560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ток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4200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29996"/>
            <a:ext cx="7437074" cy="1325563"/>
          </a:xfrm>
        </p:spPr>
        <p:txBody>
          <a:bodyPr>
            <a:normAutofit/>
          </a:bodyPr>
          <a:lstStyle/>
          <a:p>
            <a:r>
              <a:rPr lang="en-US"/>
              <a:t>More than one...</a:t>
            </a:r>
            <a:endParaRPr lang="en-US" sz="4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426FD-981C-7A4E-8250-DFCD42018C90}"/>
              </a:ext>
            </a:extLst>
          </p:cNvPr>
          <p:cNvSpPr txBox="1"/>
          <p:nvPr/>
        </p:nvSpPr>
        <p:spPr>
          <a:xfrm>
            <a:off x="6594918" y="2945403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372C4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б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ыл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DE5F37-7790-C24A-B21E-6444B861381C}"/>
              </a:ext>
            </a:extLst>
          </p:cNvPr>
          <p:cNvSpPr txBox="1"/>
          <p:nvPr/>
        </p:nvSpPr>
        <p:spPr>
          <a:xfrm>
            <a:off x="8054251" y="3999560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тёк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3C5FB-C4FE-2E49-8E7F-27689D177E1B}"/>
              </a:ext>
            </a:extLst>
          </p:cNvPr>
          <p:cNvSpPr txBox="1"/>
          <p:nvPr/>
        </p:nvSpPr>
        <p:spPr>
          <a:xfrm>
            <a:off x="8041282" y="2945403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б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ил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85648-1261-E94E-9293-4A9C924FCBBF}"/>
              </a:ext>
            </a:extLst>
          </p:cNvPr>
          <p:cNvSpPr txBox="1"/>
          <p:nvPr/>
        </p:nvSpPr>
        <p:spPr>
          <a:xfrm>
            <a:off x="6594918" y="3999560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ток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34100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29996"/>
            <a:ext cx="7437074" cy="1325563"/>
          </a:xfrm>
        </p:spPr>
        <p:txBody>
          <a:bodyPr>
            <a:normAutofit/>
          </a:bodyPr>
          <a:lstStyle/>
          <a:p>
            <a:r>
              <a:rPr lang="en-US"/>
              <a:t>More than one...</a:t>
            </a:r>
            <a:endParaRPr lang="en-US" sz="4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426FD-981C-7A4E-8250-DFCD42018C90}"/>
              </a:ext>
            </a:extLst>
          </p:cNvPr>
          <p:cNvSpPr txBox="1"/>
          <p:nvPr/>
        </p:nvSpPr>
        <p:spPr>
          <a:xfrm>
            <a:off x="6594918" y="2945403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был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DE5F37-7790-C24A-B21E-6444B861381C}"/>
              </a:ext>
            </a:extLst>
          </p:cNvPr>
          <p:cNvSpPr txBox="1"/>
          <p:nvPr/>
        </p:nvSpPr>
        <p:spPr>
          <a:xfrm>
            <a:off x="8054251" y="3999560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т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ёк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3C5FB-C4FE-2E49-8E7F-27689D177E1B}"/>
              </a:ext>
            </a:extLst>
          </p:cNvPr>
          <p:cNvSpPr txBox="1"/>
          <p:nvPr/>
        </p:nvSpPr>
        <p:spPr>
          <a:xfrm>
            <a:off x="8041282" y="2945403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бил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85648-1261-E94E-9293-4A9C924FCBBF}"/>
              </a:ext>
            </a:extLst>
          </p:cNvPr>
          <p:cNvSpPr txBox="1"/>
          <p:nvPr/>
        </p:nvSpPr>
        <p:spPr>
          <a:xfrm>
            <a:off x="6594918" y="3999560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372C4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т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ок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6601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782" y="1029996"/>
            <a:ext cx="7552018" cy="1325563"/>
          </a:xfrm>
        </p:spPr>
        <p:txBody>
          <a:bodyPr>
            <a:normAutofit/>
          </a:bodyPr>
          <a:lstStyle/>
          <a:p>
            <a:r>
              <a:rPr lang="en-US"/>
              <a:t>How will we ever know???</a:t>
            </a:r>
            <a:endParaRPr lang="en-US" sz="4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426FD-981C-7A4E-8250-DFCD42018C90}"/>
              </a:ext>
            </a:extLst>
          </p:cNvPr>
          <p:cNvSpPr txBox="1"/>
          <p:nvPr/>
        </p:nvSpPr>
        <p:spPr>
          <a:xfrm>
            <a:off x="6594918" y="2945403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372C4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б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ыл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DE5F37-7790-C24A-B21E-6444B861381C}"/>
              </a:ext>
            </a:extLst>
          </p:cNvPr>
          <p:cNvSpPr txBox="1"/>
          <p:nvPr/>
        </p:nvSpPr>
        <p:spPr>
          <a:xfrm>
            <a:off x="8054251" y="3999560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т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ёк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3C5FB-C4FE-2E49-8E7F-27689D177E1B}"/>
              </a:ext>
            </a:extLst>
          </p:cNvPr>
          <p:cNvSpPr txBox="1"/>
          <p:nvPr/>
        </p:nvSpPr>
        <p:spPr>
          <a:xfrm>
            <a:off x="8041282" y="2945403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б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ил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85648-1261-E94E-9293-4A9C924FCBBF}"/>
              </a:ext>
            </a:extLst>
          </p:cNvPr>
          <p:cNvSpPr txBox="1"/>
          <p:nvPr/>
        </p:nvSpPr>
        <p:spPr>
          <a:xfrm>
            <a:off x="6594918" y="3999560"/>
            <a:ext cx="13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372C4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т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ок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56752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316225"/>
            <a:ext cx="7761168" cy="2387600"/>
          </a:xfrm>
        </p:spPr>
        <p:txBody>
          <a:bodyPr/>
          <a:lstStyle/>
          <a:p>
            <a:r>
              <a:rPr lang="en-US"/>
              <a:t>Allies!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E19C51-436D-0941-97AC-040042011E4B}"/>
              </a:ext>
            </a:extLst>
          </p:cNvPr>
          <p:cNvGrpSpPr/>
          <p:nvPr/>
        </p:nvGrpSpPr>
        <p:grpSpPr>
          <a:xfrm>
            <a:off x="4359963" y="1135240"/>
            <a:ext cx="2015408" cy="2015408"/>
            <a:chOff x="4396539" y="1153528"/>
            <a:chExt cx="2015408" cy="20154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AEBC4B-FFBC-1B45-B53E-B98372D7F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6539" y="1153528"/>
              <a:ext cx="2015408" cy="2015408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A41FAA51-39FA-CF47-9840-11DD59F58767}"/>
                </a:ext>
              </a:extLst>
            </p:cNvPr>
            <p:cNvSpPr txBox="1">
              <a:spLocks/>
            </p:cNvSpPr>
            <p:nvPr/>
          </p:nvSpPr>
          <p:spPr>
            <a:xfrm rot="21314492">
              <a:off x="5420327" y="1268500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Я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0F3A3D-D844-1541-BBE5-F4C61E7A5C68}"/>
              </a:ext>
            </a:extLst>
          </p:cNvPr>
          <p:cNvGrpSpPr/>
          <p:nvPr/>
        </p:nvGrpSpPr>
        <p:grpSpPr>
          <a:xfrm>
            <a:off x="4835464" y="3593510"/>
            <a:ext cx="2867093" cy="2867093"/>
            <a:chOff x="4835464" y="3593510"/>
            <a:chExt cx="2867093" cy="28670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DD3B9A-3A83-2B43-BF29-18A1F9161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5464" y="3593510"/>
              <a:ext cx="2867093" cy="2867093"/>
            </a:xfrm>
            <a:prstGeom prst="rect">
              <a:avLst/>
            </a:prstGeom>
          </p:spPr>
        </p:pic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292D3DF9-C567-EF47-83CA-2C063E8FAC85}"/>
                </a:ext>
              </a:extLst>
            </p:cNvPr>
            <p:cNvSpPr txBox="1">
              <a:spLocks/>
            </p:cNvSpPr>
            <p:nvPr/>
          </p:nvSpPr>
          <p:spPr>
            <a:xfrm rot="19759728">
              <a:off x="6476535" y="4203700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Э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D83CE5-03F9-244A-A589-8C6F7991F991}"/>
              </a:ext>
            </a:extLst>
          </p:cNvPr>
          <p:cNvGrpSpPr/>
          <p:nvPr/>
        </p:nvGrpSpPr>
        <p:grpSpPr>
          <a:xfrm>
            <a:off x="8173830" y="3933419"/>
            <a:ext cx="2015408" cy="2015408"/>
            <a:chOff x="8173830" y="3933419"/>
            <a:chExt cx="2015408" cy="20154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9EAD41-7900-2D46-B5DB-37A3ED46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3830" y="3933419"/>
              <a:ext cx="2015408" cy="2015408"/>
            </a:xfrm>
            <a:prstGeom prst="rect">
              <a:avLst/>
            </a:prstGeom>
          </p:spPr>
        </p:pic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3C639CCD-79AD-9D48-AD53-6014271A5CB3}"/>
                </a:ext>
              </a:extLst>
            </p:cNvPr>
            <p:cNvSpPr txBox="1">
              <a:spLocks/>
            </p:cNvSpPr>
            <p:nvPr/>
          </p:nvSpPr>
          <p:spPr>
            <a:xfrm rot="2927007">
              <a:off x="9447768" y="4253732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И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950ACE-C62A-164E-A3A6-49828222BA1D}"/>
              </a:ext>
            </a:extLst>
          </p:cNvPr>
          <p:cNvGrpSpPr/>
          <p:nvPr/>
        </p:nvGrpSpPr>
        <p:grpSpPr>
          <a:xfrm>
            <a:off x="9842705" y="1174992"/>
            <a:ext cx="2015408" cy="2015408"/>
            <a:chOff x="9842705" y="1174992"/>
            <a:chExt cx="2015408" cy="20154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C2E063-70CE-5E4F-85F2-458B30E6C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2705" y="1174992"/>
              <a:ext cx="2015408" cy="2015408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D9F238E8-34C2-1241-B830-5181D79391AC}"/>
                </a:ext>
              </a:extLst>
            </p:cNvPr>
            <p:cNvSpPr txBox="1">
              <a:spLocks/>
            </p:cNvSpPr>
            <p:nvPr/>
          </p:nvSpPr>
          <p:spPr>
            <a:xfrm rot="19703772">
              <a:off x="10223797" y="1277234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О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08F3F3-E858-064C-89B9-0083834439D0}"/>
              </a:ext>
            </a:extLst>
          </p:cNvPr>
          <p:cNvGrpSpPr/>
          <p:nvPr/>
        </p:nvGrpSpPr>
        <p:grpSpPr>
          <a:xfrm>
            <a:off x="7116989" y="142032"/>
            <a:ext cx="2504035" cy="2504035"/>
            <a:chOff x="7163635" y="305957"/>
            <a:chExt cx="2504035" cy="25040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F23BE3-D1DB-4348-A973-6EF794533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3635" y="305957"/>
              <a:ext cx="2504035" cy="2504035"/>
            </a:xfrm>
            <a:prstGeom prst="rect">
              <a:avLst/>
            </a:prstGeom>
          </p:spPr>
        </p:pic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A587AC4D-5DC6-DB40-B05A-1F279BE393E8}"/>
                </a:ext>
              </a:extLst>
            </p:cNvPr>
            <p:cNvSpPr txBox="1">
              <a:spLocks/>
            </p:cNvSpPr>
            <p:nvPr/>
          </p:nvSpPr>
          <p:spPr>
            <a:xfrm rot="378875">
              <a:off x="7770157" y="743834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Ы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91387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316225"/>
            <a:ext cx="7761168" cy="2387600"/>
          </a:xfrm>
        </p:spPr>
        <p:txBody>
          <a:bodyPr/>
          <a:lstStyle/>
          <a:p>
            <a:r>
              <a:rPr lang="en-US"/>
              <a:t>Vowels!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E19C51-436D-0941-97AC-040042011E4B}"/>
              </a:ext>
            </a:extLst>
          </p:cNvPr>
          <p:cNvGrpSpPr/>
          <p:nvPr/>
        </p:nvGrpSpPr>
        <p:grpSpPr>
          <a:xfrm>
            <a:off x="4359963" y="1135240"/>
            <a:ext cx="2015408" cy="2015408"/>
            <a:chOff x="4396539" y="1153528"/>
            <a:chExt cx="2015408" cy="20154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AEBC4B-FFBC-1B45-B53E-B98372D7F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6539" y="1153528"/>
              <a:ext cx="2015408" cy="2015408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A41FAA51-39FA-CF47-9840-11DD59F58767}"/>
                </a:ext>
              </a:extLst>
            </p:cNvPr>
            <p:cNvSpPr txBox="1">
              <a:spLocks/>
            </p:cNvSpPr>
            <p:nvPr/>
          </p:nvSpPr>
          <p:spPr>
            <a:xfrm rot="21314492">
              <a:off x="5420327" y="1268500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Я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0F3A3D-D844-1541-BBE5-F4C61E7A5C68}"/>
              </a:ext>
            </a:extLst>
          </p:cNvPr>
          <p:cNvGrpSpPr/>
          <p:nvPr/>
        </p:nvGrpSpPr>
        <p:grpSpPr>
          <a:xfrm>
            <a:off x="4835464" y="3593510"/>
            <a:ext cx="2867093" cy="2867093"/>
            <a:chOff x="4835464" y="3593510"/>
            <a:chExt cx="2867093" cy="28670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DD3B9A-3A83-2B43-BF29-18A1F9161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5464" y="3593510"/>
              <a:ext cx="2867093" cy="2867093"/>
            </a:xfrm>
            <a:prstGeom prst="rect">
              <a:avLst/>
            </a:prstGeom>
          </p:spPr>
        </p:pic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292D3DF9-C567-EF47-83CA-2C063E8FAC85}"/>
                </a:ext>
              </a:extLst>
            </p:cNvPr>
            <p:cNvSpPr txBox="1">
              <a:spLocks/>
            </p:cNvSpPr>
            <p:nvPr/>
          </p:nvSpPr>
          <p:spPr>
            <a:xfrm rot="19759728">
              <a:off x="6476535" y="4203700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Э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D83CE5-03F9-244A-A589-8C6F7991F991}"/>
              </a:ext>
            </a:extLst>
          </p:cNvPr>
          <p:cNvGrpSpPr/>
          <p:nvPr/>
        </p:nvGrpSpPr>
        <p:grpSpPr>
          <a:xfrm>
            <a:off x="8173830" y="3933419"/>
            <a:ext cx="2015408" cy="2015408"/>
            <a:chOff x="8173830" y="3933419"/>
            <a:chExt cx="2015408" cy="20154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9EAD41-7900-2D46-B5DB-37A3ED46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3830" y="3933419"/>
              <a:ext cx="2015408" cy="2015408"/>
            </a:xfrm>
            <a:prstGeom prst="rect">
              <a:avLst/>
            </a:prstGeom>
          </p:spPr>
        </p:pic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3C639CCD-79AD-9D48-AD53-6014271A5CB3}"/>
                </a:ext>
              </a:extLst>
            </p:cNvPr>
            <p:cNvSpPr txBox="1">
              <a:spLocks/>
            </p:cNvSpPr>
            <p:nvPr/>
          </p:nvSpPr>
          <p:spPr>
            <a:xfrm rot="2927007">
              <a:off x="9447768" y="4253732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И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950ACE-C62A-164E-A3A6-49828222BA1D}"/>
              </a:ext>
            </a:extLst>
          </p:cNvPr>
          <p:cNvGrpSpPr/>
          <p:nvPr/>
        </p:nvGrpSpPr>
        <p:grpSpPr>
          <a:xfrm>
            <a:off x="9842705" y="1174992"/>
            <a:ext cx="2015408" cy="2015408"/>
            <a:chOff x="9842705" y="1174992"/>
            <a:chExt cx="2015408" cy="20154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C2E063-70CE-5E4F-85F2-458B30E6C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2705" y="1174992"/>
              <a:ext cx="2015408" cy="2015408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D9F238E8-34C2-1241-B830-5181D79391AC}"/>
                </a:ext>
              </a:extLst>
            </p:cNvPr>
            <p:cNvSpPr txBox="1">
              <a:spLocks/>
            </p:cNvSpPr>
            <p:nvPr/>
          </p:nvSpPr>
          <p:spPr>
            <a:xfrm rot="19703772">
              <a:off x="10223797" y="1277234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О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08F3F3-E858-064C-89B9-0083834439D0}"/>
              </a:ext>
            </a:extLst>
          </p:cNvPr>
          <p:cNvGrpSpPr/>
          <p:nvPr/>
        </p:nvGrpSpPr>
        <p:grpSpPr>
          <a:xfrm>
            <a:off x="7116989" y="142032"/>
            <a:ext cx="2504035" cy="2504035"/>
            <a:chOff x="7163635" y="305957"/>
            <a:chExt cx="2504035" cy="25040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F23BE3-D1DB-4348-A973-6EF794533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3635" y="305957"/>
              <a:ext cx="2504035" cy="2504035"/>
            </a:xfrm>
            <a:prstGeom prst="rect">
              <a:avLst/>
            </a:prstGeom>
          </p:spPr>
        </p:pic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A587AC4D-5DC6-DB40-B05A-1F279BE393E8}"/>
                </a:ext>
              </a:extLst>
            </p:cNvPr>
            <p:cNvSpPr txBox="1">
              <a:spLocks/>
            </p:cNvSpPr>
            <p:nvPr/>
          </p:nvSpPr>
          <p:spPr>
            <a:xfrm rot="378875">
              <a:off x="7770157" y="743834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Ы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5884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316225"/>
            <a:ext cx="7761168" cy="2387600"/>
          </a:xfrm>
        </p:spPr>
        <p:txBody>
          <a:bodyPr/>
          <a:lstStyle/>
          <a:p>
            <a:r>
              <a:rPr lang="en-US"/>
              <a:t>What do they do?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E19C51-436D-0941-97AC-040042011E4B}"/>
              </a:ext>
            </a:extLst>
          </p:cNvPr>
          <p:cNvGrpSpPr/>
          <p:nvPr/>
        </p:nvGrpSpPr>
        <p:grpSpPr>
          <a:xfrm>
            <a:off x="4359963" y="1135240"/>
            <a:ext cx="2015408" cy="2015408"/>
            <a:chOff x="4396539" y="1153528"/>
            <a:chExt cx="2015408" cy="20154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AEBC4B-FFBC-1B45-B53E-B98372D7F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6539" y="1153528"/>
              <a:ext cx="2015408" cy="2015408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A41FAA51-39FA-CF47-9840-11DD59F58767}"/>
                </a:ext>
              </a:extLst>
            </p:cNvPr>
            <p:cNvSpPr txBox="1">
              <a:spLocks/>
            </p:cNvSpPr>
            <p:nvPr/>
          </p:nvSpPr>
          <p:spPr>
            <a:xfrm rot="21314492">
              <a:off x="5420327" y="1268500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Я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0F3A3D-D844-1541-BBE5-F4C61E7A5C68}"/>
              </a:ext>
            </a:extLst>
          </p:cNvPr>
          <p:cNvGrpSpPr/>
          <p:nvPr/>
        </p:nvGrpSpPr>
        <p:grpSpPr>
          <a:xfrm>
            <a:off x="4835464" y="3593510"/>
            <a:ext cx="2867093" cy="2867093"/>
            <a:chOff x="4835464" y="3593510"/>
            <a:chExt cx="2867093" cy="28670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DD3B9A-3A83-2B43-BF29-18A1F9161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5464" y="3593510"/>
              <a:ext cx="2867093" cy="2867093"/>
            </a:xfrm>
            <a:prstGeom prst="rect">
              <a:avLst/>
            </a:prstGeom>
          </p:spPr>
        </p:pic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292D3DF9-C567-EF47-83CA-2C063E8FAC85}"/>
                </a:ext>
              </a:extLst>
            </p:cNvPr>
            <p:cNvSpPr txBox="1">
              <a:spLocks/>
            </p:cNvSpPr>
            <p:nvPr/>
          </p:nvSpPr>
          <p:spPr>
            <a:xfrm rot="19759728">
              <a:off x="6476535" y="4203700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Э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D83CE5-03F9-244A-A589-8C6F7991F991}"/>
              </a:ext>
            </a:extLst>
          </p:cNvPr>
          <p:cNvGrpSpPr/>
          <p:nvPr/>
        </p:nvGrpSpPr>
        <p:grpSpPr>
          <a:xfrm>
            <a:off x="8173830" y="3933419"/>
            <a:ext cx="2015408" cy="2015408"/>
            <a:chOff x="8173830" y="3933419"/>
            <a:chExt cx="2015408" cy="20154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9EAD41-7900-2D46-B5DB-37A3ED46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3830" y="3933419"/>
              <a:ext cx="2015408" cy="2015408"/>
            </a:xfrm>
            <a:prstGeom prst="rect">
              <a:avLst/>
            </a:prstGeom>
          </p:spPr>
        </p:pic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3C639CCD-79AD-9D48-AD53-6014271A5CB3}"/>
                </a:ext>
              </a:extLst>
            </p:cNvPr>
            <p:cNvSpPr txBox="1">
              <a:spLocks/>
            </p:cNvSpPr>
            <p:nvPr/>
          </p:nvSpPr>
          <p:spPr>
            <a:xfrm rot="2927007">
              <a:off x="9447768" y="4253732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И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950ACE-C62A-164E-A3A6-49828222BA1D}"/>
              </a:ext>
            </a:extLst>
          </p:cNvPr>
          <p:cNvGrpSpPr/>
          <p:nvPr/>
        </p:nvGrpSpPr>
        <p:grpSpPr>
          <a:xfrm>
            <a:off x="9842705" y="1174992"/>
            <a:ext cx="2015408" cy="2015408"/>
            <a:chOff x="9842705" y="1174992"/>
            <a:chExt cx="2015408" cy="20154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C2E063-70CE-5E4F-85F2-458B30E6C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2705" y="1174992"/>
              <a:ext cx="2015408" cy="2015408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D9F238E8-34C2-1241-B830-5181D79391AC}"/>
                </a:ext>
              </a:extLst>
            </p:cNvPr>
            <p:cNvSpPr txBox="1">
              <a:spLocks/>
            </p:cNvSpPr>
            <p:nvPr/>
          </p:nvSpPr>
          <p:spPr>
            <a:xfrm rot="19703772">
              <a:off x="10223797" y="1277234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О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08F3F3-E858-064C-89B9-0083834439D0}"/>
              </a:ext>
            </a:extLst>
          </p:cNvPr>
          <p:cNvGrpSpPr/>
          <p:nvPr/>
        </p:nvGrpSpPr>
        <p:grpSpPr>
          <a:xfrm>
            <a:off x="7116989" y="142032"/>
            <a:ext cx="2504035" cy="2504035"/>
            <a:chOff x="7163635" y="305957"/>
            <a:chExt cx="2504035" cy="25040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F23BE3-D1DB-4348-A973-6EF794533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3635" y="305957"/>
              <a:ext cx="2504035" cy="2504035"/>
            </a:xfrm>
            <a:prstGeom prst="rect">
              <a:avLst/>
            </a:prstGeom>
          </p:spPr>
        </p:pic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A587AC4D-5DC6-DB40-B05A-1F279BE393E8}"/>
                </a:ext>
              </a:extLst>
            </p:cNvPr>
            <p:cNvSpPr txBox="1">
              <a:spLocks/>
            </p:cNvSpPr>
            <p:nvPr/>
          </p:nvSpPr>
          <p:spPr>
            <a:xfrm rot="378875">
              <a:off x="7770157" y="743834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Ы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82569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6E19C51-436D-0941-97AC-040042011E4B}"/>
              </a:ext>
            </a:extLst>
          </p:cNvPr>
          <p:cNvGrpSpPr/>
          <p:nvPr/>
        </p:nvGrpSpPr>
        <p:grpSpPr>
          <a:xfrm>
            <a:off x="7991293" y="2932281"/>
            <a:ext cx="2015408" cy="2015408"/>
            <a:chOff x="4396539" y="1153528"/>
            <a:chExt cx="2015408" cy="20154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AEBC4B-FFBC-1B45-B53E-B98372D7F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6539" y="1153528"/>
              <a:ext cx="2015408" cy="2015408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A41FAA51-39FA-CF47-9840-11DD59F58767}"/>
                </a:ext>
              </a:extLst>
            </p:cNvPr>
            <p:cNvSpPr txBox="1">
              <a:spLocks/>
            </p:cNvSpPr>
            <p:nvPr/>
          </p:nvSpPr>
          <p:spPr>
            <a:xfrm rot="21314492">
              <a:off x="5420327" y="1268500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Я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6171" y="5017137"/>
            <a:ext cx="1610530" cy="78820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vowel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E6CC30-FCFB-0742-B703-5ED9975FA09D}"/>
              </a:ext>
            </a:extLst>
          </p:cNvPr>
          <p:cNvSpPr txBox="1">
            <a:spLocks/>
          </p:cNvSpPr>
          <p:nvPr/>
        </p:nvSpPr>
        <p:spPr>
          <a:xfrm>
            <a:off x="4038600" y="754125"/>
            <a:ext cx="7761168" cy="114119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/>
              <a:t>They reveal!</a:t>
            </a:r>
          </a:p>
        </p:txBody>
      </p:sp>
    </p:spTree>
    <p:extLst>
      <p:ext uri="{BB962C8B-B14F-4D97-AF65-F5344CB8AC3E}">
        <p14:creationId xmlns:p14="http://schemas.microsoft.com/office/powerpoint/2010/main" val="131219448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6E19C51-436D-0941-97AC-040042011E4B}"/>
              </a:ext>
            </a:extLst>
          </p:cNvPr>
          <p:cNvGrpSpPr/>
          <p:nvPr/>
        </p:nvGrpSpPr>
        <p:grpSpPr>
          <a:xfrm>
            <a:off x="7991293" y="2932281"/>
            <a:ext cx="2015408" cy="2015408"/>
            <a:chOff x="4396539" y="1153528"/>
            <a:chExt cx="2015408" cy="20154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AEBC4B-FFBC-1B45-B53E-B98372D7F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6539" y="1153528"/>
              <a:ext cx="2015408" cy="2015408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A41FAA51-39FA-CF47-9840-11DD59F58767}"/>
                </a:ext>
              </a:extLst>
            </p:cNvPr>
            <p:cNvSpPr txBox="1">
              <a:spLocks/>
            </p:cNvSpPr>
            <p:nvPr/>
          </p:nvSpPr>
          <p:spPr>
            <a:xfrm rot="21314492">
              <a:off x="5420327" y="1268500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Я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6171" y="5017137"/>
            <a:ext cx="1610530" cy="78820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vowel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D0280AB-8755-A24A-9E21-67E28EFDA807}"/>
              </a:ext>
            </a:extLst>
          </p:cNvPr>
          <p:cNvSpPr txBox="1">
            <a:spLocks/>
          </p:cNvSpPr>
          <p:nvPr/>
        </p:nvSpPr>
        <p:spPr>
          <a:xfrm>
            <a:off x="5993517" y="5017137"/>
            <a:ext cx="1761940" cy="78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consonant</a:t>
            </a:r>
          </a:p>
        </p:txBody>
      </p:sp>
      <p:sp>
        <p:nvSpPr>
          <p:cNvPr id="28" name="Circular Arrow 27">
            <a:extLst>
              <a:ext uri="{FF2B5EF4-FFF2-40B4-BE49-F238E27FC236}">
                <a16:creationId xmlns:a16="http://schemas.microsoft.com/office/drawing/2014/main" id="{15726238-B0B4-B341-8BBB-3C467C2C8313}"/>
              </a:ext>
            </a:extLst>
          </p:cNvPr>
          <p:cNvSpPr/>
          <p:nvPr/>
        </p:nvSpPr>
        <p:spPr>
          <a:xfrm flipH="1">
            <a:off x="6983587" y="1653278"/>
            <a:ext cx="2015409" cy="241910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54735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All My Favorite Objects" descr="All My Favorite Objects">
            <a:hlinkClick r:id="" action="ppaction://media"/>
            <a:extLst>
              <a:ext uri="{FF2B5EF4-FFF2-40B4-BE49-F238E27FC236}">
                <a16:creationId xmlns:a16="http://schemas.microsoft.com/office/drawing/2014/main" id="{B9AF036B-8845-EE43-851E-3DCC25795D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3107" y="3351760"/>
            <a:ext cx="1441254" cy="14412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A1A4BAF-E44A-EA42-BBF0-ED876F90D4BB}"/>
              </a:ext>
            </a:extLst>
          </p:cNvPr>
          <p:cNvSpPr txBox="1">
            <a:spLocks/>
          </p:cNvSpPr>
          <p:nvPr/>
        </p:nvSpPr>
        <p:spPr>
          <a:xfrm>
            <a:off x="4038600" y="754125"/>
            <a:ext cx="7761168" cy="114119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/>
              <a:t>They reveal!</a:t>
            </a:r>
          </a:p>
        </p:txBody>
      </p:sp>
    </p:spTree>
    <p:extLst>
      <p:ext uri="{BB962C8B-B14F-4D97-AF65-F5344CB8AC3E}">
        <p14:creationId xmlns:p14="http://schemas.microsoft.com/office/powerpoint/2010/main" val="23462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2" y="498297"/>
            <a:ext cx="7425575" cy="1325563"/>
          </a:xfrm>
        </p:spPr>
        <p:txBody>
          <a:bodyPr anchor="ctr" anchorCtr="0"/>
          <a:lstStyle/>
          <a:p>
            <a:pPr algn="ctr"/>
            <a:r>
              <a:rPr lang="en-US"/>
              <a:t>Quizlet Life Hacks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36F7EB1-8879-BE40-9A00-F1634F4A6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2008" y="1741506"/>
            <a:ext cx="6538912" cy="4170328"/>
          </a:xfrm>
        </p:spPr>
      </p:pic>
    </p:spTree>
    <p:extLst>
      <p:ext uri="{BB962C8B-B14F-4D97-AF65-F5344CB8AC3E}">
        <p14:creationId xmlns:p14="http://schemas.microsoft.com/office/powerpoint/2010/main" val="186565350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A2C018-A376-AE4A-9FAD-93A5597047F9}"/>
              </a:ext>
            </a:extLst>
          </p:cNvPr>
          <p:cNvSpPr txBox="1"/>
          <p:nvPr/>
        </p:nvSpPr>
        <p:spPr>
          <a:xfrm>
            <a:off x="7168100" y="931188"/>
            <a:ext cx="1646386" cy="137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котя́та</a:t>
            </a: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E4B485-5DC8-CE40-8F57-A7F9974DB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04" b="16478"/>
          <a:stretch/>
        </p:blipFill>
        <p:spPr>
          <a:xfrm>
            <a:off x="5388634" y="2195350"/>
            <a:ext cx="5211614" cy="348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1208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EEBE695-AD09-3843-BC14-147EE21B478C}"/>
              </a:ext>
            </a:extLst>
          </p:cNvPr>
          <p:cNvSpPr txBox="1"/>
          <p:nvPr/>
        </p:nvSpPr>
        <p:spPr>
          <a:xfrm>
            <a:off x="5820988" y="777976"/>
            <a:ext cx="2822679" cy="140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котя́та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  <a:sym typeface="Wingdings"/>
              </a:rPr>
              <a:t>  </a:t>
            </a:r>
            <a:endParaRPr lang="ru-RU" sz="4154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26611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5ADD71-B803-194A-BEA1-4A71B7C11759}"/>
              </a:ext>
            </a:extLst>
          </p:cNvPr>
          <p:cNvSpPr txBox="1"/>
          <p:nvPr/>
        </p:nvSpPr>
        <p:spPr>
          <a:xfrm>
            <a:off x="5820988" y="777976"/>
            <a:ext cx="2822679" cy="140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b="1" u="sng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к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о</a:t>
            </a:r>
            <a:r>
              <a:rPr lang="ru-RU" sz="4154" b="1" u="sng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т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я́</a:t>
            </a:r>
            <a:r>
              <a:rPr lang="ru-RU" sz="4154" b="1" u="sng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т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а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  <a:sym typeface="Wingdings"/>
              </a:rPr>
              <a:t>  </a:t>
            </a:r>
            <a:endParaRPr lang="ru-RU" sz="4154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2E9397-B063-0F42-A5AC-82CD59AC567A}"/>
              </a:ext>
            </a:extLst>
          </p:cNvPr>
          <p:cNvSpPr txBox="1"/>
          <p:nvPr/>
        </p:nvSpPr>
        <p:spPr>
          <a:xfrm>
            <a:off x="6059904" y="1417995"/>
            <a:ext cx="363245" cy="107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?</a:t>
            </a:r>
            <a:endParaRPr lang="ru-RU" sz="22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BD154-59E7-3845-A114-6C54F1B180A1}"/>
              </a:ext>
            </a:extLst>
          </p:cNvPr>
          <p:cNvSpPr txBox="1"/>
          <p:nvPr/>
        </p:nvSpPr>
        <p:spPr>
          <a:xfrm>
            <a:off x="6561222" y="1417995"/>
            <a:ext cx="363245" cy="107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?</a:t>
            </a:r>
            <a:endParaRPr lang="ru-RU" sz="22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66174E-63EC-054A-A3E9-B04C5C57C003}"/>
              </a:ext>
            </a:extLst>
          </p:cNvPr>
          <p:cNvSpPr txBox="1"/>
          <p:nvPr/>
        </p:nvSpPr>
        <p:spPr>
          <a:xfrm>
            <a:off x="7014414" y="1417995"/>
            <a:ext cx="363245" cy="107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?</a:t>
            </a:r>
            <a:endParaRPr lang="ru-RU" sz="22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70466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EEBE695-AD09-3843-BC14-147EE21B478C}"/>
              </a:ext>
            </a:extLst>
          </p:cNvPr>
          <p:cNvSpPr txBox="1"/>
          <p:nvPr/>
        </p:nvSpPr>
        <p:spPr>
          <a:xfrm>
            <a:off x="5820988" y="777976"/>
            <a:ext cx="2822679" cy="140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котя́та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  <a:sym typeface="Wingdings"/>
              </a:rPr>
              <a:t>  </a:t>
            </a:r>
            <a:endParaRPr lang="ru-RU" sz="4154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90148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E6859B-E5D0-FE49-A7BF-2FEA85366D81}"/>
              </a:ext>
            </a:extLst>
          </p:cNvPr>
          <p:cNvSpPr txBox="1"/>
          <p:nvPr/>
        </p:nvSpPr>
        <p:spPr>
          <a:xfrm>
            <a:off x="8342678" y="825111"/>
            <a:ext cx="2015407" cy="137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kot’ata</a:t>
            </a:r>
            <a:endParaRPr lang="ru-RU" sz="42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E825E1-2C82-C44F-959C-3D0AE5EC1D21}"/>
              </a:ext>
            </a:extLst>
          </p:cNvPr>
          <p:cNvSpPr txBox="1"/>
          <p:nvPr/>
        </p:nvSpPr>
        <p:spPr>
          <a:xfrm>
            <a:off x="5820988" y="777976"/>
            <a:ext cx="2822679" cy="140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котя́та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  <a:sym typeface="Wingdings"/>
              </a:rPr>
              <a:t>  </a:t>
            </a:r>
            <a:endParaRPr lang="ru-RU" sz="4154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74778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EEBE695-AD09-3843-BC14-147EE21B478C}"/>
              </a:ext>
            </a:extLst>
          </p:cNvPr>
          <p:cNvSpPr txBox="1"/>
          <p:nvPr/>
        </p:nvSpPr>
        <p:spPr>
          <a:xfrm>
            <a:off x="5820988" y="777976"/>
            <a:ext cx="2822679" cy="140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b="1" u="sng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к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о</a:t>
            </a:r>
            <a:r>
              <a:rPr lang="ru-RU" sz="4154" b="1" u="sng" dirty="0">
                <a:solidFill>
                  <a:srgbClr val="00B05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т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я́</a:t>
            </a:r>
            <a:r>
              <a:rPr lang="ru-RU" sz="4154" b="1" u="sng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т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а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  <a:sym typeface="Wingdings"/>
              </a:rPr>
              <a:t>  </a:t>
            </a:r>
            <a:endParaRPr lang="ru-RU" sz="4154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6859B-E5D0-FE49-A7BF-2FEA85366D81}"/>
              </a:ext>
            </a:extLst>
          </p:cNvPr>
          <p:cNvSpPr txBox="1"/>
          <p:nvPr/>
        </p:nvSpPr>
        <p:spPr>
          <a:xfrm>
            <a:off x="8342678" y="825111"/>
            <a:ext cx="2015407" cy="137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k</a:t>
            </a:r>
            <a:r>
              <a:rPr lang="en-US" sz="4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o</a:t>
            </a:r>
            <a:r>
              <a:rPr lang="en-US" sz="42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t’</a:t>
            </a:r>
            <a:r>
              <a:rPr lang="en-US" sz="4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a</a:t>
            </a:r>
            <a:r>
              <a:rPr lang="en-US" sz="4200" b="1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</a:t>
            </a:r>
            <a:r>
              <a:rPr lang="en-US" sz="4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a</a:t>
            </a:r>
            <a:endParaRPr lang="ru-RU" sz="42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03744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EEBE695-AD09-3843-BC14-147EE21B478C}"/>
              </a:ext>
            </a:extLst>
          </p:cNvPr>
          <p:cNvSpPr txBox="1"/>
          <p:nvPr/>
        </p:nvSpPr>
        <p:spPr>
          <a:xfrm>
            <a:off x="5820988" y="777976"/>
            <a:ext cx="2822679" cy="140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b="1" u="sng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к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о</a:t>
            </a:r>
            <a:r>
              <a:rPr lang="ru-RU" sz="4154" b="1" u="sng" dirty="0">
                <a:solidFill>
                  <a:srgbClr val="00B05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т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я́</a:t>
            </a:r>
            <a:r>
              <a:rPr lang="ru-RU" sz="4154" b="1" u="sng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т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а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  <a:sym typeface="Wingdings"/>
              </a:rPr>
              <a:t>  </a:t>
            </a:r>
            <a:endParaRPr lang="ru-RU" sz="4154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6859B-E5D0-FE49-A7BF-2FEA85366D81}"/>
              </a:ext>
            </a:extLst>
          </p:cNvPr>
          <p:cNvSpPr txBox="1"/>
          <p:nvPr/>
        </p:nvSpPr>
        <p:spPr>
          <a:xfrm>
            <a:off x="8342678" y="825111"/>
            <a:ext cx="2015407" cy="137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k</a:t>
            </a:r>
            <a:r>
              <a:rPr lang="en-US" sz="4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o</a:t>
            </a:r>
            <a:r>
              <a:rPr lang="en-US" sz="42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t’</a:t>
            </a:r>
            <a:r>
              <a:rPr lang="en-US" sz="4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a</a:t>
            </a:r>
            <a:r>
              <a:rPr lang="en-US" sz="4200" b="1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</a:t>
            </a:r>
            <a:r>
              <a:rPr lang="en-US" sz="4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a</a:t>
            </a:r>
            <a:endParaRPr lang="ru-RU" sz="42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44D5A-9BF9-F64E-B0EC-9B84A392BB53}"/>
              </a:ext>
            </a:extLst>
          </p:cNvPr>
          <p:cNvSpPr txBox="1"/>
          <p:nvPr/>
        </p:nvSpPr>
        <p:spPr>
          <a:xfrm>
            <a:off x="6781801" y="2511035"/>
            <a:ext cx="4838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apostrophes 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equal 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soft consonants!</a:t>
            </a:r>
            <a:endParaRPr lang="ru-RU" sz="28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66F98-EE77-4C41-94DC-FEE38A4A4A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8686801" y="1482335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5637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6E19C51-436D-0941-97AC-040042011E4B}"/>
              </a:ext>
            </a:extLst>
          </p:cNvPr>
          <p:cNvGrpSpPr/>
          <p:nvPr/>
        </p:nvGrpSpPr>
        <p:grpSpPr>
          <a:xfrm>
            <a:off x="8063484" y="2932281"/>
            <a:ext cx="2015408" cy="2015408"/>
            <a:chOff x="4396539" y="1153528"/>
            <a:chExt cx="2015408" cy="20154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AEBC4B-FFBC-1B45-B53E-B98372D7F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6539" y="1153528"/>
              <a:ext cx="2015408" cy="2015408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A41FAA51-39FA-CF47-9840-11DD59F58767}"/>
                </a:ext>
              </a:extLst>
            </p:cNvPr>
            <p:cNvSpPr txBox="1">
              <a:spLocks/>
            </p:cNvSpPr>
            <p:nvPr/>
          </p:nvSpPr>
          <p:spPr>
            <a:xfrm rot="21314492">
              <a:off x="5420327" y="1268500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Я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8362" y="5017137"/>
            <a:ext cx="1610530" cy="78820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vowel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BBFD4-8D20-754F-8C95-F3024A10501E}"/>
              </a:ext>
            </a:extLst>
          </p:cNvPr>
          <p:cNvSpPr txBox="1"/>
          <p:nvPr/>
        </p:nvSpPr>
        <p:spPr>
          <a:xfrm>
            <a:off x="8342678" y="825111"/>
            <a:ext cx="2015407" cy="137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k</a:t>
            </a:r>
            <a:r>
              <a:rPr lang="en-US" sz="4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o</a:t>
            </a:r>
            <a:r>
              <a:rPr lang="en-US" sz="42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t’</a:t>
            </a:r>
            <a:r>
              <a:rPr lang="en-US" sz="4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a</a:t>
            </a:r>
            <a:r>
              <a:rPr lang="en-US" sz="4200" b="1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</a:t>
            </a:r>
            <a:r>
              <a:rPr lang="en-US" sz="4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a</a:t>
            </a:r>
            <a:endParaRPr lang="ru-RU" sz="42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D907F8-CA54-9943-9F35-A787F330C272}"/>
              </a:ext>
            </a:extLst>
          </p:cNvPr>
          <p:cNvSpPr txBox="1"/>
          <p:nvPr/>
        </p:nvSpPr>
        <p:spPr>
          <a:xfrm>
            <a:off x="5820988" y="777976"/>
            <a:ext cx="2822679" cy="140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b="1" u="sng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к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о</a:t>
            </a:r>
            <a:r>
              <a:rPr lang="ru-RU" sz="4154" b="1" u="sng" dirty="0">
                <a:solidFill>
                  <a:srgbClr val="00B05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т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я́</a:t>
            </a:r>
            <a:r>
              <a:rPr lang="ru-RU" sz="4154" b="1" u="sng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т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а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  <a:sym typeface="Wingdings"/>
              </a:rPr>
              <a:t>  </a:t>
            </a:r>
            <a:endParaRPr lang="ru-RU" sz="4154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D87B26-2082-CB42-A222-B39579369E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6457951" y="1482335"/>
            <a:ext cx="1028700" cy="102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F4EDFE-2041-7447-8A14-BAF5C9A34E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6915151" y="1482335"/>
            <a:ext cx="1028700" cy="102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00D74-855B-904B-905D-D19B72A7E1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6019801" y="1482335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3037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6E19C51-436D-0941-97AC-040042011E4B}"/>
              </a:ext>
            </a:extLst>
          </p:cNvPr>
          <p:cNvGrpSpPr/>
          <p:nvPr/>
        </p:nvGrpSpPr>
        <p:grpSpPr>
          <a:xfrm>
            <a:off x="8063484" y="2932281"/>
            <a:ext cx="2015408" cy="2015408"/>
            <a:chOff x="4396539" y="1153528"/>
            <a:chExt cx="2015408" cy="20154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AEBC4B-FFBC-1B45-B53E-B98372D7F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6539" y="1153528"/>
              <a:ext cx="2015408" cy="2015408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A41FAA51-39FA-CF47-9840-11DD59F58767}"/>
                </a:ext>
              </a:extLst>
            </p:cNvPr>
            <p:cNvSpPr txBox="1">
              <a:spLocks/>
            </p:cNvSpPr>
            <p:nvPr/>
          </p:nvSpPr>
          <p:spPr>
            <a:xfrm rot="21314492">
              <a:off x="5420327" y="1268500"/>
              <a:ext cx="277791" cy="3993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b="1" dirty="0">
                  <a:solidFill>
                    <a:schemeClr val="bg1"/>
                  </a:solidFill>
                </a:rPr>
                <a:t>Я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8362" y="5017137"/>
            <a:ext cx="1610530" cy="78820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vowel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D0280AB-8755-A24A-9E21-67E28EFDA807}"/>
              </a:ext>
            </a:extLst>
          </p:cNvPr>
          <p:cNvSpPr txBox="1">
            <a:spLocks/>
          </p:cNvSpPr>
          <p:nvPr/>
        </p:nvSpPr>
        <p:spPr>
          <a:xfrm>
            <a:off x="6065708" y="5017137"/>
            <a:ext cx="1761940" cy="7882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consonant</a:t>
            </a:r>
          </a:p>
        </p:txBody>
      </p:sp>
      <p:sp>
        <p:nvSpPr>
          <p:cNvPr id="28" name="Circular Arrow 27">
            <a:extLst>
              <a:ext uri="{FF2B5EF4-FFF2-40B4-BE49-F238E27FC236}">
                <a16:creationId xmlns:a16="http://schemas.microsoft.com/office/drawing/2014/main" id="{15726238-B0B4-B341-8BBB-3C467C2C8313}"/>
              </a:ext>
            </a:extLst>
          </p:cNvPr>
          <p:cNvSpPr/>
          <p:nvPr/>
        </p:nvSpPr>
        <p:spPr>
          <a:xfrm flipH="1">
            <a:off x="7055778" y="1653278"/>
            <a:ext cx="2015409" cy="241910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54735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All My Favorite Objects" descr="All My Favorite Objects">
            <a:hlinkClick r:id="" action="ppaction://media"/>
            <a:extLst>
              <a:ext uri="{FF2B5EF4-FFF2-40B4-BE49-F238E27FC236}">
                <a16:creationId xmlns:a16="http://schemas.microsoft.com/office/drawing/2014/main" id="{B9AF036B-8845-EE43-851E-3DCC25795D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298" y="3351760"/>
            <a:ext cx="1441254" cy="14412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CBBFD4-8D20-754F-8C95-F3024A10501E}"/>
              </a:ext>
            </a:extLst>
          </p:cNvPr>
          <p:cNvSpPr txBox="1"/>
          <p:nvPr/>
        </p:nvSpPr>
        <p:spPr>
          <a:xfrm>
            <a:off x="8342678" y="825111"/>
            <a:ext cx="2015407" cy="137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k</a:t>
            </a:r>
            <a:r>
              <a:rPr lang="en-US" sz="4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o</a:t>
            </a:r>
            <a:r>
              <a:rPr lang="en-US" sz="42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t’</a:t>
            </a:r>
            <a:r>
              <a:rPr lang="en-US" sz="4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a</a:t>
            </a:r>
            <a:r>
              <a:rPr lang="en-US" sz="4200" b="1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</a:t>
            </a:r>
            <a:r>
              <a:rPr lang="en-US" sz="4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a</a:t>
            </a:r>
            <a:endParaRPr lang="ru-RU" sz="42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D907F8-CA54-9943-9F35-A787F330C272}"/>
              </a:ext>
            </a:extLst>
          </p:cNvPr>
          <p:cNvSpPr txBox="1"/>
          <p:nvPr/>
        </p:nvSpPr>
        <p:spPr>
          <a:xfrm>
            <a:off x="5820988" y="777976"/>
            <a:ext cx="2822679" cy="140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b="1" u="sng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к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о</a:t>
            </a:r>
            <a:r>
              <a:rPr lang="ru-RU" sz="4154" b="1" u="sng" dirty="0">
                <a:solidFill>
                  <a:srgbClr val="00B05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т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я́</a:t>
            </a:r>
            <a:r>
              <a:rPr lang="ru-RU" sz="4154" b="1" u="sng" dirty="0">
                <a:solidFill>
                  <a:srgbClr val="4372C4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т</a:t>
            </a:r>
            <a:r>
              <a:rPr lang="ru-RU" sz="4154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а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  <a:sym typeface="Wingdings"/>
              </a:rPr>
              <a:t>  </a:t>
            </a:r>
            <a:endParaRPr lang="ru-RU" sz="4154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algn="ctr"/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08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823" y="981711"/>
            <a:ext cx="7571333" cy="853440"/>
          </a:xfrm>
        </p:spPr>
        <p:txBody>
          <a:bodyPr>
            <a:normAutofit/>
          </a:bodyPr>
          <a:lstStyle/>
          <a:p>
            <a:r>
              <a:rPr lang="en-US" sz="4000"/>
              <a:t>Hard vs Soft </a:t>
            </a:r>
            <a:r>
              <a:rPr lang="ru-RU" sz="4000"/>
              <a:t>«т»</a:t>
            </a:r>
            <a:endParaRPr lang="en-US" sz="40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823" y="2025650"/>
            <a:ext cx="2885677" cy="254428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там, тя́га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темп, те́ма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том, тёмный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тут, тюк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ты, тип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CAB4353F-2309-0B49-BBA4-0E7240127AAF}"/>
              </a:ext>
            </a:extLst>
          </p:cNvPr>
          <p:cNvSpPr txBox="1">
            <a:spLocks/>
          </p:cNvSpPr>
          <p:nvPr/>
        </p:nvSpPr>
        <p:spPr>
          <a:xfrm>
            <a:off x="7782323" y="2025649"/>
            <a:ext cx="2885677" cy="254428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tam, t’ága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temp, t’éma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tom, t’ómnyj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tut, t’uk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ty, t’ip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644084-441B-EF4A-9153-22F9A9963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94" y="1971215"/>
            <a:ext cx="2817568" cy="291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46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2" y="1727034"/>
            <a:ext cx="7425575" cy="1325563"/>
          </a:xfrm>
        </p:spPr>
        <p:txBody>
          <a:bodyPr anchor="ctr" anchorCtr="0"/>
          <a:lstStyle/>
          <a:p>
            <a:pPr algn="ctr"/>
            <a:r>
              <a:rPr lang="en-US"/>
              <a:t>Quizlet Life Hacks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BB404-FFD8-D14E-BD5D-C7AB7BB76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581" y="3143257"/>
            <a:ext cx="7425575" cy="1512209"/>
          </a:xfrm>
        </p:spPr>
        <p:txBody>
          <a:bodyPr/>
          <a:lstStyle/>
          <a:p>
            <a:pPr marL="465138" indent="-465138">
              <a:buFont typeface="Wingdings" pitchFamily="2" charset="2"/>
              <a:buChar char="ü"/>
            </a:pPr>
            <a:r>
              <a:rPr lang="en-US"/>
              <a:t>Use pencil and paper, actually write!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Compare your answer to the one on the card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Work for mastery</a:t>
            </a:r>
          </a:p>
        </p:txBody>
      </p:sp>
    </p:spTree>
    <p:extLst>
      <p:ext uri="{BB962C8B-B14F-4D97-AF65-F5344CB8AC3E}">
        <p14:creationId xmlns:p14="http://schemas.microsoft.com/office/powerpoint/2010/main" val="55655285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823" y="981711"/>
            <a:ext cx="7571333" cy="853440"/>
          </a:xfrm>
        </p:spPr>
        <p:txBody>
          <a:bodyPr>
            <a:normAutofit/>
          </a:bodyPr>
          <a:lstStyle/>
          <a:p>
            <a:r>
              <a:rPr lang="en-US" sz="4000"/>
              <a:t>Hard vs Soft (Word-Final) </a:t>
            </a:r>
            <a:r>
              <a:rPr lang="ru-RU" sz="4000"/>
              <a:t>«т»</a:t>
            </a:r>
            <a:endParaRPr lang="en-US" sz="40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823" y="2025650"/>
            <a:ext cx="2885677" cy="254428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брат, брать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мат, мать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тот, коло́ть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нут, -нуть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э́тот, ду́мать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CAB4353F-2309-0B49-BBA4-0E7240127AAF}"/>
              </a:ext>
            </a:extLst>
          </p:cNvPr>
          <p:cNvSpPr txBox="1">
            <a:spLocks/>
          </p:cNvSpPr>
          <p:nvPr/>
        </p:nvSpPr>
        <p:spPr>
          <a:xfrm>
            <a:off x="7782323" y="2025649"/>
            <a:ext cx="2885677" cy="254428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brat, brat’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mat, mat’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tot, kolót’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nut, -nut’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étot, dúmat’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E80AA9-D15A-5C44-BF18-39DC4D17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94" y="1971215"/>
            <a:ext cx="2817568" cy="291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160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823" y="981711"/>
            <a:ext cx="7571333" cy="853440"/>
          </a:xfrm>
        </p:spPr>
        <p:txBody>
          <a:bodyPr>
            <a:normAutofit/>
          </a:bodyPr>
          <a:lstStyle/>
          <a:p>
            <a:r>
              <a:rPr lang="en-US" sz="4000"/>
              <a:t>Hard vs Soft </a:t>
            </a:r>
            <a:r>
              <a:rPr lang="ru-RU" sz="4000"/>
              <a:t>«д»</a:t>
            </a:r>
            <a:endParaRPr lang="en-US" sz="40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823" y="2025650"/>
            <a:ext cx="3419077" cy="254428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дал, дя́дя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до́лго, дёшево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ду́мать, дю́жина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дым, дива́н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дэ, де́ва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CAB4353F-2309-0B49-BBA4-0E7240127AAF}"/>
              </a:ext>
            </a:extLst>
          </p:cNvPr>
          <p:cNvSpPr txBox="1">
            <a:spLocks/>
          </p:cNvSpPr>
          <p:nvPr/>
        </p:nvSpPr>
        <p:spPr>
          <a:xfrm>
            <a:off x="7782323" y="2025649"/>
            <a:ext cx="3581247" cy="25442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dal, d’ád’a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dólgo, d’óševo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dúmat’, d’úžyna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dym, d’iván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de, d’évo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750390-FBE6-F048-8330-DC04D2CC4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94" y="1971215"/>
            <a:ext cx="2817568" cy="291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3593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823" y="727711"/>
            <a:ext cx="7571333" cy="853440"/>
          </a:xfrm>
        </p:spPr>
        <p:txBody>
          <a:bodyPr>
            <a:normAutofit/>
          </a:bodyPr>
          <a:lstStyle/>
          <a:p>
            <a:r>
              <a:rPr lang="en-US" sz="4000"/>
              <a:t>Hard vs Soft </a:t>
            </a:r>
            <a:r>
              <a:rPr lang="ru-RU" sz="4000"/>
              <a:t>«л»</a:t>
            </a:r>
            <a:endParaRPr lang="en-US" sz="40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823" y="1771650"/>
            <a:ext cx="3419077" cy="254428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ла́ска, ля́гу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ло́зунг, лёг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лук, люк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ЛЭП, ле́то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/>
              <a:t>лы́жа, лифт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CAB4353F-2309-0B49-BBA4-0E7240127AAF}"/>
              </a:ext>
            </a:extLst>
          </p:cNvPr>
          <p:cNvSpPr txBox="1">
            <a:spLocks/>
          </p:cNvSpPr>
          <p:nvPr/>
        </p:nvSpPr>
        <p:spPr>
          <a:xfrm>
            <a:off x="7782323" y="1771649"/>
            <a:ext cx="3581247" cy="25442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láska, l’águ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lózung, l’og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luk, l’uk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lep, l’éto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en-US"/>
              <a:t>lyža, l’ift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204EFD-F7FF-B842-9402-CA6A2BABC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31" y="1628987"/>
            <a:ext cx="29083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825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2379C-E9A9-5944-9BE1-5CBE8A3F6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8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4000"/>
              <a:t>Russian Sounds with Kira</a:t>
            </a:r>
          </a:p>
        </p:txBody>
      </p:sp>
      <p:pic>
        <p:nvPicPr>
          <p:cNvPr id="6" name="Content Placeholder 5">
            <a:hlinkClick r:id="rId3"/>
            <a:extLst>
              <a:ext uri="{FF2B5EF4-FFF2-40B4-BE49-F238E27FC236}">
                <a16:creationId xmlns:a16="http://schemas.microsoft.com/office/drawing/2014/main" id="{ED26C976-B728-0846-9567-2E1C61CD6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47392" y="1992545"/>
            <a:ext cx="6984053" cy="4194895"/>
          </a:xfrm>
        </p:spPr>
      </p:pic>
    </p:spTree>
    <p:extLst>
      <p:ext uri="{BB962C8B-B14F-4D97-AF65-F5344CB8AC3E}">
        <p14:creationId xmlns:p14="http://schemas.microsoft.com/office/powerpoint/2010/main" val="305859207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89746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B89D3-6CDE-CA42-8413-118C705AE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257" y="1924171"/>
            <a:ext cx="1928727" cy="446276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т</a:t>
            </a:r>
            <a:r>
              <a:rPr lang="en-US" dirty="0"/>
              <a:t> 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чита</a:t>
            </a:r>
            <a:r>
              <a:rPr lang="en-US" dirty="0"/>
              <a:t>́</a:t>
            </a:r>
            <a:r>
              <a:rPr lang="ru-RU" dirty="0" err="1"/>
              <a:t>ет</a:t>
            </a:r>
            <a:r>
              <a:rPr lang="ru-RU" dirty="0"/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понима</a:t>
            </a:r>
            <a:r>
              <a:rPr lang="en-US" dirty="0"/>
              <a:t>́</a:t>
            </a:r>
            <a:r>
              <a:rPr lang="ru-RU" dirty="0" err="1"/>
              <a:t>ет</a:t>
            </a:r>
            <a:r>
              <a:rPr lang="ru-RU" dirty="0"/>
              <a:t>  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говори</a:t>
            </a:r>
            <a:r>
              <a:rPr lang="en-US" dirty="0"/>
              <a:t>́</a:t>
            </a:r>
            <a:r>
              <a:rPr lang="ru-RU" dirty="0"/>
              <a:t>т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зову</a:t>
            </a:r>
            <a:r>
              <a:rPr lang="en-US" dirty="0"/>
              <a:t>́</a:t>
            </a:r>
            <a:r>
              <a:rPr lang="ru-RU" dirty="0"/>
              <a:t>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лю</a:t>
            </a:r>
            <a:r>
              <a:rPr lang="en-US" dirty="0"/>
              <a:t>́</a:t>
            </a:r>
            <a:r>
              <a:rPr lang="ru-RU" dirty="0"/>
              <a:t>бит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смо́трит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ви́дит</a:t>
            </a: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пять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шесть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6276D0-1341-B44F-BD2C-CFB86A36E256}"/>
              </a:ext>
            </a:extLst>
          </p:cNvPr>
          <p:cNvSpPr txBox="1">
            <a:spLocks/>
          </p:cNvSpPr>
          <p:nvPr/>
        </p:nvSpPr>
        <p:spPr>
          <a:xfrm>
            <a:off x="4167272" y="770397"/>
            <a:ext cx="7531080" cy="10874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Target Practice:</a:t>
            </a:r>
            <a:r>
              <a:rPr lang="ru-RU" sz="3600"/>
              <a:t> </a:t>
            </a:r>
            <a:r>
              <a:rPr lang="en-US" sz="3600"/>
              <a:t>Word-Final </a:t>
            </a:r>
            <a:r>
              <a:rPr lang="ru-RU" sz="3600"/>
              <a:t>«т»</a:t>
            </a:r>
            <a:endParaRPr lang="en-US" sz="360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1421DA3-673F-AD41-822C-AD51275FF98A}"/>
              </a:ext>
            </a:extLst>
          </p:cNvPr>
          <p:cNvSpPr txBox="1">
            <a:spLocks/>
          </p:cNvSpPr>
          <p:nvPr/>
        </p:nvSpPr>
        <p:spPr>
          <a:xfrm>
            <a:off x="6951797" y="1924171"/>
            <a:ext cx="1928727" cy="44627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ть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чита</a:t>
            </a:r>
            <a:r>
              <a:rPr lang="en-US" dirty="0"/>
              <a:t>́</a:t>
            </a:r>
            <a:r>
              <a:rPr lang="ru-RU" dirty="0" err="1"/>
              <a:t>ть</a:t>
            </a: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понима</a:t>
            </a:r>
            <a:r>
              <a:rPr lang="en-US" dirty="0"/>
              <a:t>́</a:t>
            </a:r>
            <a:r>
              <a:rPr lang="ru-RU" dirty="0" err="1"/>
              <a:t>ть</a:t>
            </a: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говори</a:t>
            </a:r>
            <a:r>
              <a:rPr lang="en-US" dirty="0"/>
              <a:t>́</a:t>
            </a:r>
            <a:r>
              <a:rPr lang="ru-RU" dirty="0" err="1"/>
              <a:t>ть</a:t>
            </a: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звать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люби</a:t>
            </a:r>
            <a:r>
              <a:rPr lang="en-US" dirty="0"/>
              <a:t>́</a:t>
            </a:r>
            <a:r>
              <a:rPr lang="ru-RU" dirty="0" err="1"/>
              <a:t>ть</a:t>
            </a: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смотре́ть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ви́деть</a:t>
            </a: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пять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шесть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BAA6D-E705-D14D-A5B2-4DA8EA798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94" y="1971215"/>
            <a:ext cx="2817568" cy="291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5198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89746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B89D3-6CDE-CA42-8413-118C705AE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261" y="1924171"/>
            <a:ext cx="1928727" cy="360098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вол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футбо́л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звал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упа́л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6276D0-1341-B44F-BD2C-CFB86A36E256}"/>
              </a:ext>
            </a:extLst>
          </p:cNvPr>
          <p:cNvSpPr txBox="1">
            <a:spLocks/>
          </p:cNvSpPr>
          <p:nvPr/>
        </p:nvSpPr>
        <p:spPr>
          <a:xfrm>
            <a:off x="4167272" y="770397"/>
            <a:ext cx="7531080" cy="10874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Target Practice:</a:t>
            </a:r>
            <a:r>
              <a:rPr lang="ru-RU" sz="3600"/>
              <a:t> </a:t>
            </a:r>
            <a:r>
              <a:rPr lang="en-US" sz="3600"/>
              <a:t>Word-Final </a:t>
            </a:r>
            <a:r>
              <a:rPr lang="ru-RU" sz="3600"/>
              <a:t>«л»</a:t>
            </a:r>
            <a:endParaRPr lang="en-US" sz="360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1421DA3-673F-AD41-822C-AD51275FF98A}"/>
              </a:ext>
            </a:extLst>
          </p:cNvPr>
          <p:cNvSpPr txBox="1">
            <a:spLocks/>
          </p:cNvSpPr>
          <p:nvPr/>
        </p:nvSpPr>
        <p:spPr>
          <a:xfrm>
            <a:off x="5649940" y="1924171"/>
            <a:ext cx="1928727" cy="403187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ль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толь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боль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бо́льше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до́льше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 err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жаль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февра́ль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ма́льчик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86E5688-CB42-3947-8F8A-10A88A765926}"/>
              </a:ext>
            </a:extLst>
          </p:cNvPr>
          <p:cNvSpPr txBox="1">
            <a:spLocks/>
          </p:cNvSpPr>
          <p:nvPr/>
        </p:nvSpPr>
        <p:spPr>
          <a:xfrm>
            <a:off x="8351815" y="1924171"/>
            <a:ext cx="1358683" cy="36009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ел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уме́л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/>
              <a:t>дул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/>
              <a:t>гул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5D3175-6682-F243-A5C0-1AD7206986C6}"/>
              </a:ext>
            </a:extLst>
          </p:cNvPr>
          <p:cNvSpPr txBox="1">
            <a:spLocks/>
          </p:cNvSpPr>
          <p:nvPr/>
        </p:nvSpPr>
        <p:spPr>
          <a:xfrm>
            <a:off x="9710498" y="1924171"/>
            <a:ext cx="2238695" cy="36009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ль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ель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апре́ль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учи́тель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учи́тельница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 err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ию́ль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Кремль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B83841-034E-1740-9F54-C96DEDB3A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31" y="1628987"/>
            <a:ext cx="29083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1874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89746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B89D3-6CDE-CA42-8413-118C705AE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257" y="1924171"/>
            <a:ext cx="1928727" cy="403187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р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пар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стар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удар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шар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вар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бар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дар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жар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6276D0-1341-B44F-BD2C-CFB86A36E256}"/>
              </a:ext>
            </a:extLst>
          </p:cNvPr>
          <p:cNvSpPr txBox="1">
            <a:spLocks/>
          </p:cNvSpPr>
          <p:nvPr/>
        </p:nvSpPr>
        <p:spPr>
          <a:xfrm>
            <a:off x="4167272" y="770397"/>
            <a:ext cx="7531080" cy="10874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Target Practice:</a:t>
            </a:r>
            <a:r>
              <a:rPr lang="ru-RU" sz="3600"/>
              <a:t> </a:t>
            </a:r>
            <a:r>
              <a:rPr lang="en-US" sz="3600"/>
              <a:t>Word-Final </a:t>
            </a:r>
            <a:r>
              <a:rPr lang="ru-RU" sz="3600"/>
              <a:t>«р»</a:t>
            </a:r>
            <a:endParaRPr lang="en-US" sz="360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1421DA3-673F-AD41-822C-AD51275FF98A}"/>
              </a:ext>
            </a:extLst>
          </p:cNvPr>
          <p:cNvSpPr txBox="1">
            <a:spLocks/>
          </p:cNvSpPr>
          <p:nvPr/>
        </p:nvSpPr>
        <p:spPr>
          <a:xfrm>
            <a:off x="6951797" y="1924171"/>
            <a:ext cx="1928727" cy="403187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рь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фона́рь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царь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янва́рь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сентя́брь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октя́брь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ноя́брь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дека́брь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дверь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28E871-1925-F944-BB8B-BD21268BF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26" y="1819211"/>
            <a:ext cx="3083909" cy="318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6651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89746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B89D3-6CDE-CA42-8413-118C705AE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257" y="1831183"/>
            <a:ext cx="1928727" cy="163121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крем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гром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200" dirty="0" err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6276D0-1341-B44F-BD2C-CFB86A36E256}"/>
              </a:ext>
            </a:extLst>
          </p:cNvPr>
          <p:cNvSpPr txBox="1">
            <a:spLocks/>
          </p:cNvSpPr>
          <p:nvPr/>
        </p:nvSpPr>
        <p:spPr>
          <a:xfrm>
            <a:off x="4167272" y="770397"/>
            <a:ext cx="7531080" cy="10874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Target Practice:</a:t>
            </a:r>
            <a:r>
              <a:rPr lang="ru-RU" sz="3600"/>
              <a:t> </a:t>
            </a:r>
          </a:p>
          <a:p>
            <a:r>
              <a:rPr lang="en-US" sz="3600"/>
              <a:t>Word-Final </a:t>
            </a:r>
            <a:r>
              <a:rPr lang="ru-RU" sz="3600"/>
              <a:t>«м», «н»</a:t>
            </a:r>
            <a:endParaRPr lang="en-US" sz="360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1421DA3-673F-AD41-822C-AD51275FF98A}"/>
              </a:ext>
            </a:extLst>
          </p:cNvPr>
          <p:cNvSpPr txBox="1">
            <a:spLocks/>
          </p:cNvSpPr>
          <p:nvPr/>
        </p:nvSpPr>
        <p:spPr>
          <a:xfrm>
            <a:off x="6099389" y="1831183"/>
            <a:ext cx="1928727" cy="14465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мь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семь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во́семь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CB0B642-5FFE-9245-873C-592178952A5A}"/>
              </a:ext>
            </a:extLst>
          </p:cNvPr>
          <p:cNvSpPr txBox="1">
            <a:spLocks/>
          </p:cNvSpPr>
          <p:nvPr/>
        </p:nvSpPr>
        <p:spPr>
          <a:xfrm>
            <a:off x="4288673" y="3269942"/>
            <a:ext cx="1928727" cy="138499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слон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звон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92B74E8-3B2C-4D43-9E11-297D3550513F}"/>
              </a:ext>
            </a:extLst>
          </p:cNvPr>
          <p:cNvSpPr txBox="1">
            <a:spLocks/>
          </p:cNvSpPr>
          <p:nvPr/>
        </p:nvSpPr>
        <p:spPr>
          <a:xfrm>
            <a:off x="6096805" y="3269942"/>
            <a:ext cx="1928727" cy="31085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нь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дань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тень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ка́мень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день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зе́лень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ию́нь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E810307-230A-4842-8833-1101A93F91AB}"/>
              </a:ext>
            </a:extLst>
          </p:cNvPr>
          <p:cNvSpPr txBox="1">
            <a:spLocks/>
          </p:cNvSpPr>
          <p:nvPr/>
        </p:nvSpPr>
        <p:spPr>
          <a:xfrm>
            <a:off x="8741189" y="1824468"/>
            <a:ext cx="1928727" cy="25873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нь</a:t>
            </a:r>
          </a:p>
          <a:p>
            <a:pPr marL="0" indent="0">
              <a:buNone/>
            </a:pPr>
            <a:r>
              <a:rPr lang="ru-RU"/>
              <a:t>ма́ленький</a:t>
            </a:r>
            <a:endParaRPr lang="en-US"/>
          </a:p>
          <a:p>
            <a:pPr marL="0" indent="0">
              <a:buNone/>
            </a:pPr>
            <a:r>
              <a:rPr lang="ru-RU"/>
              <a:t>ма́ленькая</a:t>
            </a:r>
            <a:endParaRPr lang="en-US"/>
          </a:p>
          <a:p>
            <a:pPr marL="0" indent="0">
              <a:buNone/>
            </a:pPr>
            <a:r>
              <a:rPr lang="ru-RU"/>
              <a:t>ма́ленькое</a:t>
            </a:r>
            <a:endParaRPr lang="en-US"/>
          </a:p>
          <a:p>
            <a:pPr marL="0" indent="0">
              <a:buNone/>
            </a:pPr>
            <a:r>
              <a:rPr lang="ru-RU"/>
              <a:t>ма́ленькие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B5A52-C7BA-B14F-94AC-3B9E52062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59" y="3369677"/>
            <a:ext cx="2619177" cy="2787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FCCE4C-14A8-D541-A193-7620DC559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79" y="652439"/>
            <a:ext cx="2602957" cy="24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3545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89746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B89D3-6CDE-CA42-8413-118C705AE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257" y="1831183"/>
            <a:ext cx="1928727" cy="120032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п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скуп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200" dirty="0" err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6276D0-1341-B44F-BD2C-CFB86A36E256}"/>
              </a:ext>
            </a:extLst>
          </p:cNvPr>
          <p:cNvSpPr txBox="1">
            <a:spLocks/>
          </p:cNvSpPr>
          <p:nvPr/>
        </p:nvSpPr>
        <p:spPr>
          <a:xfrm>
            <a:off x="4167272" y="770397"/>
            <a:ext cx="7531080" cy="10874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/>
              <a:t>Target Practice:</a:t>
            </a:r>
            <a:r>
              <a:rPr lang="ru-RU" sz="3600"/>
              <a:t> </a:t>
            </a:r>
          </a:p>
          <a:p>
            <a:r>
              <a:rPr lang="en-US" sz="3600"/>
              <a:t>Word-Final </a:t>
            </a:r>
            <a:r>
              <a:rPr lang="ru-RU" sz="3600"/>
              <a:t>«п», «с»</a:t>
            </a:r>
            <a:endParaRPr lang="en-US" sz="360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1421DA3-673F-AD41-822C-AD51275FF98A}"/>
              </a:ext>
            </a:extLst>
          </p:cNvPr>
          <p:cNvSpPr txBox="1">
            <a:spLocks/>
          </p:cNvSpPr>
          <p:nvPr/>
        </p:nvSpPr>
        <p:spPr>
          <a:xfrm>
            <a:off x="6099389" y="1831183"/>
            <a:ext cx="1928727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пь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топь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CB0B642-5FFE-9245-873C-592178952A5A}"/>
              </a:ext>
            </a:extLst>
          </p:cNvPr>
          <p:cNvSpPr txBox="1">
            <a:spLocks/>
          </p:cNvSpPr>
          <p:nvPr/>
        </p:nvSpPr>
        <p:spPr>
          <a:xfrm>
            <a:off x="4288673" y="3269942"/>
            <a:ext cx="1928727" cy="9541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err="1"/>
              <a:t>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вес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92B74E8-3B2C-4D43-9E11-297D3550513F}"/>
              </a:ext>
            </a:extLst>
          </p:cNvPr>
          <p:cNvSpPr txBox="1">
            <a:spLocks/>
          </p:cNvSpPr>
          <p:nvPr/>
        </p:nvSpPr>
        <p:spPr>
          <a:xfrm>
            <a:off x="6096805" y="3269942"/>
            <a:ext cx="1928727" cy="138499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сь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весь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смесь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68DD6-CDFC-C542-B5B2-91F75098F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6" y="318496"/>
            <a:ext cx="2893593" cy="28463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FC245D-8CA0-514B-9F5E-A3F20C48D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6" y="3361382"/>
            <a:ext cx="2893593" cy="313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5586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2005998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698326"/>
            <a:ext cx="7454150" cy="1325563"/>
          </a:xfrm>
        </p:spPr>
        <p:txBody>
          <a:bodyPr anchor="ctr" anchorCtr="0"/>
          <a:lstStyle/>
          <a:p>
            <a:pPr algn="ctr"/>
            <a:r>
              <a:rPr lang="en-US"/>
              <a:t>Daily Practice Life Hacks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7E0F1-CE94-8847-8BF4-59ADE1586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785" y="2108755"/>
            <a:ext cx="6012873" cy="37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6776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A7246-66B4-9647-8F25-4FEB1BB3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916" y="743324"/>
            <a:ext cx="7691718" cy="1325563"/>
          </a:xfrm>
        </p:spPr>
        <p:txBody>
          <a:bodyPr/>
          <a:lstStyle/>
          <a:p>
            <a:r>
              <a:rPr lang="en-US"/>
              <a:t>Consonants That Are Always Hard or Always Soft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800" y="2491446"/>
            <a:ext cx="4965700" cy="1217769"/>
          </a:xfrm>
        </p:spPr>
        <p:txBody>
          <a:bodyPr/>
          <a:lstStyle/>
          <a:p>
            <a:pPr marL="0" indent="0" algn="ctr">
              <a:buNone/>
            </a:pPr>
            <a:endParaRPr lang="en-US" sz="44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5481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A7246-66B4-9647-8F25-4FEB1BB3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916" y="743324"/>
            <a:ext cx="7691718" cy="1325563"/>
          </a:xfrm>
        </p:spPr>
        <p:txBody>
          <a:bodyPr/>
          <a:lstStyle/>
          <a:p>
            <a:r>
              <a:rPr lang="en-US"/>
              <a:t>Consonants That Are Always Hard or Always Soft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800" y="2491446"/>
            <a:ext cx="4965700" cy="2693045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are always HARD</a:t>
            </a:r>
            <a:endParaRPr lang="ru-RU" sz="44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4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A1628-410C-1246-801C-4FB173771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4813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A7246-66B4-9647-8F25-4FEB1BB3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916" y="743324"/>
            <a:ext cx="7691718" cy="1325563"/>
          </a:xfrm>
        </p:spPr>
        <p:txBody>
          <a:bodyPr/>
          <a:lstStyle/>
          <a:p>
            <a:r>
              <a:rPr lang="en-US"/>
              <a:t>Consonants That Are Always Hard or Always Soft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800" y="2491446"/>
            <a:ext cx="4965700" cy="3830264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are always HARD</a:t>
            </a:r>
          </a:p>
          <a:p>
            <a:pPr marL="0" indent="0" algn="ctr">
              <a:buNone/>
            </a:pPr>
            <a:endParaRPr lang="ru-RU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ea typeface="Times New Roman" charset="0"/>
              </a:rPr>
              <a:t>ч, щ</a:t>
            </a:r>
            <a:endParaRPr lang="en-US" sz="6000" dirty="0">
              <a:ea typeface="Times New Roman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are always SOFT</a:t>
            </a:r>
            <a:endParaRPr lang="ru-RU" sz="44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4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BE6FA-0513-024F-B0B5-D96FA4F33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1363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7585A-577A-1A41-A319-F088548DF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1706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6029B66-946A-C946-8815-BF251C23C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4586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ž’izn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E06787-C6B3-BE48-90ED-AD75C4B8E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1894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2776145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solidFill>
                  <a:srgbClr val="FF0000"/>
                </a:solidFill>
                <a:ea typeface="Times New Roman" charset="0"/>
              </a:rPr>
              <a:t>ж</a:t>
            </a:r>
            <a:r>
              <a:rPr lang="ru-RU" sz="4150" dirty="0">
                <a:ea typeface="Times New Roman" charset="0"/>
              </a:rPr>
              <a:t>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>
                <a:solidFill>
                  <a:srgbClr val="FF0000"/>
                </a:solidFill>
              </a:rPr>
              <a:t>ж</a:t>
            </a:r>
            <a:r>
              <a:rPr lang="ru-RU" sz="4154" dirty="0"/>
              <a:t>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ž’izn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942263-EA4E-E14D-BE9A-D07DE26E0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6410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ž’izn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0784D8-FCF7-9249-88FA-DF2E8AB80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7830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ž’izn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050334-0FDF-5449-B230-890351E38260}"/>
              </a:ext>
            </a:extLst>
          </p:cNvPr>
          <p:cNvCxnSpPr>
            <a:cxnSpLocks/>
          </p:cNvCxnSpPr>
          <p:nvPr/>
        </p:nvCxnSpPr>
        <p:spPr>
          <a:xfrm>
            <a:off x="10081138" y="3151116"/>
            <a:ext cx="102577" cy="1905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28FC866-CD9F-2A46-85CC-D1F739511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3188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ž’</a:t>
            </a:r>
            <a:r>
              <a:rPr lang="en-US" sz="4154" dirty="0" err="1">
                <a:solidFill>
                  <a:srgbClr val="FF0000"/>
                </a:solidFill>
              </a:rPr>
              <a:t>i</a:t>
            </a:r>
            <a:r>
              <a:rPr lang="en-US" sz="4154" dirty="0" err="1"/>
              <a:t>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050334-0FDF-5449-B230-890351E38260}"/>
              </a:ext>
            </a:extLst>
          </p:cNvPr>
          <p:cNvCxnSpPr>
            <a:cxnSpLocks/>
          </p:cNvCxnSpPr>
          <p:nvPr/>
        </p:nvCxnSpPr>
        <p:spPr>
          <a:xfrm>
            <a:off x="10081138" y="3151116"/>
            <a:ext cx="102577" cy="1905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B614BE2-219D-7849-9EFF-0E0B76063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25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1084087"/>
            <a:ext cx="7454150" cy="1325563"/>
          </a:xfrm>
        </p:spPr>
        <p:txBody>
          <a:bodyPr anchor="ctr" anchorCtr="0"/>
          <a:lstStyle/>
          <a:p>
            <a:pPr algn="ctr"/>
            <a:r>
              <a:rPr lang="en-US"/>
              <a:t>Daily Practice Life Hacks</a:t>
            </a:r>
          </a:p>
        </p:txBody>
      </p:sp>
    </p:spTree>
    <p:extLst>
      <p:ext uri="{BB962C8B-B14F-4D97-AF65-F5344CB8AC3E}">
        <p14:creationId xmlns:p14="http://schemas.microsoft.com/office/powerpoint/2010/main" val="263083994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ž’</a:t>
            </a:r>
            <a:r>
              <a:rPr lang="en-US" sz="4154" dirty="0" err="1">
                <a:solidFill>
                  <a:srgbClr val="FF0000"/>
                </a:solidFill>
              </a:rPr>
              <a:t>i</a:t>
            </a:r>
            <a:r>
              <a:rPr lang="en-US" sz="4154" dirty="0" err="1"/>
              <a:t>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050334-0FDF-5449-B230-890351E38260}"/>
              </a:ext>
            </a:extLst>
          </p:cNvPr>
          <p:cNvCxnSpPr>
            <a:cxnSpLocks/>
          </p:cNvCxnSpPr>
          <p:nvPr/>
        </p:nvCxnSpPr>
        <p:spPr>
          <a:xfrm>
            <a:off x="10081138" y="3151116"/>
            <a:ext cx="102577" cy="1905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863F9FEA-AF6E-0148-A071-09CF5122E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8463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</a:t>
            </a:r>
            <a:r>
              <a:rPr lang="en-US" sz="4154" dirty="0" err="1">
                <a:solidFill>
                  <a:srgbClr val="FF0000"/>
                </a:solidFill>
              </a:rPr>
              <a:t>y</a:t>
            </a:r>
            <a:r>
              <a:rPr lang="en-US" sz="4154" dirty="0" err="1"/>
              <a:t>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E500164-172A-AE40-835D-8F153F993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6821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žyzn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0FE8110-F174-1B42-8EAB-9B7CF18AC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0861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žyzn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B68ADE-6BDA-FF4F-BF63-CE21BC7328C5}"/>
              </a:ext>
            </a:extLst>
          </p:cNvPr>
          <p:cNvSpPr txBox="1"/>
          <p:nvPr/>
        </p:nvSpPr>
        <p:spPr>
          <a:xfrm>
            <a:off x="6907238" y="2985145"/>
            <a:ext cx="2152807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/>
              <a:t>“</a:t>
            </a:r>
            <a:r>
              <a:rPr lang="ru-RU" sz="4154" dirty="0" err="1">
                <a:solidFill>
                  <a:srgbClr val="FF0000"/>
                </a:solidFill>
              </a:rPr>
              <a:t>жы</a:t>
            </a:r>
            <a:r>
              <a:rPr lang="ru-RU" sz="4154" dirty="0" err="1"/>
              <a:t>знь</a:t>
            </a:r>
            <a:r>
              <a:rPr lang="en-US" sz="4154" dirty="0"/>
              <a:t>”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A751BA-A218-7A4A-B6DB-A57D39229031}"/>
              </a:ext>
            </a:extLst>
          </p:cNvPr>
          <p:cNvCxnSpPr>
            <a:cxnSpLocks/>
          </p:cNvCxnSpPr>
          <p:nvPr/>
        </p:nvCxnSpPr>
        <p:spPr>
          <a:xfrm>
            <a:off x="6388100" y="3403600"/>
            <a:ext cx="591954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FD9092-002F-3445-89E3-D8C499848283}"/>
              </a:ext>
            </a:extLst>
          </p:cNvPr>
          <p:cNvCxnSpPr>
            <a:cxnSpLocks/>
          </p:cNvCxnSpPr>
          <p:nvPr/>
        </p:nvCxnSpPr>
        <p:spPr>
          <a:xfrm>
            <a:off x="9067800" y="3403600"/>
            <a:ext cx="591954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0B49798-8B69-8A4A-8736-43F89B419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4509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žyzn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0E0222A-F628-1241-B032-575ED4C87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6780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žyzn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8FC969E-068B-8F40-A606-AE6A25E863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551" y="2546378"/>
            <a:ext cx="1629924" cy="1629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82389-8D01-6847-B704-E9AF4C0D9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7398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žyzn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8FC969E-068B-8F40-A606-AE6A25E863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551" y="2546378"/>
            <a:ext cx="1629924" cy="1629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43FDBD-75DE-9D41-A4E0-ED2D100DE4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551" y="2545949"/>
            <a:ext cx="1629924" cy="1629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B2EE1F-7C1A-9645-A54E-82077F533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6960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žyzn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8FC969E-068B-8F40-A606-AE6A25E863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551" y="2546378"/>
            <a:ext cx="1629924" cy="1629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8B7DC-9A5A-D94B-A9CE-ABA2D871B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4811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žyzn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57C36C93-2624-B345-AE87-6F78BB5568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2518" y="2546378"/>
            <a:ext cx="1629924" cy="1629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D6DA03-5EA6-864A-8422-79C8E1719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2339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žyzn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A00AEF0-B716-CC4B-A45E-1512EB8F76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2518" y="2550300"/>
            <a:ext cx="1629924" cy="1629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5A903D-FDC7-6741-9263-0006E0C5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46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1084087"/>
            <a:ext cx="7454150" cy="1325563"/>
          </a:xfrm>
        </p:spPr>
        <p:txBody>
          <a:bodyPr anchor="ctr" anchorCtr="0"/>
          <a:lstStyle/>
          <a:p>
            <a:pPr algn="ctr"/>
            <a:r>
              <a:rPr lang="en-US"/>
              <a:t>Daily Practice Life Hacks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5AA47AB-B477-5845-89D0-675184497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823" y="2457451"/>
            <a:ext cx="7571333" cy="480131"/>
          </a:xfrm>
        </p:spPr>
        <p:txBody>
          <a:bodyPr/>
          <a:lstStyle/>
          <a:p>
            <a:pPr marL="465138" indent="-465138">
              <a:buFont typeface="Wingdings" pitchFamily="2" charset="2"/>
              <a:buChar char="ü"/>
            </a:pPr>
            <a:r>
              <a:rPr lang="en-US"/>
              <a:t>Consistency is key</a:t>
            </a:r>
          </a:p>
        </p:txBody>
      </p:sp>
    </p:spTree>
    <p:extLst>
      <p:ext uri="{BB962C8B-B14F-4D97-AF65-F5344CB8AC3E}">
        <p14:creationId xmlns:p14="http://schemas.microsoft.com/office/powerpoint/2010/main" val="177326547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žyzn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1CED9668-3E82-7443-977D-6ADB4CD1A1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2518" y="2546378"/>
            <a:ext cx="1629924" cy="1629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B8436E-B6C1-AC47-B3EA-B7A261030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308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žyzn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A00AEF0-B716-CC4B-A45E-1512EB8F76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2518" y="2550300"/>
            <a:ext cx="1629924" cy="1629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9F7661-70DE-5246-8811-5058B4031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2564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žyzn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A00AEF0-B716-CC4B-A45E-1512EB8F76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2518" y="2550300"/>
            <a:ext cx="1629924" cy="1629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EE2408-DE5E-F14D-9D3B-A7180DDE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2518" y="2546378"/>
            <a:ext cx="1629924" cy="1629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A91288-A469-8B40-B7E2-B45883D21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828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жизнь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žyzn</a:t>
            </a:r>
            <a:r>
              <a:rPr lang="en-US" sz="4154" dirty="0"/>
              <a:t>’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FC103119-D0BA-3B4B-949D-9586F774E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8411" y="2551682"/>
            <a:ext cx="1629924" cy="1629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688188-4583-134E-BEE7-749EDF942A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0202677">
            <a:off x="6974403" y="2368391"/>
            <a:ext cx="671186" cy="671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D194A-9241-FF49-AAE6-827489A43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4037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574306" y="2995535"/>
            <a:ext cx="2118593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 err="1"/>
              <a:t>маши́на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01C4CE-7B27-8A4B-B200-AD1224E5642D}"/>
              </a:ext>
            </a:extLst>
          </p:cNvPr>
          <p:cNvCxnSpPr>
            <a:cxnSpLocks/>
          </p:cNvCxnSpPr>
          <p:nvPr/>
        </p:nvCxnSpPr>
        <p:spPr>
          <a:xfrm>
            <a:off x="72689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6C025EF-CC05-CA4F-B165-35C0053A9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2616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2776145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</a:t>
            </a:r>
            <a:r>
              <a:rPr lang="ru-RU" sz="4150" dirty="0">
                <a:solidFill>
                  <a:srgbClr val="FF0000"/>
                </a:solidFill>
                <a:ea typeface="Times New Roman" charset="0"/>
              </a:rPr>
              <a:t>ш</a:t>
            </a:r>
            <a:r>
              <a:rPr lang="ru-RU" sz="4150" dirty="0">
                <a:ea typeface="Times New Roman" charset="0"/>
              </a:rPr>
              <a:t>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574306" y="2995535"/>
            <a:ext cx="2118593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 err="1"/>
              <a:t>ма</a:t>
            </a:r>
            <a:r>
              <a:rPr lang="ru-RU" sz="4154" dirty="0" err="1">
                <a:solidFill>
                  <a:srgbClr val="FF0000"/>
                </a:solidFill>
              </a:rPr>
              <a:t>ш</a:t>
            </a:r>
            <a:r>
              <a:rPr lang="ru-RU" sz="4154" dirty="0" err="1"/>
              <a:t>и́на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01C4CE-7B27-8A4B-B200-AD1224E5642D}"/>
              </a:ext>
            </a:extLst>
          </p:cNvPr>
          <p:cNvCxnSpPr>
            <a:cxnSpLocks/>
          </p:cNvCxnSpPr>
          <p:nvPr/>
        </p:nvCxnSpPr>
        <p:spPr>
          <a:xfrm>
            <a:off x="72689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FA3EB64-8940-DA47-A076-4AAE32888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4273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574306" y="2995535"/>
            <a:ext cx="2118593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 err="1"/>
              <a:t>маши́на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01C4CE-7B27-8A4B-B200-AD1224E5642D}"/>
              </a:ext>
            </a:extLst>
          </p:cNvPr>
          <p:cNvCxnSpPr>
            <a:cxnSpLocks/>
          </p:cNvCxnSpPr>
          <p:nvPr/>
        </p:nvCxnSpPr>
        <p:spPr>
          <a:xfrm>
            <a:off x="72689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D9D2198-CF61-4243-A51B-0BBE3CCC7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7474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574306" y="2995535"/>
            <a:ext cx="2118593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 err="1"/>
              <a:t>маши́на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429338" y="3004330"/>
            <a:ext cx="1949218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/>
              <a:t>mašýna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01C4CE-7B27-8A4B-B200-AD1224E5642D}"/>
              </a:ext>
            </a:extLst>
          </p:cNvPr>
          <p:cNvCxnSpPr>
            <a:cxnSpLocks/>
          </p:cNvCxnSpPr>
          <p:nvPr/>
        </p:nvCxnSpPr>
        <p:spPr>
          <a:xfrm>
            <a:off x="72689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D8CED37-BFA2-B548-AB29-79F6EC19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481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574306" y="2995535"/>
            <a:ext cx="2118593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центр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01C4CE-7B27-8A4B-B200-AD1224E5642D}"/>
              </a:ext>
            </a:extLst>
          </p:cNvPr>
          <p:cNvCxnSpPr>
            <a:cxnSpLocks/>
          </p:cNvCxnSpPr>
          <p:nvPr/>
        </p:nvCxnSpPr>
        <p:spPr>
          <a:xfrm>
            <a:off x="72689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79F6EB3-F8A3-7341-960D-B71E98950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3021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2776145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</a:t>
            </a:r>
            <a:r>
              <a:rPr lang="ru-RU" sz="4150" dirty="0">
                <a:solidFill>
                  <a:srgbClr val="FF0000"/>
                </a:solidFill>
                <a:ea typeface="Times New Roman" charset="0"/>
              </a:rPr>
              <a:t>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574306" y="2995535"/>
            <a:ext cx="2118593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>
                <a:solidFill>
                  <a:srgbClr val="FF0000"/>
                </a:solidFill>
              </a:rPr>
              <a:t>ц</a:t>
            </a:r>
            <a:r>
              <a:rPr lang="ru-RU" sz="4154" dirty="0"/>
              <a:t>ентр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01C4CE-7B27-8A4B-B200-AD1224E5642D}"/>
              </a:ext>
            </a:extLst>
          </p:cNvPr>
          <p:cNvCxnSpPr>
            <a:cxnSpLocks/>
          </p:cNvCxnSpPr>
          <p:nvPr/>
        </p:nvCxnSpPr>
        <p:spPr>
          <a:xfrm>
            <a:off x="72689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B68271B-7647-834E-82AB-6716C0327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36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en-US" sz="4000"/>
              <a:t>Welcome!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994F9-58F6-1049-8F1F-3336585D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146297"/>
            <a:ext cx="7862406" cy="2987485"/>
          </a:xfrm>
        </p:spPr>
        <p:txBody>
          <a:bodyPr numCol="1"/>
          <a:lstStyle/>
          <a:p>
            <a:pPr marL="457200" indent="-457200">
              <a:buAutoNum type="arabicParenR"/>
            </a:pPr>
            <a:r>
              <a:rPr lang="en-US" sz="2400" b="1"/>
              <a:t>Gather items now</a:t>
            </a:r>
          </a:p>
          <a:p>
            <a:pPr lvl="1"/>
            <a:r>
              <a:rPr lang="en-US" sz="2000" i="1"/>
              <a:t>Unlocking Russian Pronunciation </a:t>
            </a:r>
            <a:r>
              <a:rPr lang="en-US" sz="2000"/>
              <a:t>(Kira’s book if you have it already)</a:t>
            </a:r>
          </a:p>
          <a:p>
            <a:pPr lvl="1"/>
            <a:r>
              <a:rPr lang="en-US" sz="2000"/>
              <a:t>smart phone for recording yourself</a:t>
            </a:r>
          </a:p>
          <a:p>
            <a:pPr lvl="1"/>
            <a:r>
              <a:rPr lang="en-US" sz="2000"/>
              <a:t>paper, pen/pencil</a:t>
            </a:r>
          </a:p>
          <a:p>
            <a:pPr lvl="1"/>
            <a:r>
              <a:rPr lang="en-US" sz="2000"/>
              <a:t>water</a:t>
            </a:r>
          </a:p>
          <a:p>
            <a:pPr marL="457200" lvl="1" indent="0">
              <a:buNone/>
            </a:pPr>
            <a:endParaRPr lang="en-US" sz="400"/>
          </a:p>
          <a:p>
            <a:pPr marL="457200" indent="-457200">
              <a:buAutoNum type="arabicParenR"/>
            </a:pPr>
            <a:r>
              <a:rPr lang="en-US" sz="2400" b="1"/>
              <a:t>Rename yourself on Zoom</a:t>
            </a:r>
          </a:p>
          <a:p>
            <a:pPr marL="457200" lvl="1" indent="0">
              <a:buNone/>
            </a:pPr>
            <a:r>
              <a:rPr lang="en-US" sz="2000"/>
              <a:t>Click on Participants, hover over your name, choose Rename, and use your Russian name in Cyrillic (e.g. </a:t>
            </a:r>
            <a:r>
              <a:rPr lang="ru-RU" sz="2000"/>
              <a:t>Кира</a:t>
            </a:r>
            <a:r>
              <a:rPr lang="en-US" sz="20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336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1084087"/>
            <a:ext cx="7454150" cy="1325563"/>
          </a:xfrm>
        </p:spPr>
        <p:txBody>
          <a:bodyPr anchor="ctr" anchorCtr="0"/>
          <a:lstStyle/>
          <a:p>
            <a:pPr algn="ctr"/>
            <a:r>
              <a:rPr lang="en-US"/>
              <a:t>Daily Practice Life Hacks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5AA47AB-B477-5845-89D0-675184497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823" y="2457451"/>
            <a:ext cx="7571333" cy="996170"/>
          </a:xfrm>
        </p:spPr>
        <p:txBody>
          <a:bodyPr/>
          <a:lstStyle/>
          <a:p>
            <a:pPr marL="465138" indent="-465138">
              <a:buFont typeface="Wingdings" pitchFamily="2" charset="2"/>
              <a:buChar char="ü"/>
            </a:pPr>
            <a:r>
              <a:rPr lang="en-US"/>
              <a:t>Consistency is key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Listen intently to the native speaker</a:t>
            </a:r>
          </a:p>
        </p:txBody>
      </p:sp>
    </p:spTree>
    <p:extLst>
      <p:ext uri="{BB962C8B-B14F-4D97-AF65-F5344CB8AC3E}">
        <p14:creationId xmlns:p14="http://schemas.microsoft.com/office/powerpoint/2010/main" val="3567177362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574306" y="2995535"/>
            <a:ext cx="2118593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центр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01C4CE-7B27-8A4B-B200-AD1224E5642D}"/>
              </a:ext>
            </a:extLst>
          </p:cNvPr>
          <p:cNvCxnSpPr>
            <a:cxnSpLocks/>
          </p:cNvCxnSpPr>
          <p:nvPr/>
        </p:nvCxnSpPr>
        <p:spPr>
          <a:xfrm>
            <a:off x="72689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1D18A8F-CF66-324C-AD1A-81FCDD51C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1861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Hard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731609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ж, ш, ц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574306" y="2995535"/>
            <a:ext cx="2118593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центр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429338" y="3004330"/>
            <a:ext cx="1949218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centr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01C4CE-7B27-8A4B-B200-AD1224E5642D}"/>
              </a:ext>
            </a:extLst>
          </p:cNvPr>
          <p:cNvCxnSpPr>
            <a:cxnSpLocks/>
          </p:cNvCxnSpPr>
          <p:nvPr/>
        </p:nvCxnSpPr>
        <p:spPr>
          <a:xfrm>
            <a:off x="72689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F8E6011-37DC-544E-A161-0B37775B1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8151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Soft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2776145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ч, щ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DA904-EB78-D343-9FA5-8AAF2527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5034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Soft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2776145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ч, щ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чай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55943E4-88B8-C146-908C-DC0809F82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6667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Soft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2776145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solidFill>
                  <a:srgbClr val="00B0F0"/>
                </a:solidFill>
                <a:ea typeface="Times New Roman" charset="0"/>
              </a:rPr>
              <a:t>ч</a:t>
            </a:r>
            <a:r>
              <a:rPr lang="ru-RU" sz="4150" dirty="0">
                <a:ea typeface="Times New Roman" charset="0"/>
              </a:rPr>
              <a:t>, щ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>
                <a:solidFill>
                  <a:srgbClr val="00B0F0"/>
                </a:solidFill>
              </a:rPr>
              <a:t>ч</a:t>
            </a:r>
            <a:r>
              <a:rPr lang="ru-RU" sz="4154" dirty="0"/>
              <a:t>ай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3FDD232-094B-F64A-A7CE-030C6072B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2213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Soft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2776145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ч, щ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чай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A4A4F-A389-C54C-BBA3-94522701D03C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D5A1970-8A17-3941-9D19-E0ABBAA98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1155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Soft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2776145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ч, щ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чай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č’aj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1DA78DA-F4E0-BA4C-8072-54DB8C56423F}"/>
              </a:ext>
            </a:extLst>
          </p:cNvPr>
          <p:cNvGraphicFramePr>
            <a:graphicFrameLocks noGrp="1"/>
          </p:cNvGraphicFramePr>
          <p:nvPr/>
        </p:nvGraphicFramePr>
        <p:xfrm>
          <a:off x="5987166" y="4445646"/>
          <a:ext cx="3853707" cy="1033038"/>
        </p:xfrm>
        <a:graphic>
          <a:graphicData uri="http://schemas.openxmlformats.org/drawingml/2006/table">
            <a:tbl>
              <a:tblPr/>
              <a:tblGrid>
                <a:gridCol w="186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Hard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а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э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о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ы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Soft vowels: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е</a:t>
                      </a:r>
                      <a:endParaRPr lang="en-US" sz="2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ё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ю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и</a:t>
                      </a:r>
                      <a:endParaRPr lang="en-US" sz="2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4FDC9C2-47B1-9F49-82BA-BDD000529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8679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Soft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2776145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ч, щ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чай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č’aj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C55216-E246-2044-9D1C-45E8156C9281}"/>
              </a:ext>
            </a:extLst>
          </p:cNvPr>
          <p:cNvSpPr txBox="1"/>
          <p:nvPr/>
        </p:nvSpPr>
        <p:spPr>
          <a:xfrm>
            <a:off x="4538382" y="3839601"/>
            <a:ext cx="2139511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борща́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D4FD79-99A5-3145-9BCA-B7969089B4CF}"/>
              </a:ext>
            </a:extLst>
          </p:cNvPr>
          <p:cNvCxnSpPr>
            <a:cxnSpLocks/>
          </p:cNvCxnSpPr>
          <p:nvPr/>
        </p:nvCxnSpPr>
        <p:spPr>
          <a:xfrm>
            <a:off x="7230858" y="4205406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2213D85-DC66-E949-8484-1A00AD698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2671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37074" cy="1325563"/>
          </a:xfrm>
        </p:spPr>
        <p:txBody>
          <a:bodyPr>
            <a:normAutofit/>
          </a:bodyPr>
          <a:lstStyle/>
          <a:p>
            <a:r>
              <a:rPr lang="en-US" sz="3400"/>
              <a:t>Consonants That Are Always Soft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0" y="1847302"/>
            <a:ext cx="4965539" cy="2776145"/>
          </a:xfrm>
        </p:spPr>
        <p:txBody>
          <a:bodyPr/>
          <a:lstStyle/>
          <a:p>
            <a:pPr marL="0" indent="0" algn="ctr">
              <a:buNone/>
            </a:pPr>
            <a:r>
              <a:rPr lang="ru-RU" sz="4150" dirty="0">
                <a:ea typeface="Times New Roman" charset="0"/>
              </a:rPr>
              <a:t>ч, щ</a:t>
            </a:r>
          </a:p>
          <a:p>
            <a:pPr marL="0" indent="0" algn="ctr">
              <a:buNone/>
            </a:pPr>
            <a:endParaRPr lang="ru-RU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15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EF7F-2132-B94C-895C-0FA5671919E3}"/>
              </a:ext>
            </a:extLst>
          </p:cNvPr>
          <p:cNvSpPr txBox="1"/>
          <p:nvPr/>
        </p:nvSpPr>
        <p:spPr>
          <a:xfrm>
            <a:off x="4688607" y="2995535"/>
            <a:ext cx="164638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чай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F4377-F02E-7648-88C7-600F7D42E4DA}"/>
              </a:ext>
            </a:extLst>
          </p:cNvPr>
          <p:cNvCxnSpPr>
            <a:cxnSpLocks/>
          </p:cNvCxnSpPr>
          <p:nvPr/>
        </p:nvCxnSpPr>
        <p:spPr>
          <a:xfrm>
            <a:off x="7230858" y="3361340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4D5E37-9CFA-124C-A8F2-4D7B893E83C2}"/>
              </a:ext>
            </a:extLst>
          </p:cNvPr>
          <p:cNvSpPr txBox="1"/>
          <p:nvPr/>
        </p:nvSpPr>
        <p:spPr>
          <a:xfrm>
            <a:off x="9683338" y="3004330"/>
            <a:ext cx="14649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č’aj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C55216-E246-2044-9D1C-45E8156C9281}"/>
              </a:ext>
            </a:extLst>
          </p:cNvPr>
          <p:cNvSpPr txBox="1"/>
          <p:nvPr/>
        </p:nvSpPr>
        <p:spPr>
          <a:xfrm>
            <a:off x="4538382" y="3839601"/>
            <a:ext cx="2139511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54" dirty="0"/>
              <a:t>борща́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D4FD79-99A5-3145-9BCA-B7969089B4CF}"/>
              </a:ext>
            </a:extLst>
          </p:cNvPr>
          <p:cNvCxnSpPr>
            <a:cxnSpLocks/>
          </p:cNvCxnSpPr>
          <p:nvPr/>
        </p:nvCxnSpPr>
        <p:spPr>
          <a:xfrm>
            <a:off x="7230858" y="4205406"/>
            <a:ext cx="1442523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A06DEB-0D73-E84D-84D5-BC1B8E155EDA}"/>
              </a:ext>
            </a:extLst>
          </p:cNvPr>
          <p:cNvSpPr txBox="1"/>
          <p:nvPr/>
        </p:nvSpPr>
        <p:spPr>
          <a:xfrm>
            <a:off x="9607138" y="3848396"/>
            <a:ext cx="1682519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4" dirty="0" err="1"/>
              <a:t>borš’a</a:t>
            </a:r>
            <a:r>
              <a:rPr lang="en-US" sz="4154" dirty="0"/>
              <a:t>́</a:t>
            </a:r>
            <a:endParaRPr lang="en-US" sz="4154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15158F-AA9B-CB4B-A66A-3454EC129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6" y="2013857"/>
            <a:ext cx="2971800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1980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21B004-4481-6944-A18D-282CEDA2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98268"/>
            <a:ext cx="7437074" cy="1325563"/>
          </a:xfrm>
        </p:spPr>
        <p:txBody>
          <a:bodyPr>
            <a:normAutofit/>
          </a:bodyPr>
          <a:lstStyle/>
          <a:p>
            <a:r>
              <a:rPr lang="en-US" sz="3600"/>
              <a:t>Consonants That Are Always Hard or Always Soft</a:t>
            </a:r>
            <a:endParaRPr lang="en-US" sz="3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5557A-E295-0B46-8F3C-7F02FEA1445D}"/>
              </a:ext>
            </a:extLst>
          </p:cNvPr>
          <p:cNvSpPr txBox="1"/>
          <p:nvPr/>
        </p:nvSpPr>
        <p:spPr>
          <a:xfrm rot="5400000">
            <a:off x="5118100" y="3743252"/>
            <a:ext cx="721755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75E2DAD-58D3-7344-91C5-018B2F42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2110628"/>
            <a:ext cx="2491564" cy="387080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600"/>
              <a:t>ча́с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маши́на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живу́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це́нтр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ищу́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жёны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цель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ешь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CE71441-1C40-2B4A-8DFE-616C59C8CD82}"/>
              </a:ext>
            </a:extLst>
          </p:cNvPr>
          <p:cNvSpPr txBox="1">
            <a:spLocks/>
          </p:cNvSpPr>
          <p:nvPr/>
        </p:nvSpPr>
        <p:spPr>
          <a:xfrm>
            <a:off x="7529175" y="2089363"/>
            <a:ext cx="2491564" cy="387080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/>
              <a:t>č’ás</a:t>
            </a:r>
          </a:p>
          <a:p>
            <a:pPr marL="0" indent="0">
              <a:buNone/>
            </a:pPr>
            <a:r>
              <a:rPr lang="en-US" sz="2600"/>
              <a:t>mašýna</a:t>
            </a:r>
          </a:p>
          <a:p>
            <a:pPr marL="0" indent="0">
              <a:buNone/>
            </a:pPr>
            <a:r>
              <a:rPr lang="en-US" sz="2600"/>
              <a:t>žyvú</a:t>
            </a:r>
          </a:p>
          <a:p>
            <a:pPr marL="0" indent="0">
              <a:buNone/>
            </a:pPr>
            <a:r>
              <a:rPr lang="en-US" sz="2600"/>
              <a:t>centr</a:t>
            </a:r>
          </a:p>
          <a:p>
            <a:pPr marL="0" indent="0">
              <a:buNone/>
            </a:pPr>
            <a:r>
              <a:rPr lang="en-US" sz="2600"/>
              <a:t>iš’ú </a:t>
            </a:r>
          </a:p>
          <a:p>
            <a:pPr marL="0" indent="0">
              <a:buNone/>
            </a:pPr>
            <a:r>
              <a:rPr lang="en-US" sz="2600"/>
              <a:t>žóny</a:t>
            </a:r>
          </a:p>
          <a:p>
            <a:pPr marL="0" indent="0">
              <a:buNone/>
            </a:pPr>
            <a:r>
              <a:rPr lang="en-US" sz="2600"/>
              <a:t>cel'</a:t>
            </a:r>
          </a:p>
          <a:p>
            <a:pPr marL="0" indent="0">
              <a:buNone/>
            </a:pPr>
            <a:r>
              <a:rPr lang="en-US" sz="2600"/>
              <a:t>ješ </a:t>
            </a:r>
          </a:p>
        </p:txBody>
      </p:sp>
    </p:spTree>
    <p:extLst>
      <p:ext uri="{BB962C8B-B14F-4D97-AF65-F5344CB8AC3E}">
        <p14:creationId xmlns:p14="http://schemas.microsoft.com/office/powerpoint/2010/main" val="331683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1084087"/>
            <a:ext cx="7454150" cy="1325563"/>
          </a:xfrm>
        </p:spPr>
        <p:txBody>
          <a:bodyPr anchor="ctr" anchorCtr="0"/>
          <a:lstStyle/>
          <a:p>
            <a:pPr algn="ctr"/>
            <a:r>
              <a:rPr lang="en-US"/>
              <a:t>Daily Practice Life Hacks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5AA47AB-B477-5845-89D0-675184497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823" y="2457451"/>
            <a:ext cx="7571333" cy="1512209"/>
          </a:xfrm>
        </p:spPr>
        <p:txBody>
          <a:bodyPr/>
          <a:lstStyle/>
          <a:p>
            <a:pPr marL="465138" indent="-465138">
              <a:buFont typeface="Wingdings" pitchFamily="2" charset="2"/>
              <a:buChar char="ü"/>
            </a:pPr>
            <a:r>
              <a:rPr lang="en-US"/>
              <a:t>Consistency is key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Listen intently to the native speaker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Try to imitate exactly what you hear</a:t>
            </a:r>
          </a:p>
        </p:txBody>
      </p:sp>
    </p:spTree>
    <p:extLst>
      <p:ext uri="{BB962C8B-B14F-4D97-AF65-F5344CB8AC3E}">
        <p14:creationId xmlns:p14="http://schemas.microsoft.com/office/powerpoint/2010/main" val="188027334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126976073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44F-6441-EF43-8E92-44CDD5ED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988" y="2766218"/>
            <a:ext cx="7437074" cy="1325563"/>
          </a:xfrm>
        </p:spPr>
        <p:txBody>
          <a:bodyPr>
            <a:normAutofit/>
          </a:bodyPr>
          <a:lstStyle/>
          <a:p>
            <a:r>
              <a:rPr lang="en-US"/>
              <a:t>Get your phones!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95578434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05840"/>
            <a:ext cx="7158318" cy="1325563"/>
          </a:xfrm>
        </p:spPr>
        <p:txBody>
          <a:bodyPr/>
          <a:lstStyle/>
          <a:p>
            <a:r>
              <a:rPr lang="en-US"/>
              <a:t>Russian Default Mouth Position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68B28-BC4B-C643-8B4E-E0038F43B92A}"/>
              </a:ext>
            </a:extLst>
          </p:cNvPr>
          <p:cNvSpPr txBox="1">
            <a:spLocks/>
          </p:cNvSpPr>
          <p:nvPr/>
        </p:nvSpPr>
        <p:spPr>
          <a:xfrm>
            <a:off x="4195482" y="2834640"/>
            <a:ext cx="7158318" cy="337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Jaw	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Tongue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Lips	 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BB52F-DF67-7C4D-B7EA-458D57D86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871415" y="1990959"/>
            <a:ext cx="4482385" cy="441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A7246-66B4-9647-8F25-4FEB1BB3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915" y="375024"/>
            <a:ext cx="7691718" cy="1325563"/>
          </a:xfrm>
        </p:spPr>
        <p:txBody>
          <a:bodyPr/>
          <a:lstStyle/>
          <a:p>
            <a:r>
              <a:rPr lang="ru-RU"/>
              <a:t>Слу́шайте и повторя́йте!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800" y="2491446"/>
            <a:ext cx="4965700" cy="2177006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ea typeface="Times New Roman" charset="0"/>
              </a:rPr>
              <a:t> </a:t>
            </a:r>
            <a:endParaRPr lang="ru-RU" sz="44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4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5D9F88-3361-FD47-912B-724F1755B981}"/>
              </a:ext>
            </a:extLst>
          </p:cNvPr>
          <p:cNvGraphicFramePr>
            <a:graphicFrameLocks noGrp="1"/>
          </p:cNvGraphicFramePr>
          <p:nvPr/>
        </p:nvGraphicFramePr>
        <p:xfrm>
          <a:off x="5133082" y="1471987"/>
          <a:ext cx="5709383" cy="4876800"/>
        </p:xfrm>
        <a:graphic>
          <a:graphicData uri="http://schemas.openxmlformats.org/drawingml/2006/table">
            <a:tbl>
              <a:tblPr firstRow="1" firstCol="1" bandRow="1"/>
              <a:tblGrid>
                <a:gridCol w="1141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2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2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203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ба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бя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 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ba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бо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bo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бу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bu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бэ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be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бы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би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by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i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ва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va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во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vo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ву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vu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вэ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ve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вы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ви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vy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i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га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ga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го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go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гу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gu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гэ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гы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ги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gy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i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да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da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до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do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ду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du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дэ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de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ды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ди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dy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i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за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za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зо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zo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зу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zu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зэ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ze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зы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зи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zy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–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z’i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16117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A7246-66B4-9647-8F25-4FEB1BB3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916" y="743324"/>
            <a:ext cx="7691718" cy="1325563"/>
          </a:xfrm>
        </p:spPr>
        <p:txBody>
          <a:bodyPr/>
          <a:lstStyle/>
          <a:p>
            <a:r>
              <a:rPr lang="ru-RU"/>
              <a:t>Слу́шайте и повторя́йте!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700CE56-A0FA-3A43-A651-570287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800" y="2491446"/>
            <a:ext cx="4965700" cy="2177006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ea typeface="Times New Roman" charset="0"/>
              </a:rPr>
              <a:t> </a:t>
            </a:r>
            <a:endParaRPr lang="ru-RU" sz="44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44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ED8850-FA04-B146-B955-CDDDA26BF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154906"/>
              </p:ext>
            </p:extLst>
          </p:nvPr>
        </p:nvGraphicFramePr>
        <p:xfrm>
          <a:off x="5321196" y="1847476"/>
          <a:ext cx="5346908" cy="4267200"/>
        </p:xfrm>
        <a:graphic>
          <a:graphicData uri="http://schemas.openxmlformats.org/drawingml/2006/table">
            <a:tbl>
              <a:tblPr firstRow="1" firstCol="1" bandRow="1"/>
              <a:tblGrid>
                <a:gridCol w="1068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9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232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ка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ко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ку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кэ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кы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ки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ла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ля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ло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лё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лу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лю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лэ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ле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лы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ли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ма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мя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мо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мё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му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мю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мэ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ме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мы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ми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на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но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ну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нэ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ны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ни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па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по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пу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пэ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пы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пи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32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ра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ря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ро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рё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ру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рю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рэ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ре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ры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ри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са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ся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со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сё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су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сю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сэ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се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сы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си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та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тя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то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тё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ту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тю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тэ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те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ты </a:t>
                      </a:r>
                      <a:r>
                        <a:rPr lang="en-US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ти</a:t>
                      </a:r>
                      <a:endParaRPr lang="en-US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фа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фо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фу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фэ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фы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фи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ха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хя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хо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хё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ху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хю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хэ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хе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хы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– </a:t>
                      </a:r>
                      <a:r>
                        <a:rPr lang="ru-RU" sz="20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хи</a:t>
                      </a:r>
                      <a:endParaRPr lang="en-US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9131" marR="79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24129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359175961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4">
            <a:extLst>
              <a:ext uri="{FF2B5EF4-FFF2-40B4-BE49-F238E27FC236}">
                <a16:creationId xmlns:a16="http://schemas.microsoft.com/office/drawing/2014/main" id="{CC7438B3-9CCF-1E41-827F-B3EC89AE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322" y="822960"/>
            <a:ext cx="715831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What should I do before the next class &amp; when?</a:t>
            </a:r>
          </a:p>
        </p:txBody>
      </p:sp>
    </p:spTree>
    <p:extLst>
      <p:ext uri="{BB962C8B-B14F-4D97-AF65-F5344CB8AC3E}">
        <p14:creationId xmlns:p14="http://schemas.microsoft.com/office/powerpoint/2010/main" val="310975236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4">
            <a:extLst>
              <a:ext uri="{FF2B5EF4-FFF2-40B4-BE49-F238E27FC236}">
                <a16:creationId xmlns:a16="http://schemas.microsoft.com/office/drawing/2014/main" id="{CC7438B3-9CCF-1E41-827F-B3EC89AE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322" y="822960"/>
            <a:ext cx="715831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What should I do before the next class &amp; when?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B57CD8-933D-621D-7929-E7876F19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0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5748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4">
            <a:extLst>
              <a:ext uri="{FF2B5EF4-FFF2-40B4-BE49-F238E27FC236}">
                <a16:creationId xmlns:a16="http://schemas.microsoft.com/office/drawing/2014/main" id="{1B8DF0BA-4875-4541-AD42-BFD49E68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322" y="822960"/>
            <a:ext cx="715831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What should I do before the next class &amp; when?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EFF878-6F0C-A6E2-0FA2-BEAE40B87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80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7050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680" y="448389"/>
            <a:ext cx="7761168" cy="1337552"/>
          </a:xfrm>
        </p:spPr>
        <p:txBody>
          <a:bodyPr>
            <a:normAutofit/>
          </a:bodyPr>
          <a:lstStyle/>
          <a:p>
            <a:r>
              <a:rPr lang="en-US" sz="3600"/>
              <a:t>Daily Homework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07E72-A0EA-E042-B637-4DD5D186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691" y="1570040"/>
            <a:ext cx="5466976" cy="4696691"/>
          </a:xfrm>
          <a:prstGeom prst="rect">
            <a:avLst/>
          </a:prstGeom>
          <a:ln>
            <a:solidFill>
              <a:srgbClr val="0569CB"/>
            </a:solidFill>
          </a:ln>
        </p:spPr>
      </p:pic>
    </p:spTree>
    <p:extLst>
      <p:ext uri="{BB962C8B-B14F-4D97-AF65-F5344CB8AC3E}">
        <p14:creationId xmlns:p14="http://schemas.microsoft.com/office/powerpoint/2010/main" val="1635977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1084087"/>
            <a:ext cx="7454150" cy="1325563"/>
          </a:xfrm>
        </p:spPr>
        <p:txBody>
          <a:bodyPr anchor="ctr" anchorCtr="0"/>
          <a:lstStyle/>
          <a:p>
            <a:pPr algn="ctr"/>
            <a:r>
              <a:rPr lang="en-US"/>
              <a:t>Daily Practice Life Hacks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5AA47AB-B477-5845-89D0-675184497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823" y="2457451"/>
            <a:ext cx="7571333" cy="2028248"/>
          </a:xfrm>
        </p:spPr>
        <p:txBody>
          <a:bodyPr/>
          <a:lstStyle/>
          <a:p>
            <a:pPr marL="465138" indent="-465138">
              <a:buFont typeface="Wingdings" pitchFamily="2" charset="2"/>
              <a:buChar char="ü"/>
            </a:pPr>
            <a:r>
              <a:rPr lang="en-US"/>
              <a:t>Consistency is key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Listen intently to the native speaker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Try to imitate exactly what you hear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Pause and predict</a:t>
            </a:r>
          </a:p>
        </p:txBody>
      </p:sp>
    </p:spTree>
    <p:extLst>
      <p:ext uri="{BB962C8B-B14F-4D97-AF65-F5344CB8AC3E}">
        <p14:creationId xmlns:p14="http://schemas.microsoft.com/office/powerpoint/2010/main" val="198460607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738" y="637664"/>
            <a:ext cx="7788165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3600"/>
              <a:t>Optional Check-Ins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3E7ED-D91A-524E-AEF2-CB8458ADB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595" y="1990329"/>
            <a:ext cx="7321213" cy="3827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3A0038-DD3F-AA48-8F87-90D326D907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0295875" y="3682423"/>
            <a:ext cx="1317933" cy="13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9795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2558" y="1138990"/>
            <a:ext cx="7761168" cy="1755274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Next time...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23AA068-DDA6-5348-962D-0711EA356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264" y="2894264"/>
            <a:ext cx="2761756" cy="26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1050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A44BBF-1F35-2140-B87C-EA26D387258F}"/>
              </a:ext>
            </a:extLst>
          </p:cNvPr>
          <p:cNvSpPr txBox="1"/>
          <p:nvPr/>
        </p:nvSpPr>
        <p:spPr>
          <a:xfrm>
            <a:off x="6351811" y="2921168"/>
            <a:ext cx="3477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>
                <a:latin typeface="Arial" panose="020B0604020202020204" pitchFamily="34" charset="0"/>
                <a:cs typeface="Arial" panose="020B0604020202020204" pitchFamily="34" charset="0"/>
              </a:rPr>
              <a:t>Конец!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A25F5D-7758-BF41-910E-6961A945E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6415" y="3806357"/>
            <a:ext cx="4210935" cy="66593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643" dirty="0">
                <a:sym typeface="Wingdings"/>
              </a:rPr>
              <a:t>(</a:t>
            </a:r>
            <a:r>
              <a:rPr lang="en-US" sz="4643" dirty="0" err="1">
                <a:sym typeface="Wingdings"/>
              </a:rPr>
              <a:t>Kon’éc</a:t>
            </a:r>
            <a:r>
              <a:rPr lang="en-US" sz="4643" dirty="0">
                <a:sym typeface="Wingdings"/>
              </a:rPr>
              <a:t>!)</a:t>
            </a:r>
            <a:endParaRPr lang="en-US" sz="4643" dirty="0"/>
          </a:p>
        </p:txBody>
      </p:sp>
    </p:spTree>
    <p:extLst>
      <p:ext uri="{BB962C8B-B14F-4D97-AF65-F5344CB8AC3E}">
        <p14:creationId xmlns:p14="http://schemas.microsoft.com/office/powerpoint/2010/main" val="3753442128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C0FFAC5-F0D0-AC41-BC5E-D7DA2CA69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9894" y="1617550"/>
            <a:ext cx="8470232" cy="1571252"/>
          </a:xfrm>
        </p:spPr>
        <p:txBody>
          <a:bodyPr anchor="ctr">
            <a:normAutofit/>
          </a:bodyPr>
          <a:lstStyle/>
          <a:p>
            <a:r>
              <a:rPr lang="en-US" sz="4400"/>
              <a:t>How can I support Kira?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A305657-C984-7F4F-BCE1-C5F9E74ABE90}"/>
              </a:ext>
            </a:extLst>
          </p:cNvPr>
          <p:cNvSpPr txBox="1">
            <a:spLocks/>
          </p:cNvSpPr>
          <p:nvPr/>
        </p:nvSpPr>
        <p:spPr>
          <a:xfrm>
            <a:off x="3769894" y="3188802"/>
            <a:ext cx="8470232" cy="2393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0" b="0">
                <a:latin typeface="American Typewriter" panose="02090604020004020304" pitchFamily="18" charset="77"/>
                <a:ea typeface="Baskerville" panose="02020502070401020303" pitchFamily="18" charset="0"/>
                <a:cs typeface="Big Caslon Medium" panose="020006030900000200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090046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C0FFAC5-F0D0-AC41-BC5E-D7DA2CA6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336" y="1512274"/>
            <a:ext cx="4002729" cy="461666"/>
          </a:xfrm>
        </p:spPr>
        <p:txBody>
          <a:bodyPr anchor="ctr">
            <a:noAutofit/>
          </a:bodyPr>
          <a:lstStyle/>
          <a:p>
            <a:pPr marL="406400" indent="-406400" algn="l"/>
            <a:r>
              <a:rPr lang="en-US" sz="2000"/>
              <a:t>1) Check out Kira’s other stuff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4956AB-FC24-684A-89CC-820834AA7FAD}"/>
              </a:ext>
            </a:extLst>
          </p:cNvPr>
          <p:cNvSpPr/>
          <p:nvPr/>
        </p:nvSpPr>
        <p:spPr>
          <a:xfrm>
            <a:off x="4231012" y="3267356"/>
            <a:ext cx="3339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5E16E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learnrussianwithkira.com</a:t>
            </a:r>
            <a:endParaRPr lang="en-US" sz="2400">
              <a:solidFill>
                <a:srgbClr val="5E16EB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E6FAAB-66A4-F745-91D9-89407D7ACD22}"/>
              </a:ext>
            </a:extLst>
          </p:cNvPr>
          <p:cNvCxnSpPr>
            <a:cxnSpLocks/>
          </p:cNvCxnSpPr>
          <p:nvPr/>
        </p:nvCxnSpPr>
        <p:spPr>
          <a:xfrm>
            <a:off x="7961586" y="1512274"/>
            <a:ext cx="0" cy="4699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DF9EBD-B616-DE49-A13D-68F789EAA280}"/>
              </a:ext>
            </a:extLst>
          </p:cNvPr>
          <p:cNvCxnSpPr>
            <a:cxnSpLocks/>
          </p:cNvCxnSpPr>
          <p:nvPr/>
        </p:nvCxnSpPr>
        <p:spPr>
          <a:xfrm>
            <a:off x="3899336" y="3941383"/>
            <a:ext cx="8050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ED288AF-20BB-0841-99B0-41C8BDFCA439}"/>
              </a:ext>
            </a:extLst>
          </p:cNvPr>
          <p:cNvSpPr txBox="1">
            <a:spLocks/>
          </p:cNvSpPr>
          <p:nvPr/>
        </p:nvSpPr>
        <p:spPr>
          <a:xfrm>
            <a:off x="8245369" y="1490244"/>
            <a:ext cx="3704892" cy="4860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06400" indent="-406400"/>
            <a:r>
              <a:rPr lang="en-US" sz="2000"/>
              <a:t>2) Become an ambassador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4EBCE4-307C-6545-8808-A5BA3A8CA16A}"/>
              </a:ext>
            </a:extLst>
          </p:cNvPr>
          <p:cNvSpPr/>
          <p:nvPr/>
        </p:nvSpPr>
        <p:spPr>
          <a:xfrm>
            <a:off x="8292662" y="1970634"/>
            <a:ext cx="365759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If you love Kira’s stuff, you could tell:</a:t>
            </a:r>
          </a:p>
          <a:p>
            <a:endParaRPr lang="en-US" sz="100"/>
          </a:p>
          <a:p>
            <a:pPr marL="571500" indent="-571500">
              <a:buFont typeface="Wingdings" pitchFamily="2" charset="2"/>
              <a:buChar char="ü"/>
            </a:pPr>
            <a:r>
              <a:rPr lang="en-US"/>
              <a:t>fellow Russian students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/>
              <a:t>teachers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/>
              <a:t>Reddit!</a:t>
            </a:r>
            <a:endParaRPr lang="en-US">
              <a:solidFill>
                <a:srgbClr val="5E16EB"/>
              </a:solidFill>
            </a:endParaRPr>
          </a:p>
          <a:p>
            <a:r>
              <a:rPr lang="en-US">
                <a:solidFill>
                  <a:srgbClr val="5E16EB"/>
                </a:solidFill>
              </a:rPr>
              <a:t>learnrussianwithkira.com</a:t>
            </a:r>
          </a:p>
          <a:p>
            <a:r>
              <a:rPr lang="en-US">
                <a:solidFill>
                  <a:srgbClr val="5E16EB"/>
                </a:solidFill>
              </a:rPr>
              <a:t>patreon.com/learnrussianwithkira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D99130-054C-4C43-B2CE-7FF63F796961}"/>
              </a:ext>
            </a:extLst>
          </p:cNvPr>
          <p:cNvSpPr/>
          <p:nvPr/>
        </p:nvSpPr>
        <p:spPr>
          <a:xfrm>
            <a:off x="4230415" y="4718935"/>
            <a:ext cx="3671653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At the $5 a month level:</a:t>
            </a:r>
          </a:p>
          <a:p>
            <a:endParaRPr lang="en-US" sz="100"/>
          </a:p>
          <a:p>
            <a:pPr marL="234950" indent="-234950">
              <a:buFont typeface="Wingdings" pitchFamily="2" charset="2"/>
              <a:buChar char="ü"/>
            </a:pPr>
            <a:r>
              <a:rPr lang="en-US"/>
              <a:t>exclusive podcast focused on sounds</a:t>
            </a:r>
          </a:p>
          <a:p>
            <a:pPr marL="234950" indent="-234950">
              <a:buFont typeface="Wingdings" pitchFamily="2" charset="2"/>
              <a:buChar char="ü"/>
            </a:pPr>
            <a:r>
              <a:rPr lang="en-US"/>
              <a:t>library of podcast episodes</a:t>
            </a:r>
          </a:p>
          <a:p>
            <a:pPr marL="234950" indent="-234950">
              <a:buFont typeface="Wingdings" pitchFamily="2" charset="2"/>
              <a:buChar char="ü"/>
            </a:pPr>
            <a:r>
              <a:rPr lang="en-US"/>
              <a:t>optional texts &amp; emails</a:t>
            </a:r>
            <a:endParaRPr lang="en-US">
              <a:solidFill>
                <a:srgbClr val="5E16EB"/>
              </a:solidFill>
            </a:endParaRPr>
          </a:p>
          <a:p>
            <a:r>
              <a:rPr lang="en-US">
                <a:solidFill>
                  <a:srgbClr val="5E16EB"/>
                </a:solidFill>
              </a:rPr>
              <a:t>patreon.com/learnrussianwithkira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F23125-D397-1E40-B66F-75E719BEE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462" y="5168753"/>
            <a:ext cx="707609" cy="7076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162D0A-7FA1-D243-974E-DA760941581E}"/>
              </a:ext>
            </a:extLst>
          </p:cNvPr>
          <p:cNvSpPr/>
          <p:nvPr/>
        </p:nvSpPr>
        <p:spPr>
          <a:xfrm>
            <a:off x="8294557" y="5980785"/>
            <a:ext cx="3488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5E16E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buymeacoffee.com/kiradi</a:t>
            </a:r>
            <a:endParaRPr lang="en-US" sz="2400">
              <a:solidFill>
                <a:srgbClr val="5E16EB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EB2C91-C0BF-6F42-8F0E-9E09F71DE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286" y="4692764"/>
            <a:ext cx="1369695" cy="136969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AC73301-D30D-4B40-A6EF-46E6E538B669}"/>
              </a:ext>
            </a:extLst>
          </p:cNvPr>
          <p:cNvSpPr txBox="1">
            <a:spLocks/>
          </p:cNvSpPr>
          <p:nvPr/>
        </p:nvSpPr>
        <p:spPr>
          <a:xfrm>
            <a:off x="3899336" y="4155356"/>
            <a:ext cx="4002729" cy="4616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06400" indent="-406400"/>
            <a:r>
              <a:rPr lang="en-US" sz="2000"/>
              <a:t>3) Become a Patron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6F66A15-B789-8D42-B99B-402B69C7DCC9}"/>
              </a:ext>
            </a:extLst>
          </p:cNvPr>
          <p:cNvSpPr txBox="1">
            <a:spLocks/>
          </p:cNvSpPr>
          <p:nvPr/>
        </p:nvSpPr>
        <p:spPr>
          <a:xfrm>
            <a:off x="8268093" y="4152778"/>
            <a:ext cx="4002729" cy="4616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06400" indent="-406400"/>
            <a:r>
              <a:rPr lang="en-US" sz="2000"/>
              <a:t>4) Buy Kira a coffee : 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C7DE9C-240B-3540-9EE8-F89AA2C50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1012" y="2105197"/>
            <a:ext cx="3339376" cy="87033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9AF4A74-7B9F-5844-93EF-9577B62458CA}"/>
              </a:ext>
            </a:extLst>
          </p:cNvPr>
          <p:cNvSpPr txBox="1">
            <a:spLocks/>
          </p:cNvSpPr>
          <p:nvPr/>
        </p:nvSpPr>
        <p:spPr>
          <a:xfrm>
            <a:off x="3666949" y="560690"/>
            <a:ext cx="8470232" cy="87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600"/>
              <a:t>How can I support Kira?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A20C77-A292-74AC-61D5-74758F7B7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3514" y="5561372"/>
            <a:ext cx="187512" cy="17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9555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5078" y="321716"/>
            <a:ext cx="7244881" cy="2387600"/>
          </a:xfrm>
        </p:spPr>
        <p:txBody>
          <a:bodyPr anchor="ctr">
            <a:normAutofit/>
          </a:bodyPr>
          <a:lstStyle/>
          <a:p>
            <a:r>
              <a:rPr lang="en-US"/>
              <a:t>Chat &amp; Sing!</a:t>
            </a:r>
            <a:br>
              <a:rPr lang="en-US"/>
            </a:br>
            <a:r>
              <a:rPr lang="en-US" sz="2400"/>
              <a:t>(Kira – stop sharing your screen</a:t>
            </a:r>
            <a:br>
              <a:rPr lang="en-US" sz="2400"/>
            </a:br>
            <a:r>
              <a:rPr lang="en-US" sz="2400"/>
              <a:t>and remember to use the </a:t>
            </a:r>
            <a:r>
              <a:rPr lang="ru-RU" sz="2400"/>
              <a:t>букс</a:t>
            </a:r>
            <a:r>
              <a:rPr lang="en-US" sz="2400"/>
              <a:t>!)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388F3-D5E2-FF4D-9338-8F72D8876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666" y="2617393"/>
            <a:ext cx="2687628" cy="35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50130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3560"/>
            <a:ext cx="7158318" cy="1325563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Are you a teacher?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47376-E404-9B46-A904-895F53BB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803400"/>
            <a:ext cx="7158318" cy="4089325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Would you like to use this PPT?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Please do!  Take it, tweak it, share it – just please include “based on </a:t>
            </a:r>
            <a:r>
              <a:rPr lang="en-US" sz="2000" i="1"/>
              <a:t>Unlocking Russian Pronunciation </a:t>
            </a:r>
            <a:r>
              <a:rPr lang="en-US" sz="2000"/>
              <a:t>by Kimberly (Kira) DiMattia” in it.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In return, I would love it if you would share these two links with your students: </a:t>
            </a:r>
          </a:p>
          <a:p>
            <a:pPr marL="0" indent="0">
              <a:buNone/>
            </a:pPr>
            <a:endParaRPr lang="en-US" sz="4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3"/>
              </a:rPr>
              <a:t>www.learnrussianwithkira.com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4"/>
              </a:rPr>
              <a:t>www.patreon.com/learnrussianwithkira</a:t>
            </a:r>
            <a:r>
              <a:rPr lang="en-US" sz="2000"/>
              <a:t> 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ru-RU" sz="2000"/>
              <a:t>Спасибо!</a:t>
            </a:r>
            <a:endParaRPr lang="en-US" sz="2000"/>
          </a:p>
          <a:p>
            <a:pPr marL="0" indent="0">
              <a:buNone/>
            </a:pPr>
            <a:r>
              <a:rPr lang="en-US" sz="2000"/>
              <a:t>Kimberly DiMattia, </a:t>
            </a:r>
            <a:r>
              <a:rPr lang="en-US" sz="2000">
                <a:hlinkClick r:id="rId5"/>
              </a:rPr>
              <a:t>kiradimattia@gmail.com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428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1084087"/>
            <a:ext cx="7454150" cy="1325563"/>
          </a:xfrm>
        </p:spPr>
        <p:txBody>
          <a:bodyPr anchor="ctr" anchorCtr="0"/>
          <a:lstStyle/>
          <a:p>
            <a:pPr algn="ctr"/>
            <a:r>
              <a:rPr lang="en-US"/>
              <a:t>Daily Practice Life Hacks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5AA47AB-B477-5845-89D0-675184497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823" y="2457451"/>
            <a:ext cx="7571333" cy="2544286"/>
          </a:xfrm>
        </p:spPr>
        <p:txBody>
          <a:bodyPr/>
          <a:lstStyle/>
          <a:p>
            <a:pPr marL="465138" indent="-465138">
              <a:buFont typeface="Wingdings" pitchFamily="2" charset="2"/>
              <a:buChar char="ü"/>
            </a:pPr>
            <a:r>
              <a:rPr lang="en-US"/>
              <a:t>Consistency is key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Listen intently to the native speaker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Try to imitate exactly what you hear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Pause and predict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Listen back </a:t>
            </a:r>
          </a:p>
        </p:txBody>
      </p:sp>
    </p:spTree>
    <p:extLst>
      <p:ext uri="{BB962C8B-B14F-4D97-AF65-F5344CB8AC3E}">
        <p14:creationId xmlns:p14="http://schemas.microsoft.com/office/powerpoint/2010/main" val="4172364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1084087"/>
            <a:ext cx="7454150" cy="1325563"/>
          </a:xfrm>
        </p:spPr>
        <p:txBody>
          <a:bodyPr anchor="ctr" anchorCtr="0"/>
          <a:lstStyle/>
          <a:p>
            <a:pPr algn="ctr"/>
            <a:r>
              <a:rPr lang="en-US"/>
              <a:t>Daily Practice Life Hacks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5AA47AB-B477-5845-89D0-675184497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823" y="2457451"/>
            <a:ext cx="7571333" cy="3060325"/>
          </a:xfrm>
        </p:spPr>
        <p:txBody>
          <a:bodyPr/>
          <a:lstStyle/>
          <a:p>
            <a:pPr marL="465138" indent="-465138">
              <a:buFont typeface="Wingdings" pitchFamily="2" charset="2"/>
              <a:buChar char="ü"/>
            </a:pPr>
            <a:r>
              <a:rPr lang="en-US"/>
              <a:t>Consistency is key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Listen intently to the native speaker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Try to imitate exactly what you hear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Pause and predict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Listen back </a:t>
            </a:r>
          </a:p>
          <a:p>
            <a:pPr marL="465138" indent="-465138">
              <a:buFont typeface="Wingdings" pitchFamily="2" charset="2"/>
              <a:buChar char="ü"/>
            </a:pPr>
            <a:r>
              <a:rPr lang="en-US"/>
              <a:t>Keep a tab open &amp; work 5 min on a tiny section</a:t>
            </a:r>
          </a:p>
        </p:txBody>
      </p:sp>
    </p:spTree>
    <p:extLst>
      <p:ext uri="{BB962C8B-B14F-4D97-AF65-F5344CB8AC3E}">
        <p14:creationId xmlns:p14="http://schemas.microsoft.com/office/powerpoint/2010/main" val="2519128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493" y="1050183"/>
            <a:ext cx="7761168" cy="1337552"/>
          </a:xfrm>
        </p:spPr>
        <p:txBody>
          <a:bodyPr>
            <a:normAutofit/>
          </a:bodyPr>
          <a:lstStyle/>
          <a:p>
            <a:r>
              <a:rPr lang="en-US" sz="4200"/>
              <a:t>How did you do?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FF552F-56CA-EE49-90E6-DAD76A49D94E}"/>
              </a:ext>
            </a:extLst>
          </p:cNvPr>
          <p:cNvGrpSpPr/>
          <p:nvPr/>
        </p:nvGrpSpPr>
        <p:grpSpPr>
          <a:xfrm>
            <a:off x="4772999" y="2447366"/>
            <a:ext cx="6761806" cy="3182537"/>
            <a:chOff x="4591993" y="2387735"/>
            <a:chExt cx="6761806" cy="31825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97B482-0C0B-2549-A3ED-487D0467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7ED957"/>
                </a:clrFrom>
                <a:clrTo>
                  <a:srgbClr val="7ED95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18552" y="2387735"/>
              <a:ext cx="3135247" cy="31352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1864A0-3AA9-2A42-9EC8-79DEBA641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D957"/>
                </a:clrFrom>
                <a:clrTo>
                  <a:srgbClr val="7ED95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91993" y="2435025"/>
              <a:ext cx="3135247" cy="3135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047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291B6-1966-4F46-930F-38F3F6B0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130" y="2766218"/>
            <a:ext cx="7158318" cy="1325563"/>
          </a:xfrm>
        </p:spPr>
        <p:txBody>
          <a:bodyPr>
            <a:noAutofit/>
          </a:bodyPr>
          <a:lstStyle/>
          <a:p>
            <a:pPr algn="ctr"/>
            <a:r>
              <a:rPr lang="en-US" sz="6000"/>
              <a:t>Obstacles?</a:t>
            </a:r>
          </a:p>
        </p:txBody>
      </p:sp>
    </p:spTree>
    <p:extLst>
      <p:ext uri="{BB962C8B-B14F-4D97-AF65-F5344CB8AC3E}">
        <p14:creationId xmlns:p14="http://schemas.microsoft.com/office/powerpoint/2010/main" val="1616851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291B6-1966-4F46-930F-38F3F6B0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130" y="2766218"/>
            <a:ext cx="7158318" cy="1325563"/>
          </a:xfrm>
        </p:spPr>
        <p:txBody>
          <a:bodyPr>
            <a:noAutofit/>
          </a:bodyPr>
          <a:lstStyle/>
          <a:p>
            <a:pPr algn="ctr"/>
            <a:r>
              <a:rPr lang="en-US"/>
              <a:t>Let’s visually rehearse your choice points!</a:t>
            </a:r>
          </a:p>
        </p:txBody>
      </p:sp>
    </p:spTree>
    <p:extLst>
      <p:ext uri="{BB962C8B-B14F-4D97-AF65-F5344CB8AC3E}">
        <p14:creationId xmlns:p14="http://schemas.microsoft.com/office/powerpoint/2010/main" val="3905377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/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Individual Phonemes </a:t>
            </a:r>
            <a:endParaRPr lang="ru-RU"/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282673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4372C4"/>
                </a:solidFill>
              </a:rPr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4372C4"/>
                </a:solidFill>
              </a:rPr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Individual Phonemes </a:t>
            </a:r>
            <a:endParaRPr lang="ru-RU"/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4372C4"/>
                </a:solidFill>
              </a:rPr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583518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4328" y="2857567"/>
            <a:ext cx="6990144" cy="1142865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Let’s say hello  : )</a:t>
            </a:r>
          </a:p>
        </p:txBody>
      </p:sp>
    </p:spTree>
    <p:extLst>
      <p:ext uri="{BB962C8B-B14F-4D97-AF65-F5344CB8AC3E}">
        <p14:creationId xmlns:p14="http://schemas.microsoft.com/office/powerpoint/2010/main" val="202322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/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4372C4"/>
                </a:solidFill>
              </a:rPr>
              <a:t>Individual Phonemes </a:t>
            </a:r>
            <a:endParaRPr lang="ru-RU">
              <a:solidFill>
                <a:srgbClr val="4372C4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3118477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Where are we?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96F8E1-9EC6-454F-A23F-1033EE710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7905" y="2363807"/>
            <a:ext cx="5828208" cy="157724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B2EB5-AABC-ED4C-A3CF-742A81721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40" b="65227"/>
          <a:stretch/>
        </p:blipFill>
        <p:spPr>
          <a:xfrm>
            <a:off x="4997905" y="4077502"/>
            <a:ext cx="6305096" cy="10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83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Where are we?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96F8E1-9EC6-454F-A23F-1033EE710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7905" y="2363807"/>
            <a:ext cx="5828208" cy="157724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B2EB5-AABC-ED4C-A3CF-742A81721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40" b="65227"/>
          <a:stretch/>
        </p:blipFill>
        <p:spPr>
          <a:xfrm>
            <a:off x="4997905" y="4077502"/>
            <a:ext cx="6305096" cy="1040598"/>
          </a:xfrm>
          <a:prstGeom prst="rect">
            <a:avLst/>
          </a:prstGeom>
        </p:spPr>
      </p:pic>
      <p:sp>
        <p:nvSpPr>
          <p:cNvPr id="3" name="Left Bracket 2">
            <a:extLst>
              <a:ext uri="{FF2B5EF4-FFF2-40B4-BE49-F238E27FC236}">
                <a16:creationId xmlns:a16="http://schemas.microsoft.com/office/drawing/2014/main" id="{4645B844-CE34-BF4A-86F4-52F8712B9BE9}"/>
              </a:ext>
            </a:extLst>
          </p:cNvPr>
          <p:cNvSpPr/>
          <p:nvPr/>
        </p:nvSpPr>
        <p:spPr>
          <a:xfrm>
            <a:off x="4739268" y="2517753"/>
            <a:ext cx="45719" cy="1325563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9B4B7-ED39-B749-BD1B-6173B565B230}"/>
              </a:ext>
            </a:extLst>
          </p:cNvPr>
          <p:cNvSpPr/>
          <p:nvPr/>
        </p:nvSpPr>
        <p:spPr>
          <a:xfrm>
            <a:off x="3985863" y="2845743"/>
            <a:ext cx="522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4372C4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☑︎</a:t>
            </a:r>
          </a:p>
        </p:txBody>
      </p:sp>
    </p:spTree>
    <p:extLst>
      <p:ext uri="{BB962C8B-B14F-4D97-AF65-F5344CB8AC3E}">
        <p14:creationId xmlns:p14="http://schemas.microsoft.com/office/powerpoint/2010/main" val="3373368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Where are we?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96F8E1-9EC6-454F-A23F-1033EE710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7905" y="2363807"/>
            <a:ext cx="5828208" cy="157724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B2EB5-AABC-ED4C-A3CF-742A81721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40" b="65227"/>
          <a:stretch/>
        </p:blipFill>
        <p:spPr>
          <a:xfrm>
            <a:off x="4997905" y="4077502"/>
            <a:ext cx="6305096" cy="1040598"/>
          </a:xfrm>
          <a:prstGeom prst="rect">
            <a:avLst/>
          </a:prstGeom>
        </p:spPr>
      </p:pic>
      <p:sp>
        <p:nvSpPr>
          <p:cNvPr id="3" name="Left Bracket 2">
            <a:extLst>
              <a:ext uri="{FF2B5EF4-FFF2-40B4-BE49-F238E27FC236}">
                <a16:creationId xmlns:a16="http://schemas.microsoft.com/office/drawing/2014/main" id="{4645B844-CE34-BF4A-86F4-52F8712B9BE9}"/>
              </a:ext>
            </a:extLst>
          </p:cNvPr>
          <p:cNvSpPr/>
          <p:nvPr/>
        </p:nvSpPr>
        <p:spPr>
          <a:xfrm>
            <a:off x="4739268" y="2517753"/>
            <a:ext cx="45719" cy="1325563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74586DA4-7407-8644-AB99-D7D597A1C4F1}"/>
              </a:ext>
            </a:extLst>
          </p:cNvPr>
          <p:cNvSpPr/>
          <p:nvPr/>
        </p:nvSpPr>
        <p:spPr>
          <a:xfrm>
            <a:off x="4739268" y="4141607"/>
            <a:ext cx="62008" cy="741345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9B4B7-ED39-B749-BD1B-6173B565B230}"/>
              </a:ext>
            </a:extLst>
          </p:cNvPr>
          <p:cNvSpPr/>
          <p:nvPr/>
        </p:nvSpPr>
        <p:spPr>
          <a:xfrm>
            <a:off x="3985863" y="2845743"/>
            <a:ext cx="522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4372C4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☑︎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36B50D-DEFC-444F-A448-4FAFE3FAE305}"/>
              </a:ext>
            </a:extLst>
          </p:cNvPr>
          <p:cNvSpPr/>
          <p:nvPr/>
        </p:nvSpPr>
        <p:spPr>
          <a:xfrm>
            <a:off x="3985863" y="4147721"/>
            <a:ext cx="522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70C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☐</a:t>
            </a:r>
          </a:p>
        </p:txBody>
      </p:sp>
    </p:spTree>
    <p:extLst>
      <p:ext uri="{BB962C8B-B14F-4D97-AF65-F5344CB8AC3E}">
        <p14:creationId xmlns:p14="http://schemas.microsoft.com/office/powerpoint/2010/main" val="2577123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611940"/>
            <a:ext cx="7158318" cy="1325563"/>
          </a:xfrm>
        </p:spPr>
        <p:txBody>
          <a:bodyPr anchor="ctr" anchorCtr="0"/>
          <a:lstStyle/>
          <a:p>
            <a:r>
              <a:rPr lang="en-US"/>
              <a:t>Today...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994F9-58F6-1049-8F1F-3336585D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922580"/>
            <a:ext cx="7158318" cy="202824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Leetle Convo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Leetle Game 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Leetle </a:t>
            </a:r>
            <a:r>
              <a:rPr lang="en-US"/>
              <a:t>Warm Up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Hard &amp; Soft Sounds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856FED-E2AD-054B-883F-C6D35CBAFDDA}"/>
              </a:ext>
            </a:extLst>
          </p:cNvPr>
          <p:cNvSpPr/>
          <p:nvPr/>
        </p:nvSpPr>
        <p:spPr>
          <a:xfrm>
            <a:off x="7467600" y="5135305"/>
            <a:ext cx="4070193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8:</a:t>
            </a:r>
            <a:r>
              <a:rPr lang="en-US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540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ru-RU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p.m. EST</a:t>
            </a:r>
          </a:p>
        </p:txBody>
      </p:sp>
    </p:spTree>
    <p:extLst>
      <p:ext uri="{BB962C8B-B14F-4D97-AF65-F5344CB8AC3E}">
        <p14:creationId xmlns:p14="http://schemas.microsoft.com/office/powerpoint/2010/main" val="20128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Leetle Convo</a:t>
            </a:r>
          </a:p>
        </p:txBody>
      </p:sp>
    </p:spTree>
    <p:extLst>
      <p:ext uri="{BB962C8B-B14F-4D97-AF65-F5344CB8AC3E}">
        <p14:creationId xmlns:p14="http://schemas.microsoft.com/office/powerpoint/2010/main" val="3377856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Mistakes.</a:t>
            </a:r>
          </a:p>
        </p:txBody>
      </p:sp>
    </p:spTree>
    <p:extLst>
      <p:ext uri="{BB962C8B-B14F-4D97-AF65-F5344CB8AC3E}">
        <p14:creationId xmlns:p14="http://schemas.microsoft.com/office/powerpoint/2010/main" val="3523689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66804-445C-D447-9DB0-1E7692FEB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08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Shame</a:t>
            </a:r>
          </a:p>
        </p:txBody>
      </p:sp>
    </p:spTree>
    <p:extLst>
      <p:ext uri="{BB962C8B-B14F-4D97-AF65-F5344CB8AC3E}">
        <p14:creationId xmlns:p14="http://schemas.microsoft.com/office/powerpoint/2010/main" val="431050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66804-445C-D447-9DB0-1E7692FEB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65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6067" y="940844"/>
            <a:ext cx="6990144" cy="1661679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If you have a question, raise your electronic hand!</a:t>
            </a:r>
          </a:p>
        </p:txBody>
      </p:sp>
      <p:pic>
        <p:nvPicPr>
          <p:cNvPr id="1026" name="Picture 2" descr="Raise Hand button in Zoom">
            <a:extLst>
              <a:ext uri="{FF2B5EF4-FFF2-40B4-BE49-F238E27FC236}">
                <a16:creationId xmlns:a16="http://schemas.microsoft.com/office/drawing/2014/main" id="{AEFDE464-F185-3EB2-80B6-BF3BFA33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750" y="3044780"/>
            <a:ext cx="6137487" cy="310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649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>
            <a:extLst>
              <a:ext uri="{FF2B5EF4-FFF2-40B4-BE49-F238E27FC236}">
                <a16:creationId xmlns:a16="http://schemas.microsoft.com/office/drawing/2014/main" id="{23072E41-5734-1E4C-B167-DD6C9E47962E}"/>
              </a:ext>
            </a:extLst>
          </p:cNvPr>
          <p:cNvSpPr/>
          <p:nvPr/>
        </p:nvSpPr>
        <p:spPr>
          <a:xfrm>
            <a:off x="5441565" y="1304365"/>
            <a:ext cx="5069541" cy="4464423"/>
          </a:xfrm>
          <a:prstGeom prst="lightningBolt">
            <a:avLst/>
          </a:prstGeom>
          <a:solidFill>
            <a:srgbClr val="FFDC3E"/>
          </a:solidFill>
          <a:ln>
            <a:solidFill>
              <a:srgbClr val="FFD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5752" y="2235200"/>
            <a:ext cx="7761168" cy="2387600"/>
          </a:xfrm>
        </p:spPr>
        <p:txBody>
          <a:bodyPr>
            <a:normAutofit/>
          </a:bodyPr>
          <a:lstStyle/>
          <a:p>
            <a:r>
              <a:rPr lang="en-US" sz="4800" i="1"/>
              <a:t>News</a:t>
            </a:r>
            <a:r>
              <a:rPr lang="en-US" sz="4800"/>
              <a:t> </a:t>
            </a:r>
            <a:r>
              <a:rPr lang="en-US" sz="4800" i="1"/>
              <a:t>Flash!</a:t>
            </a:r>
          </a:p>
        </p:txBody>
      </p:sp>
    </p:spTree>
    <p:extLst>
      <p:ext uri="{BB962C8B-B14F-4D97-AF65-F5344CB8AC3E}">
        <p14:creationId xmlns:p14="http://schemas.microsoft.com/office/powerpoint/2010/main" val="1639676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93AC0D5-865D-9142-9B31-C6EB81282209}"/>
              </a:ext>
            </a:extLst>
          </p:cNvPr>
          <p:cNvSpPr txBox="1">
            <a:spLocks/>
          </p:cNvSpPr>
          <p:nvPr/>
        </p:nvSpPr>
        <p:spPr>
          <a:xfrm>
            <a:off x="4455654" y="2235200"/>
            <a:ext cx="7364362" cy="2387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4800"/>
              <a:t>Mistakes </a:t>
            </a:r>
          </a:p>
        </p:txBody>
      </p:sp>
    </p:spTree>
    <p:extLst>
      <p:ext uri="{BB962C8B-B14F-4D97-AF65-F5344CB8AC3E}">
        <p14:creationId xmlns:p14="http://schemas.microsoft.com/office/powerpoint/2010/main" val="955129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93AC0D5-865D-9142-9B31-C6EB81282209}"/>
              </a:ext>
            </a:extLst>
          </p:cNvPr>
          <p:cNvSpPr txBox="1">
            <a:spLocks/>
          </p:cNvSpPr>
          <p:nvPr/>
        </p:nvSpPr>
        <p:spPr>
          <a:xfrm>
            <a:off x="4455654" y="2235200"/>
            <a:ext cx="7364362" cy="2387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4800"/>
              <a:t>Mistakes are </a:t>
            </a:r>
          </a:p>
        </p:txBody>
      </p:sp>
    </p:spTree>
    <p:extLst>
      <p:ext uri="{BB962C8B-B14F-4D97-AF65-F5344CB8AC3E}">
        <p14:creationId xmlns:p14="http://schemas.microsoft.com/office/powerpoint/2010/main" val="1657570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93AC0D5-865D-9142-9B31-C6EB81282209}"/>
              </a:ext>
            </a:extLst>
          </p:cNvPr>
          <p:cNvSpPr txBox="1">
            <a:spLocks/>
          </p:cNvSpPr>
          <p:nvPr/>
        </p:nvSpPr>
        <p:spPr>
          <a:xfrm>
            <a:off x="4455654" y="2235200"/>
            <a:ext cx="7364362" cy="2387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4800"/>
              <a:t>Mistakes are </a:t>
            </a:r>
            <a:r>
              <a:rPr lang="en-US" sz="4800" i="1"/>
              <a:t>normal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45839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93AC0D5-865D-9142-9B31-C6EB81282209}"/>
              </a:ext>
            </a:extLst>
          </p:cNvPr>
          <p:cNvSpPr txBox="1">
            <a:spLocks/>
          </p:cNvSpPr>
          <p:nvPr/>
        </p:nvSpPr>
        <p:spPr>
          <a:xfrm>
            <a:off x="4455654" y="2235200"/>
            <a:ext cx="7364362" cy="2387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4800"/>
              <a:t>Mistakes are </a:t>
            </a:r>
            <a:r>
              <a:rPr lang="en-US" sz="4800" i="1"/>
              <a:t>normal</a:t>
            </a:r>
            <a:r>
              <a:rPr lang="en-US" sz="48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0582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93AC0D5-865D-9142-9B31-C6EB81282209}"/>
              </a:ext>
            </a:extLst>
          </p:cNvPr>
          <p:cNvSpPr txBox="1">
            <a:spLocks/>
          </p:cNvSpPr>
          <p:nvPr/>
        </p:nvSpPr>
        <p:spPr>
          <a:xfrm>
            <a:off x="4455654" y="2235200"/>
            <a:ext cx="7364362" cy="2387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4800"/>
              <a:t>Mistakes are </a:t>
            </a:r>
            <a:r>
              <a:rPr lang="en-US" sz="4800" i="1"/>
              <a:t>necessary</a:t>
            </a:r>
            <a:r>
              <a:rPr lang="en-US" sz="48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2280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1464" y="2235200"/>
            <a:ext cx="7761168" cy="2387600"/>
          </a:xfrm>
        </p:spPr>
        <p:txBody>
          <a:bodyPr>
            <a:normAutofit/>
          </a:bodyPr>
          <a:lstStyle/>
          <a:p>
            <a:r>
              <a:rPr lang="en-US" sz="4000"/>
              <a:t>Second Language Acquisition</a:t>
            </a:r>
          </a:p>
        </p:txBody>
      </p:sp>
    </p:spTree>
    <p:extLst>
      <p:ext uri="{BB962C8B-B14F-4D97-AF65-F5344CB8AC3E}">
        <p14:creationId xmlns:p14="http://schemas.microsoft.com/office/powerpoint/2010/main" val="632022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342" y="1214442"/>
            <a:ext cx="4443414" cy="44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79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1A3E4A-35B2-8146-810A-B19D0954D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352" y="1500194"/>
            <a:ext cx="3578514" cy="357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1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9D8B5D-6008-5845-A8E4-A38832E7F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4329" y="2784479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(!)</a:t>
            </a:r>
          </a:p>
        </p:txBody>
      </p:sp>
    </p:spTree>
    <p:extLst>
      <p:ext uri="{BB962C8B-B14F-4D97-AF65-F5344CB8AC3E}">
        <p14:creationId xmlns:p14="http://schemas.microsoft.com/office/powerpoint/2010/main" val="856363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8932" y="2662172"/>
            <a:ext cx="6990144" cy="1137153"/>
          </a:xfrm>
        </p:spPr>
        <p:txBody>
          <a:bodyPr>
            <a:normAutofit/>
          </a:bodyPr>
          <a:lstStyle/>
          <a:p>
            <a:pPr algn="l"/>
            <a:r>
              <a:rPr lang="en-US" sz="5000"/>
              <a:t>Master Class with Kira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18513-6430-DB4E-9FD1-5C274B2BB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8931" y="3920430"/>
            <a:ext cx="6990144" cy="1004890"/>
          </a:xfrm>
        </p:spPr>
        <p:txBody>
          <a:bodyPr/>
          <a:lstStyle/>
          <a:p>
            <a:pPr algn="l"/>
            <a:r>
              <a:rPr lang="en-US" sz="2800" spc="20">
                <a:latin typeface="Avenir" panose="02000503020000020003" pitchFamily="2" charset="0"/>
              </a:rPr>
              <a:t>Kimberly (Kira) DiMattia </a:t>
            </a:r>
          </a:p>
          <a:p>
            <a:pPr algn="l"/>
            <a:r>
              <a:rPr lang="en-US" sz="2800" spc="20">
                <a:latin typeface="Avenir" panose="02000503020000020003" pitchFamily="2" charset="0"/>
              </a:rPr>
              <a:t>Week 2 – Hard &amp; Soft Sounds</a:t>
            </a:r>
          </a:p>
        </p:txBody>
      </p:sp>
    </p:spTree>
    <p:extLst>
      <p:ext uri="{BB962C8B-B14F-4D97-AF65-F5344CB8AC3E}">
        <p14:creationId xmlns:p14="http://schemas.microsoft.com/office/powerpoint/2010/main" val="15664118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</p:spTree>
    <p:extLst>
      <p:ext uri="{BB962C8B-B14F-4D97-AF65-F5344CB8AC3E}">
        <p14:creationId xmlns:p14="http://schemas.microsoft.com/office/powerpoint/2010/main" val="949291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771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76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1E3A9D-3966-5041-A8B1-906FF9E771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9762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63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98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17B347-CB91-F84C-9866-795BE0DD010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6603" y="3527255"/>
            <a:ext cx="2027847" cy="20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575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75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We learn by doing.</a:t>
            </a:r>
          </a:p>
        </p:txBody>
      </p:sp>
    </p:spTree>
    <p:extLst>
      <p:ext uri="{BB962C8B-B14F-4D97-AF65-F5344CB8AC3E}">
        <p14:creationId xmlns:p14="http://schemas.microsoft.com/office/powerpoint/2010/main" val="15535201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8628" y="2250440"/>
            <a:ext cx="7448550" cy="2387600"/>
          </a:xfrm>
        </p:spPr>
        <p:txBody>
          <a:bodyPr>
            <a:normAutofit/>
          </a:bodyPr>
          <a:lstStyle/>
          <a:p>
            <a:pPr algn="l"/>
            <a:r>
              <a:rPr lang="en-US" sz="4200"/>
              <a:t>mistakes</a:t>
            </a:r>
          </a:p>
        </p:txBody>
      </p:sp>
    </p:spTree>
    <p:extLst>
      <p:ext uri="{BB962C8B-B14F-4D97-AF65-F5344CB8AC3E}">
        <p14:creationId xmlns:p14="http://schemas.microsoft.com/office/powerpoint/2010/main" val="20080740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8628" y="2235200"/>
            <a:ext cx="7448550" cy="2387600"/>
          </a:xfrm>
        </p:spPr>
        <p:txBody>
          <a:bodyPr>
            <a:normAutofit/>
          </a:bodyPr>
          <a:lstStyle/>
          <a:p>
            <a:pPr algn="l"/>
            <a:r>
              <a:rPr lang="en-US" sz="4200"/>
              <a:t>mistakes </a:t>
            </a:r>
            <a:r>
              <a:rPr lang="en-US" sz="4200">
                <a:sym typeface="Wingdings" pitchFamily="2" charset="2"/>
              </a:rPr>
              <a:t> </a:t>
            </a:r>
            <a:r>
              <a:rPr lang="en-US" sz="4200"/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2552565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400"/>
              <a:t>What am I looking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BE9E9-9C9A-DA46-9E9B-7716BF0BF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573" y="2770913"/>
            <a:ext cx="2620955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Right answers?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AFA7A5-754B-4944-92D4-D1E7C1DBE063}"/>
              </a:ext>
            </a:extLst>
          </p:cNvPr>
          <p:cNvSpPr txBox="1">
            <a:spLocks/>
          </p:cNvSpPr>
          <p:nvPr/>
        </p:nvSpPr>
        <p:spPr>
          <a:xfrm>
            <a:off x="8822902" y="2770913"/>
            <a:ext cx="2620955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Epiphanies!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580BBE-D9FC-684F-8AE8-E6250FFA48E4}"/>
              </a:ext>
            </a:extLst>
          </p:cNvPr>
          <p:cNvSpPr txBox="1">
            <a:spLocks/>
          </p:cNvSpPr>
          <p:nvPr/>
        </p:nvSpPr>
        <p:spPr>
          <a:xfrm>
            <a:off x="4472572" y="4011977"/>
            <a:ext cx="2620955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Perfection?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823076-B5FD-3B45-8DF8-FB1AD344EAA4}"/>
              </a:ext>
            </a:extLst>
          </p:cNvPr>
          <p:cNvSpPr txBox="1">
            <a:spLocks/>
          </p:cNvSpPr>
          <p:nvPr/>
        </p:nvSpPr>
        <p:spPr>
          <a:xfrm>
            <a:off x="8822902" y="4011976"/>
            <a:ext cx="2620955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Vulnerability!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365339-672B-7846-B506-E70A8AA082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7987" y="2450635"/>
            <a:ext cx="1063342" cy="1063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711FD-B4F0-C14C-9116-1AFC912EAC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7987" y="3720370"/>
            <a:ext cx="1063342" cy="106334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158C7-DD2E-0E4F-8838-5140D8CE3A1D}"/>
              </a:ext>
            </a:extLst>
          </p:cNvPr>
          <p:cNvSpPr txBox="1">
            <a:spLocks/>
          </p:cNvSpPr>
          <p:nvPr/>
        </p:nvSpPr>
        <p:spPr>
          <a:xfrm>
            <a:off x="6129861" y="5253039"/>
            <a:ext cx="3759594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Amplify your visuals.  : )</a:t>
            </a:r>
          </a:p>
        </p:txBody>
      </p:sp>
    </p:spTree>
    <p:extLst>
      <p:ext uri="{BB962C8B-B14F-4D97-AF65-F5344CB8AC3E}">
        <p14:creationId xmlns:p14="http://schemas.microsoft.com/office/powerpoint/2010/main" val="28430483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8628" y="2235200"/>
            <a:ext cx="7448550" cy="2387600"/>
          </a:xfrm>
        </p:spPr>
        <p:txBody>
          <a:bodyPr>
            <a:normAutofit/>
          </a:bodyPr>
          <a:lstStyle/>
          <a:p>
            <a:pPr algn="l"/>
            <a:r>
              <a:rPr lang="en-US" sz="4200"/>
              <a:t>mistakes </a:t>
            </a:r>
            <a:r>
              <a:rPr lang="en-US" sz="4200">
                <a:sym typeface="Wingdings" pitchFamily="2" charset="2"/>
              </a:rPr>
              <a:t> </a:t>
            </a:r>
            <a:r>
              <a:rPr lang="en-US" sz="4200"/>
              <a:t>feedback = data</a:t>
            </a:r>
          </a:p>
        </p:txBody>
      </p:sp>
    </p:spTree>
    <p:extLst>
      <p:ext uri="{BB962C8B-B14F-4D97-AF65-F5344CB8AC3E}">
        <p14:creationId xmlns:p14="http://schemas.microsoft.com/office/powerpoint/2010/main" val="18521871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360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D4B0D1-35D5-1746-B2AE-5287BFE853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0D6AAF-C99B-4944-B860-A3E8AA26039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725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657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96A68A-0E3E-4642-8D41-CE343E4EF9E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1076" y="3527256"/>
            <a:ext cx="2027847" cy="20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068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221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B460C1-14E0-1847-A67F-77B4C19C89E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1211" y="3527256"/>
            <a:ext cx="2027847" cy="20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613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474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97762A-2D95-7F46-A011-C616D637D2B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5"/>
            <a:ext cx="2027847" cy="20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326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50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What is our goal?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7717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Me, teaching.</a:t>
            </a:r>
          </a:p>
        </p:txBody>
      </p:sp>
    </p:spTree>
    <p:extLst>
      <p:ext uri="{BB962C8B-B14F-4D97-AF65-F5344CB8AC3E}">
        <p14:creationId xmlns:p14="http://schemas.microsoft.com/office/powerpoint/2010/main" val="17719450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DF4BBFE-AC88-4843-AF6B-5319CB1F45FF}"/>
              </a:ext>
            </a:extLst>
          </p:cNvPr>
          <p:cNvGrpSpPr/>
          <p:nvPr/>
        </p:nvGrpSpPr>
        <p:grpSpPr>
          <a:xfrm>
            <a:off x="4943246" y="2003135"/>
            <a:ext cx="12164902" cy="6124144"/>
            <a:chOff x="5611091" y="4030087"/>
            <a:chExt cx="9040091" cy="3868592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53288F7F-D7D4-C949-8F61-2A701652928B}"/>
                </a:ext>
              </a:extLst>
            </p:cNvPr>
            <p:cNvSpPr/>
            <p:nvPr/>
          </p:nvSpPr>
          <p:spPr>
            <a:xfrm flipH="1">
              <a:off x="5611091" y="4030087"/>
              <a:ext cx="9040091" cy="3868592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A4E43F-D231-9A44-AE2B-1C4480A283F2}"/>
                </a:ext>
              </a:extLst>
            </p:cNvPr>
            <p:cNvSpPr/>
            <p:nvPr/>
          </p:nvSpPr>
          <p:spPr>
            <a:xfrm>
              <a:off x="5611091" y="4030087"/>
              <a:ext cx="4526137" cy="1945044"/>
            </a:xfrm>
            <a:prstGeom prst="rect">
              <a:avLst/>
            </a:prstGeom>
            <a:noFill/>
            <a:ln w="25400">
              <a:solidFill>
                <a:srgbClr val="43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480292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DF4BBFE-AC88-4843-AF6B-5319CB1F45FF}"/>
              </a:ext>
            </a:extLst>
          </p:cNvPr>
          <p:cNvGrpSpPr/>
          <p:nvPr/>
        </p:nvGrpSpPr>
        <p:grpSpPr>
          <a:xfrm>
            <a:off x="4943246" y="2003135"/>
            <a:ext cx="12164902" cy="6124144"/>
            <a:chOff x="5611091" y="4030087"/>
            <a:chExt cx="9040091" cy="38685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B9425CE-0F7C-4541-928C-A1FE45311C51}"/>
                </a:ext>
              </a:extLst>
            </p:cNvPr>
            <p:cNvGrpSpPr/>
            <p:nvPr/>
          </p:nvGrpSpPr>
          <p:grpSpPr>
            <a:xfrm>
              <a:off x="5611091" y="4030087"/>
              <a:ext cx="9040091" cy="3868592"/>
              <a:chOff x="5611091" y="4030087"/>
              <a:chExt cx="9040091" cy="3868592"/>
            </a:xfrm>
          </p:grpSpPr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53288F7F-D7D4-C949-8F61-2A701652928B}"/>
                  </a:ext>
                </a:extLst>
              </p:cNvPr>
              <p:cNvSpPr/>
              <p:nvPr/>
            </p:nvSpPr>
            <p:spPr>
              <a:xfrm flipH="1">
                <a:off x="5611091" y="4030087"/>
                <a:ext cx="9040091" cy="3868592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2B6D56-C4F4-7343-94DF-662705485AC0}"/>
                  </a:ext>
                </a:extLst>
              </p:cNvPr>
              <p:cNvSpPr txBox="1"/>
              <p:nvPr/>
            </p:nvSpPr>
            <p:spPr>
              <a:xfrm>
                <a:off x="5715000" y="5063828"/>
                <a:ext cx="5888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</a:rPr>
                  <a:t>*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A4E43F-D231-9A44-AE2B-1C4480A283F2}"/>
                </a:ext>
              </a:extLst>
            </p:cNvPr>
            <p:cNvSpPr/>
            <p:nvPr/>
          </p:nvSpPr>
          <p:spPr>
            <a:xfrm>
              <a:off x="5611091" y="4030087"/>
              <a:ext cx="4526137" cy="1945044"/>
            </a:xfrm>
            <a:prstGeom prst="rect">
              <a:avLst/>
            </a:prstGeom>
            <a:noFill/>
            <a:ln w="25400">
              <a:solidFill>
                <a:srgbClr val="43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991164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B0428F-C56F-2B40-B324-E20EBD7C3F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872628" y="3509802"/>
            <a:ext cx="801673" cy="8016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F4BBFE-AC88-4843-AF6B-5319CB1F45FF}"/>
              </a:ext>
            </a:extLst>
          </p:cNvPr>
          <p:cNvGrpSpPr/>
          <p:nvPr/>
        </p:nvGrpSpPr>
        <p:grpSpPr>
          <a:xfrm>
            <a:off x="4943246" y="2003135"/>
            <a:ext cx="12164902" cy="6124144"/>
            <a:chOff x="5611091" y="4030087"/>
            <a:chExt cx="9040091" cy="3868592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53288F7F-D7D4-C949-8F61-2A701652928B}"/>
                </a:ext>
              </a:extLst>
            </p:cNvPr>
            <p:cNvSpPr/>
            <p:nvPr/>
          </p:nvSpPr>
          <p:spPr>
            <a:xfrm flipH="1">
              <a:off x="5611091" y="4030087"/>
              <a:ext cx="9040091" cy="3868592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A4E43F-D231-9A44-AE2B-1C4480A283F2}"/>
                </a:ext>
              </a:extLst>
            </p:cNvPr>
            <p:cNvSpPr/>
            <p:nvPr/>
          </p:nvSpPr>
          <p:spPr>
            <a:xfrm>
              <a:off x="5611091" y="4030087"/>
              <a:ext cx="4526137" cy="1945044"/>
            </a:xfrm>
            <a:prstGeom prst="rect">
              <a:avLst/>
            </a:prstGeom>
            <a:noFill/>
            <a:ln w="25400">
              <a:solidFill>
                <a:srgbClr val="43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1D8EC97-C7BB-F24B-9FAE-9BA641F550E8}"/>
              </a:ext>
            </a:extLst>
          </p:cNvPr>
          <p:cNvSpPr txBox="1"/>
          <p:nvPr/>
        </p:nvSpPr>
        <p:spPr>
          <a:xfrm>
            <a:off x="5083072" y="3639591"/>
            <a:ext cx="7923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228384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342" y="1214442"/>
            <a:ext cx="4443414" cy="44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949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684277-02FB-514C-9CDC-38E27E98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416" y="-206019"/>
            <a:ext cx="7270038" cy="727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217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B89F07-FBE2-0248-9FEB-F5E8B0C6F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599" y="271462"/>
            <a:ext cx="631507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6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66804-445C-D447-9DB0-1E7692FEB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519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C310D-D973-4D4F-9E2D-E384372AD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0"/>
            <a:ext cx="6858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2B112E2-12AF-7649-89DD-0FFCCE216E58}"/>
              </a:ext>
            </a:extLst>
          </p:cNvPr>
          <p:cNvSpPr/>
          <p:nvPr/>
        </p:nvSpPr>
        <p:spPr>
          <a:xfrm rot="20618608">
            <a:off x="6047088" y="2335850"/>
            <a:ext cx="469628" cy="5029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A71EC2E-B322-FE45-8FD5-18BFFFA7C35D}"/>
              </a:ext>
            </a:extLst>
          </p:cNvPr>
          <p:cNvSpPr/>
          <p:nvPr/>
        </p:nvSpPr>
        <p:spPr>
          <a:xfrm rot="20618608">
            <a:off x="6170833" y="2531430"/>
            <a:ext cx="96817" cy="139268"/>
          </a:xfrm>
          <a:prstGeom prst="ellipse">
            <a:avLst/>
          </a:prstGeom>
          <a:solidFill>
            <a:srgbClr val="46B3D0"/>
          </a:solidFill>
          <a:ln>
            <a:solidFill>
              <a:srgbClr val="46B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87030D-C93C-0046-BC51-8223CC6EBB83}"/>
              </a:ext>
            </a:extLst>
          </p:cNvPr>
          <p:cNvSpPr/>
          <p:nvPr/>
        </p:nvSpPr>
        <p:spPr>
          <a:xfrm rot="19763336">
            <a:off x="6934002" y="2425337"/>
            <a:ext cx="469628" cy="56821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5C8785-E29E-9C4B-8AF6-680D4BE51845}"/>
              </a:ext>
            </a:extLst>
          </p:cNvPr>
          <p:cNvSpPr/>
          <p:nvPr/>
        </p:nvSpPr>
        <p:spPr>
          <a:xfrm rot="19569452">
            <a:off x="7022489" y="2615913"/>
            <a:ext cx="110056" cy="139159"/>
          </a:xfrm>
          <a:prstGeom prst="ellipse">
            <a:avLst/>
          </a:prstGeom>
          <a:solidFill>
            <a:srgbClr val="46B3D0"/>
          </a:solidFill>
          <a:ln>
            <a:solidFill>
              <a:srgbClr val="46B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175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C310D-D973-4D4F-9E2D-E384372AD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1976">
            <a:off x="4381500" y="0"/>
            <a:ext cx="6858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2B112E2-12AF-7649-89DD-0FFCCE216E58}"/>
              </a:ext>
            </a:extLst>
          </p:cNvPr>
          <p:cNvSpPr/>
          <p:nvPr/>
        </p:nvSpPr>
        <p:spPr>
          <a:xfrm rot="20618608">
            <a:off x="6125145" y="2190887"/>
            <a:ext cx="469628" cy="5029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A71EC2E-B322-FE45-8FD5-18BFFFA7C35D}"/>
              </a:ext>
            </a:extLst>
          </p:cNvPr>
          <p:cNvSpPr/>
          <p:nvPr/>
        </p:nvSpPr>
        <p:spPr>
          <a:xfrm rot="20618608">
            <a:off x="6248890" y="2386467"/>
            <a:ext cx="96817" cy="139268"/>
          </a:xfrm>
          <a:prstGeom prst="ellipse">
            <a:avLst/>
          </a:prstGeom>
          <a:solidFill>
            <a:srgbClr val="46B3D0"/>
          </a:solidFill>
          <a:ln>
            <a:solidFill>
              <a:srgbClr val="46B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87030D-C93C-0046-BC51-8223CC6EBB83}"/>
              </a:ext>
            </a:extLst>
          </p:cNvPr>
          <p:cNvSpPr/>
          <p:nvPr/>
        </p:nvSpPr>
        <p:spPr>
          <a:xfrm rot="19763336">
            <a:off x="6989757" y="2391884"/>
            <a:ext cx="469628" cy="56821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5C8785-E29E-9C4B-8AF6-680D4BE51845}"/>
              </a:ext>
            </a:extLst>
          </p:cNvPr>
          <p:cNvSpPr/>
          <p:nvPr/>
        </p:nvSpPr>
        <p:spPr>
          <a:xfrm rot="19569452">
            <a:off x="7078244" y="2582460"/>
            <a:ext cx="110056" cy="139159"/>
          </a:xfrm>
          <a:prstGeom prst="ellipse">
            <a:avLst/>
          </a:prstGeom>
          <a:solidFill>
            <a:srgbClr val="46B3D0"/>
          </a:solidFill>
          <a:ln>
            <a:solidFill>
              <a:srgbClr val="46B3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52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223FFD-4347-817F-A047-6FBB5E0B0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0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550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Leetle Game!</a:t>
            </a:r>
          </a:p>
        </p:txBody>
      </p:sp>
    </p:spTree>
    <p:extLst>
      <p:ext uri="{BB962C8B-B14F-4D97-AF65-F5344CB8AC3E}">
        <p14:creationId xmlns:p14="http://schemas.microsoft.com/office/powerpoint/2010/main" val="38535930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Get your </a:t>
            </a:r>
            <a:r>
              <a:rPr lang="ru-RU" sz="4400"/>
              <a:t>шпаргалка!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3746343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8E374-590E-3346-B92D-98F6875F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should we say if we make a mistake?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D015F-8F8B-CC44-A879-738E06EEE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49" y="3188934"/>
            <a:ext cx="4965539" cy="996170"/>
          </a:xfrm>
        </p:spPr>
        <p:txBody>
          <a:bodyPr/>
          <a:lstStyle/>
          <a:p>
            <a:pPr marL="0" indent="0" algn="ctr">
              <a:buNone/>
            </a:pPr>
            <a:r>
              <a:rPr lang="ru-RU"/>
              <a:t>Ой!  Я забы́л!</a:t>
            </a:r>
            <a:endParaRPr lang="en-US"/>
          </a:p>
          <a:p>
            <a:pPr marL="0" indent="0" algn="ctr">
              <a:buNone/>
            </a:pPr>
            <a:r>
              <a:rPr lang="ru-RU"/>
              <a:t>Ой!  Я забы́ла!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103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3218133"/>
            <a:ext cx="2491564" cy="142910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600"/>
              <a:t>ко́шка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ве́ра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Росси́я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017C81-84D4-834F-AAFD-F48D78CE0124}"/>
              </a:ext>
            </a:extLst>
          </p:cNvPr>
          <p:cNvSpPr txBox="1">
            <a:spLocks/>
          </p:cNvSpPr>
          <p:nvPr/>
        </p:nvSpPr>
        <p:spPr>
          <a:xfrm>
            <a:off x="5913029" y="825171"/>
            <a:ext cx="5827214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/>
              <a:t>Download the “Leetle Game – Practice” doc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/>
              <a:t>Stop when I call time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/>
              <a:t>Drop your answers in the chat when I ask for them!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97BD7F-2B8C-4E47-AB9A-36415A2EFB6B}"/>
              </a:ext>
            </a:extLst>
          </p:cNvPr>
          <p:cNvSpPr txBox="1">
            <a:spLocks/>
          </p:cNvSpPr>
          <p:nvPr/>
        </p:nvSpPr>
        <p:spPr>
          <a:xfrm>
            <a:off x="7447895" y="3196868"/>
            <a:ext cx="2491564" cy="142910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/>
              <a:t>kóška</a:t>
            </a:r>
          </a:p>
          <a:p>
            <a:pPr marL="0" indent="0">
              <a:buNone/>
            </a:pPr>
            <a:r>
              <a:rPr lang="en-US" sz="2600"/>
              <a:t>v’éra</a:t>
            </a:r>
          </a:p>
          <a:p>
            <a:pPr marL="0" indent="0">
              <a:buNone/>
            </a:pPr>
            <a:r>
              <a:rPr lang="en-US" sz="2600"/>
              <a:t>Ross’íja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30D93D-F905-F74C-8636-F9DC68A9B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55" y="700368"/>
            <a:ext cx="1201201" cy="11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848153-67B4-2240-9DD5-32F380E16ABB}"/>
              </a:ext>
            </a:extLst>
          </p:cNvPr>
          <p:cNvSpPr txBox="1">
            <a:spLocks/>
          </p:cNvSpPr>
          <p:nvPr/>
        </p:nvSpPr>
        <p:spPr>
          <a:xfrm>
            <a:off x="4195481" y="2332075"/>
            <a:ext cx="7253118" cy="4524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/>
              <a:t>Let’s practice together first!</a:t>
            </a:r>
          </a:p>
        </p:txBody>
      </p:sp>
    </p:spTree>
    <p:extLst>
      <p:ext uri="{BB962C8B-B14F-4D97-AF65-F5344CB8AC3E}">
        <p14:creationId xmlns:p14="http://schemas.microsoft.com/office/powerpoint/2010/main" val="44119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8F07-9C25-D149-B7AE-10C988F5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2099288"/>
            <a:ext cx="2491564" cy="387080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600"/>
              <a:t>Москва́</a:t>
            </a:r>
            <a:endParaRPr lang="en-US" sz="2600"/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бале́т</a:t>
            </a:r>
            <a:endParaRPr lang="en-US" sz="2600"/>
          </a:p>
          <a:p>
            <a:pPr marL="457200" indent="-457200" algn="just">
              <a:buFont typeface="+mj-lt"/>
              <a:buAutoNum type="arabicPeriod"/>
            </a:pPr>
            <a:r>
              <a:rPr lang="ru-RU" sz="2600"/>
              <a:t>ка́ша</a:t>
            </a:r>
            <a:endParaRPr lang="en-US" sz="2600"/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е́ла</a:t>
            </a:r>
            <a:endParaRPr lang="en-US" sz="2600"/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бе́лая</a:t>
            </a:r>
            <a:endParaRPr lang="en-US" sz="2600"/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день</a:t>
            </a:r>
            <a:endParaRPr lang="en-US" sz="2600"/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объём</a:t>
            </a:r>
            <a:endParaRPr lang="en-US" sz="2600"/>
          </a:p>
          <a:p>
            <a:pPr marL="457200" indent="-457200">
              <a:buFont typeface="+mj-lt"/>
              <a:buAutoNum type="arabicPeriod"/>
            </a:pPr>
            <a:r>
              <a:rPr lang="ru-RU" sz="2600"/>
              <a:t>бельё</a:t>
            </a:r>
            <a:endParaRPr lang="en-US" sz="260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97BD7F-2B8C-4E47-AB9A-36415A2EFB6B}"/>
              </a:ext>
            </a:extLst>
          </p:cNvPr>
          <p:cNvSpPr txBox="1">
            <a:spLocks/>
          </p:cNvSpPr>
          <p:nvPr/>
        </p:nvSpPr>
        <p:spPr>
          <a:xfrm>
            <a:off x="7447895" y="2078023"/>
            <a:ext cx="2491564" cy="387080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/>
              <a:t>Moskvá</a:t>
            </a:r>
          </a:p>
          <a:p>
            <a:pPr marL="0" indent="0">
              <a:buNone/>
            </a:pPr>
            <a:r>
              <a:rPr lang="en-US" sz="2600"/>
              <a:t>bal’ét</a:t>
            </a:r>
          </a:p>
          <a:p>
            <a:pPr marL="0" indent="0">
              <a:buNone/>
            </a:pPr>
            <a:r>
              <a:rPr lang="en-US" sz="2600"/>
              <a:t>káša</a:t>
            </a:r>
          </a:p>
          <a:p>
            <a:pPr marL="0" indent="0">
              <a:buNone/>
            </a:pPr>
            <a:r>
              <a:rPr lang="en-US" sz="2600"/>
              <a:t>jéla</a:t>
            </a:r>
          </a:p>
          <a:p>
            <a:pPr marL="0" indent="0">
              <a:buNone/>
            </a:pPr>
            <a:r>
              <a:rPr lang="en-US" sz="2600"/>
              <a:t>b’élaja</a:t>
            </a:r>
          </a:p>
          <a:p>
            <a:pPr marL="0" indent="0">
              <a:buNone/>
            </a:pPr>
            <a:r>
              <a:rPr lang="en-US" sz="2600"/>
              <a:t>d’én’</a:t>
            </a:r>
          </a:p>
          <a:p>
            <a:pPr marL="0" indent="0">
              <a:buNone/>
            </a:pPr>
            <a:r>
              <a:rPr lang="en-US" sz="2600"/>
              <a:t>ob-jóm</a:t>
            </a:r>
          </a:p>
          <a:p>
            <a:pPr marL="0" indent="0">
              <a:buNone/>
            </a:pPr>
            <a:r>
              <a:rPr lang="en-US" sz="2600"/>
              <a:t>b’el’-jó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30D93D-F905-F74C-8636-F9DC68A9B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55" y="700368"/>
            <a:ext cx="1201201" cy="11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8A18A5-1A06-A44E-9E61-F4F8F3520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44" y="691217"/>
            <a:ext cx="3207653" cy="3213869"/>
          </a:xfrm>
          <a:prstGeom prst="rect">
            <a:avLst/>
          </a:prstGeom>
        </p:spPr>
      </p:pic>
      <p:pic>
        <p:nvPicPr>
          <p:cNvPr id="15" name="Волынка Timer 2 20" descr="Волынка Timer 2 20">
            <a:hlinkClick r:id="" action="ppaction://media"/>
            <a:extLst>
              <a:ext uri="{FF2B5EF4-FFF2-40B4-BE49-F238E27FC236}">
                <a16:creationId xmlns:a16="http://schemas.microsoft.com/office/drawing/2014/main" id="{C6C8CBFB-56A2-524C-AE0D-BBDAB4B95F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0843" y="4221741"/>
            <a:ext cx="3202565" cy="180144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321053-CB41-8D46-AD95-1229F0818E82}"/>
              </a:ext>
            </a:extLst>
          </p:cNvPr>
          <p:cNvSpPr txBox="1">
            <a:spLocks/>
          </p:cNvSpPr>
          <p:nvPr/>
        </p:nvSpPr>
        <p:spPr>
          <a:xfrm>
            <a:off x="5913029" y="825171"/>
            <a:ext cx="5827214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/>
              <a:t>Download the “Leetle Game – Day 2” doc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/>
              <a:t>Stop when I call time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/>
              <a:t>Drop your answers in the chat when I ask for them!</a:t>
            </a:r>
          </a:p>
        </p:txBody>
      </p:sp>
    </p:spTree>
    <p:extLst>
      <p:ext uri="{BB962C8B-B14F-4D97-AF65-F5344CB8AC3E}">
        <p14:creationId xmlns:p14="http://schemas.microsoft.com/office/powerpoint/2010/main" val="78872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6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Ну, как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32630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DF4BBFE-AC88-4843-AF6B-5319CB1F45FF}"/>
              </a:ext>
            </a:extLst>
          </p:cNvPr>
          <p:cNvGrpSpPr/>
          <p:nvPr/>
        </p:nvGrpSpPr>
        <p:grpSpPr>
          <a:xfrm>
            <a:off x="4943246" y="2003135"/>
            <a:ext cx="12164902" cy="6124144"/>
            <a:chOff x="5611091" y="4030087"/>
            <a:chExt cx="9040091" cy="38685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B9425CE-0F7C-4541-928C-A1FE45311C51}"/>
                </a:ext>
              </a:extLst>
            </p:cNvPr>
            <p:cNvGrpSpPr/>
            <p:nvPr/>
          </p:nvGrpSpPr>
          <p:grpSpPr>
            <a:xfrm>
              <a:off x="5611091" y="4030087"/>
              <a:ext cx="9040091" cy="3868592"/>
              <a:chOff x="5611091" y="4030087"/>
              <a:chExt cx="9040091" cy="3868592"/>
            </a:xfrm>
          </p:grpSpPr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53288F7F-D7D4-C949-8F61-2A701652928B}"/>
                  </a:ext>
                </a:extLst>
              </p:cNvPr>
              <p:cNvSpPr/>
              <p:nvPr/>
            </p:nvSpPr>
            <p:spPr>
              <a:xfrm flipH="1">
                <a:off x="5611091" y="4030087"/>
                <a:ext cx="9040091" cy="3868592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2B6D56-C4F4-7343-94DF-662705485AC0}"/>
                  </a:ext>
                </a:extLst>
              </p:cNvPr>
              <p:cNvSpPr txBox="1"/>
              <p:nvPr/>
            </p:nvSpPr>
            <p:spPr>
              <a:xfrm>
                <a:off x="5715000" y="5063828"/>
                <a:ext cx="5888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</a:rPr>
                  <a:t>*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A4E43F-D231-9A44-AE2B-1C4480A283F2}"/>
                </a:ext>
              </a:extLst>
            </p:cNvPr>
            <p:cNvSpPr/>
            <p:nvPr/>
          </p:nvSpPr>
          <p:spPr>
            <a:xfrm>
              <a:off x="5611091" y="4030087"/>
              <a:ext cx="4526137" cy="1945044"/>
            </a:xfrm>
            <a:prstGeom prst="rect">
              <a:avLst/>
            </a:prstGeom>
            <a:noFill/>
            <a:ln w="25400">
              <a:solidFill>
                <a:srgbClr val="43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616003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B0428F-C56F-2B40-B324-E20EBD7C3F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872628" y="3509802"/>
            <a:ext cx="801673" cy="8016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F4BBFE-AC88-4843-AF6B-5319CB1F45FF}"/>
              </a:ext>
            </a:extLst>
          </p:cNvPr>
          <p:cNvGrpSpPr/>
          <p:nvPr/>
        </p:nvGrpSpPr>
        <p:grpSpPr>
          <a:xfrm>
            <a:off x="4943246" y="2003135"/>
            <a:ext cx="12164902" cy="6124144"/>
            <a:chOff x="5611091" y="4030087"/>
            <a:chExt cx="9040091" cy="3868592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53288F7F-D7D4-C949-8F61-2A701652928B}"/>
                </a:ext>
              </a:extLst>
            </p:cNvPr>
            <p:cNvSpPr/>
            <p:nvPr/>
          </p:nvSpPr>
          <p:spPr>
            <a:xfrm flipH="1">
              <a:off x="5611091" y="4030087"/>
              <a:ext cx="9040091" cy="3868592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A4E43F-D231-9A44-AE2B-1C4480A283F2}"/>
                </a:ext>
              </a:extLst>
            </p:cNvPr>
            <p:cNvSpPr/>
            <p:nvPr/>
          </p:nvSpPr>
          <p:spPr>
            <a:xfrm>
              <a:off x="5611091" y="4030087"/>
              <a:ext cx="4526137" cy="1945044"/>
            </a:xfrm>
            <a:prstGeom prst="rect">
              <a:avLst/>
            </a:prstGeom>
            <a:noFill/>
            <a:ln w="25400">
              <a:solidFill>
                <a:srgbClr val="43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1D8EC97-C7BB-F24B-9FAE-9BA641F550E8}"/>
              </a:ext>
            </a:extLst>
          </p:cNvPr>
          <p:cNvSpPr txBox="1"/>
          <p:nvPr/>
        </p:nvSpPr>
        <p:spPr>
          <a:xfrm>
            <a:off x="5083072" y="3639591"/>
            <a:ext cx="7923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582577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13B4-177A-FF4B-A648-C31186FD6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7177" y="812795"/>
            <a:ext cx="7761168" cy="887413"/>
          </a:xfrm>
        </p:spPr>
        <p:txBody>
          <a:bodyPr>
            <a:normAutofit/>
          </a:bodyPr>
          <a:lstStyle/>
          <a:p>
            <a:r>
              <a:rPr lang="en-US" sz="4000"/>
              <a:t>Interlanguage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FA55-73B0-1847-B264-C176FFF9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4190207" y="3636280"/>
            <a:ext cx="1892847" cy="189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00393-62C6-2543-95A9-26707826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7" y="3530253"/>
            <a:ext cx="2027847" cy="2027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F498F-D965-D847-AE9A-D5DB2B8F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9894348" y="3650569"/>
            <a:ext cx="1892847" cy="1892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1091B-964A-0748-9D56-957FA23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116555">
            <a:off x="7045940" y="3627812"/>
            <a:ext cx="1892847" cy="18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FFE4C-9244-C84A-9724-9A26BDDE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7961" y="3527256"/>
            <a:ext cx="2027847" cy="2027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5DF87-2BD5-0549-BCCB-0FF9827C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569" y="3529763"/>
            <a:ext cx="2027847" cy="202784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38745-B4C3-9147-83A9-9E55539CBC8C}"/>
              </a:ext>
            </a:extLst>
          </p:cNvPr>
          <p:cNvCxnSpPr>
            <a:cxnSpLocks/>
          </p:cNvCxnSpPr>
          <p:nvPr/>
        </p:nvCxnSpPr>
        <p:spPr>
          <a:xfrm>
            <a:off x="6095024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4C21A-45D0-F644-85F4-7B59B0DD28BA}"/>
              </a:ext>
            </a:extLst>
          </p:cNvPr>
          <p:cNvCxnSpPr>
            <a:cxnSpLocks/>
          </p:cNvCxnSpPr>
          <p:nvPr/>
        </p:nvCxnSpPr>
        <p:spPr>
          <a:xfrm>
            <a:off x="8960416" y="4503874"/>
            <a:ext cx="1015281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D06EF5-9762-1644-8FFE-566DB0E0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044" y="1874170"/>
            <a:ext cx="1712744" cy="1712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86B2C0-E9E8-844A-8590-7389670A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68" y="1720302"/>
            <a:ext cx="1852324" cy="1852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C4991-6367-5449-A106-9A03F1BC2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2" y="1800224"/>
            <a:ext cx="1712744" cy="17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340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2558" y="1138990"/>
            <a:ext cx="7761168" cy="1755274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Next time...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23AA068-DDA6-5348-962D-0711EA356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264" y="2894264"/>
            <a:ext cx="2761756" cy="26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61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1390D0-1323-C453-1FDF-91F61CA40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4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872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C3C2E-5CB1-4C4B-A382-D92630B9D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02" y="1741810"/>
            <a:ext cx="6720633" cy="4514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D5A483-FF15-BF4A-91C1-56F1151D4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436095"/>
            <a:ext cx="7437074" cy="1325563"/>
          </a:xfrm>
        </p:spPr>
        <p:txBody>
          <a:bodyPr/>
          <a:lstStyle/>
          <a:p>
            <a:r>
              <a:rPr lang="en-US"/>
              <a:t>For Teachers/Observers</a:t>
            </a:r>
          </a:p>
        </p:txBody>
      </p:sp>
    </p:spTree>
    <p:extLst>
      <p:ext uri="{BB962C8B-B14F-4D97-AF65-F5344CB8AC3E}">
        <p14:creationId xmlns:p14="http://schemas.microsoft.com/office/powerpoint/2010/main" val="8732809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23160"/>
            <a:ext cx="7158318" cy="1325563"/>
          </a:xfrm>
        </p:spPr>
        <p:txBody>
          <a:bodyPr anchor="ctr" anchorCtr="0">
            <a:normAutofit/>
          </a:bodyPr>
          <a:lstStyle/>
          <a:p>
            <a:r>
              <a:rPr lang="en-US"/>
              <a:t>Certificates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F4EFAA-DC29-DC4F-A7BC-1C212E458605}"/>
              </a:ext>
            </a:extLst>
          </p:cNvPr>
          <p:cNvSpPr txBox="1">
            <a:spLocks/>
          </p:cNvSpPr>
          <p:nvPr/>
        </p:nvSpPr>
        <p:spPr>
          <a:xfrm>
            <a:off x="4195482" y="4968133"/>
            <a:ext cx="7630758" cy="11346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200"/>
              <a:t>Complete all oral assessments (Oral Baseline Exam, Week 1-4 Skills Checks, Oral Final Exam)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/>
              <a:t>Fill out a survey at the end of the course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2D22E-85C5-BD4B-985B-1F405E01C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861" y="1875073"/>
            <a:ext cx="3483374" cy="26891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941D93-F1D6-FC4D-B63F-309975A6E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267" y="1875073"/>
            <a:ext cx="3483374" cy="26891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90616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AB77BE-D0A4-B300-3C1B-2CD9EC6BF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1352550"/>
            <a:ext cx="47625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903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Leetle Warm Up</a:t>
            </a:r>
          </a:p>
        </p:txBody>
      </p:sp>
    </p:spTree>
    <p:extLst>
      <p:ext uri="{BB962C8B-B14F-4D97-AF65-F5344CB8AC3E}">
        <p14:creationId xmlns:p14="http://schemas.microsoft.com/office/powerpoint/2010/main" val="36325752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picable Me' is the Highest Grossing Animated Franchise in History |  IndieWire">
            <a:extLst>
              <a:ext uri="{FF2B5EF4-FFF2-40B4-BE49-F238E27FC236}">
                <a16:creationId xmlns:a16="http://schemas.microsoft.com/office/drawing/2014/main" id="{40195E6A-74DD-C04A-AC9A-0F721E78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4977" y="1275617"/>
            <a:ext cx="7617407" cy="43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7147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picable Me' is the Highest Grossing Animated Franchise in History |  IndieWire">
            <a:extLst>
              <a:ext uri="{FF2B5EF4-FFF2-40B4-BE49-F238E27FC236}">
                <a16:creationId xmlns:a16="http://schemas.microsoft.com/office/drawing/2014/main" id="{40195E6A-74DD-C04A-AC9A-0F721E78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77" y="1275617"/>
            <a:ext cx="7617407" cy="43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2496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ew: Despicable Me 3">
            <a:extLst>
              <a:ext uri="{FF2B5EF4-FFF2-40B4-BE49-F238E27FC236}">
                <a16:creationId xmlns:a16="http://schemas.microsoft.com/office/drawing/2014/main" id="{69C3E17A-70D1-5145-B546-9C5BAFBDD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76" y="888295"/>
            <a:ext cx="7617407" cy="508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3F10E2-3004-D64E-8F5C-6585504F49F2}"/>
              </a:ext>
            </a:extLst>
          </p:cNvPr>
          <p:cNvSpPr txBox="1"/>
          <p:nvPr/>
        </p:nvSpPr>
        <p:spPr>
          <a:xfrm>
            <a:off x="2625969" y="35638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015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3F10E2-3004-D64E-8F5C-6585504F49F2}"/>
              </a:ext>
            </a:extLst>
          </p:cNvPr>
          <p:cNvSpPr txBox="1"/>
          <p:nvPr/>
        </p:nvSpPr>
        <p:spPr>
          <a:xfrm>
            <a:off x="2625969" y="35638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D250D296-CE3B-9142-BF70-6F156ACB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74" y="765203"/>
            <a:ext cx="4783016" cy="319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ACA18421-40E1-DE4D-82E7-A819DD539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8687113" y="2722710"/>
            <a:ext cx="2853364" cy="27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espicable Me 3 Girls">
            <a:extLst>
              <a:ext uri="{FF2B5EF4-FFF2-40B4-BE49-F238E27FC236}">
                <a16:creationId xmlns:a16="http://schemas.microsoft.com/office/drawing/2014/main" id="{5A9F5555-8776-F943-AB36-EB0817979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032740" y="2249899"/>
            <a:ext cx="2417298" cy="322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6542E5C7-EDCF-1F46-83AC-00C689F4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35" y="4443139"/>
            <a:ext cx="2932726" cy="164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5933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107" y="822960"/>
            <a:ext cx="7158318" cy="1325563"/>
          </a:xfrm>
        </p:spPr>
        <p:txBody>
          <a:bodyPr/>
          <a:lstStyle/>
          <a:p>
            <a:r>
              <a:rPr lang="en-US"/>
              <a:t>Extra Phrases for Practice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008C8B-1B16-4444-A104-99D8904E3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704" y="2848677"/>
            <a:ext cx="5235122" cy="2612406"/>
          </a:xfrm>
        </p:spPr>
        <p:txBody>
          <a:bodyPr>
            <a:noAutofit/>
          </a:bodyPr>
          <a:lstStyle/>
          <a:p>
            <a:pPr marL="11113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Hello, world!</a:t>
            </a:r>
          </a:p>
          <a:p>
            <a:pPr marL="11113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Lake Baikal</a:t>
            </a:r>
          </a:p>
          <a:p>
            <a:pPr marL="0" indent="0" algn="ctr">
              <a:buNone/>
            </a:pPr>
            <a:r>
              <a:rPr lang="en-US" dirty="0"/>
              <a:t>Don’t say no!</a:t>
            </a:r>
          </a:p>
          <a:p>
            <a:pPr marL="0" indent="0" algn="ctr">
              <a:buNone/>
            </a:pPr>
            <a:r>
              <a:rPr lang="en-US" dirty="0"/>
              <a:t>You must say yes!  </a:t>
            </a:r>
          </a:p>
          <a:p>
            <a:pPr marL="0" indent="0" algn="ctr">
              <a:buNone/>
            </a:pPr>
            <a:r>
              <a:rPr lang="en-US" dirty="0"/>
              <a:t>Your face…is asking for a brick!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98F70D-B129-8E4B-B2BE-BC405BA87AA4}"/>
              </a:ext>
            </a:extLst>
          </p:cNvPr>
          <p:cNvSpPr txBox="1">
            <a:spLocks/>
          </p:cNvSpPr>
          <p:nvPr/>
        </p:nvSpPr>
        <p:spPr>
          <a:xfrm>
            <a:off x="4416688" y="1720525"/>
            <a:ext cx="7063154" cy="509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 algn="ctr">
              <a:buNone/>
            </a:pPr>
            <a:r>
              <a:rPr lang="en-US"/>
              <a:t>(jaw – tongue – LEEPS!)</a:t>
            </a:r>
          </a:p>
        </p:txBody>
      </p:sp>
    </p:spTree>
    <p:extLst>
      <p:ext uri="{BB962C8B-B14F-4D97-AF65-F5344CB8AC3E}">
        <p14:creationId xmlns:p14="http://schemas.microsoft.com/office/powerpoint/2010/main" val="374912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05840"/>
            <a:ext cx="7158318" cy="1325563"/>
          </a:xfrm>
        </p:spPr>
        <p:txBody>
          <a:bodyPr/>
          <a:lstStyle/>
          <a:p>
            <a:r>
              <a:rPr lang="en-US"/>
              <a:t>Russian Default Mouth Position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68B28-BC4B-C643-8B4E-E0038F43B92A}"/>
              </a:ext>
            </a:extLst>
          </p:cNvPr>
          <p:cNvSpPr txBox="1">
            <a:spLocks/>
          </p:cNvSpPr>
          <p:nvPr/>
        </p:nvSpPr>
        <p:spPr>
          <a:xfrm>
            <a:off x="4195482" y="2834640"/>
            <a:ext cx="7158318" cy="337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Jaw	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Tongue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Lips	 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D7D93-9A5C-EF48-9DC4-B853314C3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934994" y="1990959"/>
            <a:ext cx="4418805" cy="4418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5279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5609</TotalTime>
  <Words>3656</Words>
  <Application>Microsoft Macintosh PowerPoint</Application>
  <PresentationFormat>Widescreen</PresentationFormat>
  <Paragraphs>1430</Paragraphs>
  <Slides>226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226</vt:i4>
      </vt:variant>
    </vt:vector>
  </HeadingPairs>
  <TitlesOfParts>
    <vt:vector size="235" baseType="lpstr">
      <vt:lpstr>Arial Unicode MS</vt:lpstr>
      <vt:lpstr>American Typewriter</vt:lpstr>
      <vt:lpstr>Arial</vt:lpstr>
      <vt:lpstr>Avenir</vt:lpstr>
      <vt:lpstr>Avenir Next</vt:lpstr>
      <vt:lpstr>Calibri</vt:lpstr>
      <vt:lpstr>Times New Roman</vt:lpstr>
      <vt:lpstr>Wingdings</vt:lpstr>
      <vt:lpstr>Office Theme</vt:lpstr>
      <vt:lpstr>Are you a teacher?</vt:lpstr>
      <vt:lpstr>Welcome!  </vt:lpstr>
      <vt:lpstr>Let’s say hello  : )</vt:lpstr>
      <vt:lpstr>If you have a question, raise your electronic hand!</vt:lpstr>
      <vt:lpstr>Master Class with Kira</vt:lpstr>
      <vt:lpstr>What am I looking for?</vt:lpstr>
      <vt:lpstr>What is our goal?</vt:lpstr>
      <vt:lpstr>PowerPoint Presentation</vt:lpstr>
      <vt:lpstr>PowerPoint Presentation</vt:lpstr>
      <vt:lpstr>Baseline Oral Feedback</vt:lpstr>
      <vt:lpstr>Skills Check Self-Assessment</vt:lpstr>
      <vt:lpstr>Skills Check Self-Assessment</vt:lpstr>
      <vt:lpstr>Skills Check Feedback</vt:lpstr>
      <vt:lpstr>Russian Sounds with Kira</vt:lpstr>
      <vt:lpstr>Quizlet Life Hacks</vt:lpstr>
      <vt:lpstr>Quizlet Life Hacks</vt:lpstr>
      <vt:lpstr>Daily Practice Life Hacks</vt:lpstr>
      <vt:lpstr>Daily Practice Life Hacks</vt:lpstr>
      <vt:lpstr>Daily Practice Life Hacks</vt:lpstr>
      <vt:lpstr>Daily Practice Life Hacks</vt:lpstr>
      <vt:lpstr>Daily Practice Life Hacks</vt:lpstr>
      <vt:lpstr>Daily Practice Life Hacks</vt:lpstr>
      <vt:lpstr>Daily Practice Life Hacks</vt:lpstr>
      <vt:lpstr>Daily Practice Life Hacks</vt:lpstr>
      <vt:lpstr>How did you do?</vt:lpstr>
      <vt:lpstr>Obstacles?</vt:lpstr>
      <vt:lpstr>Let’s visually rehearse your choice points!</vt:lpstr>
      <vt:lpstr>My Goals for You</vt:lpstr>
      <vt:lpstr>My Goals for You</vt:lpstr>
      <vt:lpstr>My Goals for You</vt:lpstr>
      <vt:lpstr>Where are we?</vt:lpstr>
      <vt:lpstr>Where are we?</vt:lpstr>
      <vt:lpstr>Where are we?</vt:lpstr>
      <vt:lpstr>Today...</vt:lpstr>
      <vt:lpstr>Leetle Convo</vt:lpstr>
      <vt:lpstr>Mistakes.</vt:lpstr>
      <vt:lpstr>PowerPoint Presentation</vt:lpstr>
      <vt:lpstr>Shame</vt:lpstr>
      <vt:lpstr>PowerPoint Presentation</vt:lpstr>
      <vt:lpstr>News Flash!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Second Language Acquisition</vt:lpstr>
      <vt:lpstr>PowerPoint Presentation</vt:lpstr>
      <vt:lpstr>PowerPoint Presentation</vt:lpstr>
      <vt:lpstr>(!)</vt:lpstr>
      <vt:lpstr>Interlanguage</vt:lpstr>
      <vt:lpstr>Interlanguage</vt:lpstr>
      <vt:lpstr>Interlanguage</vt:lpstr>
      <vt:lpstr>Interlanguage</vt:lpstr>
      <vt:lpstr>Interlanguage</vt:lpstr>
      <vt:lpstr>Interlanguage</vt:lpstr>
      <vt:lpstr>Interlanguage</vt:lpstr>
      <vt:lpstr>We learn by doing.</vt:lpstr>
      <vt:lpstr>mistakes</vt:lpstr>
      <vt:lpstr>mistakes  feedback</vt:lpstr>
      <vt:lpstr>mistakes  feedback = data</vt:lpstr>
      <vt:lpstr>Interlanguage</vt:lpstr>
      <vt:lpstr>Interlanguage</vt:lpstr>
      <vt:lpstr>Interlanguage</vt:lpstr>
      <vt:lpstr>Interlanguage</vt:lpstr>
      <vt:lpstr>Interlanguage</vt:lpstr>
      <vt:lpstr>Interlanguage</vt:lpstr>
      <vt:lpstr>Interlanguage</vt:lpstr>
      <vt:lpstr>Interlanguage</vt:lpstr>
      <vt:lpstr>Interlanguage</vt:lpstr>
      <vt:lpstr>Me, teaching.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Leetle Game!</vt:lpstr>
      <vt:lpstr>Get your шпаргалка!</vt:lpstr>
      <vt:lpstr>What should we say if we make a mistake?</vt:lpstr>
      <vt:lpstr>PowerPoint Presentation</vt:lpstr>
      <vt:lpstr>PowerPoint Presentation</vt:lpstr>
      <vt:lpstr>Ну, как?</vt:lpstr>
      <vt:lpstr>PowerPoint Presentation</vt:lpstr>
      <vt:lpstr>PowerPoint Presentation</vt:lpstr>
      <vt:lpstr>Interlanguage</vt:lpstr>
      <vt:lpstr>Next time...!</vt:lpstr>
      <vt:lpstr>For Teachers/Observers</vt:lpstr>
      <vt:lpstr>Certificates</vt:lpstr>
      <vt:lpstr>PowerPoint Presentation</vt:lpstr>
      <vt:lpstr>Leetle Warm Up</vt:lpstr>
      <vt:lpstr>PowerPoint Presentation</vt:lpstr>
      <vt:lpstr>PowerPoint Presentation</vt:lpstr>
      <vt:lpstr>PowerPoint Presentation</vt:lpstr>
      <vt:lpstr>PowerPoint Presentation</vt:lpstr>
      <vt:lpstr>Extra Phrases for Practice</vt:lpstr>
      <vt:lpstr>Russian Default Mouth Position</vt:lpstr>
      <vt:lpstr>PowerPoint Presentation</vt:lpstr>
      <vt:lpstr>PowerPoint Presentation</vt:lpstr>
      <vt:lpstr>PowerPoint Presentation</vt:lpstr>
      <vt:lpstr>Get your phones!</vt:lpstr>
      <vt:lpstr>Let’s reset our DMP.  </vt:lpstr>
      <vt:lpstr>Skills Check – Words</vt:lpstr>
      <vt:lpstr>Skills Check – Sentences</vt:lpstr>
      <vt:lpstr>Skills Check – Questions</vt:lpstr>
      <vt:lpstr>Default Mouth Position: д/т</vt:lpstr>
      <vt:lpstr>Default Mouth Position: у </vt:lpstr>
      <vt:lpstr>PowerPoint Presentation</vt:lpstr>
      <vt:lpstr>Default Mouth Position: л</vt:lpstr>
      <vt:lpstr>PowerPoint Presentation</vt:lpstr>
      <vt:lpstr>PowerPoint Presentation</vt:lpstr>
      <vt:lpstr>Website Orientation</vt:lpstr>
      <vt:lpstr>Class Folder</vt:lpstr>
      <vt:lpstr>Class Folder</vt:lpstr>
      <vt:lpstr>Class Folder</vt:lpstr>
      <vt:lpstr>Class Folder</vt:lpstr>
      <vt:lpstr>Class Folder</vt:lpstr>
      <vt:lpstr>Lesson 3</vt:lpstr>
      <vt:lpstr>PowerPoint Presentation</vt:lpstr>
      <vt:lpstr>PowerPoint Presentation</vt:lpstr>
      <vt:lpstr>PowerPoint Presentation</vt:lpstr>
      <vt:lpstr>PowerPoint Presentation</vt:lpstr>
      <vt:lpstr>Soft Vowels</vt:lpstr>
      <vt:lpstr>Soft Vowels</vt:lpstr>
      <vt:lpstr>Soft Vowels</vt:lpstr>
      <vt:lpstr>Did you know...?</vt:lpstr>
      <vt:lpstr>Did you know...?</vt:lpstr>
      <vt:lpstr>Did you know...?</vt:lpstr>
      <vt:lpstr>Слу́шайте и повторя́йте!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than one...</vt:lpstr>
      <vt:lpstr>More than one...</vt:lpstr>
      <vt:lpstr>More than one...</vt:lpstr>
      <vt:lpstr>How will we ever know???</vt:lpstr>
      <vt:lpstr>Allies!</vt:lpstr>
      <vt:lpstr>Vowels!</vt:lpstr>
      <vt:lpstr>What do they do?</vt:lpstr>
      <vt:lpstr>vowel</vt:lpstr>
      <vt:lpstr>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</vt:lpstr>
      <vt:lpstr>vowel</vt:lpstr>
      <vt:lpstr>Hard vs Soft «т»</vt:lpstr>
      <vt:lpstr>Hard vs Soft (Word-Final) «т»</vt:lpstr>
      <vt:lpstr>Hard vs Soft «д»</vt:lpstr>
      <vt:lpstr>Hard vs Soft «л»</vt:lpstr>
      <vt:lpstr>Russian Sounds with Kira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Consonants That Are Always Hard or Always Soft</vt:lpstr>
      <vt:lpstr>Consonants That Are Always Hard or Always Soft</vt:lpstr>
      <vt:lpstr>Consonants That Are Always Hard or Always Soft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Hard</vt:lpstr>
      <vt:lpstr>Consonants That Are Always Soft</vt:lpstr>
      <vt:lpstr>Consonants That Are Always Soft</vt:lpstr>
      <vt:lpstr>Consonants That Are Always Soft</vt:lpstr>
      <vt:lpstr>Consonants That Are Always Soft</vt:lpstr>
      <vt:lpstr>Consonants That Are Always Soft</vt:lpstr>
      <vt:lpstr>Consonants That Are Always Soft</vt:lpstr>
      <vt:lpstr>Consonants That Are Always Soft</vt:lpstr>
      <vt:lpstr>Consonants That Are Always Hard or Always Soft</vt:lpstr>
      <vt:lpstr>PowerPoint Presentation</vt:lpstr>
      <vt:lpstr>Get your phones!</vt:lpstr>
      <vt:lpstr>Russian Default Mouth Position</vt:lpstr>
      <vt:lpstr>Слу́шайте и повторя́йте!</vt:lpstr>
      <vt:lpstr>Слу́шайте и повторя́йте!</vt:lpstr>
      <vt:lpstr>PowerPoint Presentation</vt:lpstr>
      <vt:lpstr>What should I do before the next class &amp; when?</vt:lpstr>
      <vt:lpstr>What should I do before the next class &amp; when?</vt:lpstr>
      <vt:lpstr>What should I do before the next class &amp; when?</vt:lpstr>
      <vt:lpstr>Daily Homework</vt:lpstr>
      <vt:lpstr>Optional Check-Ins</vt:lpstr>
      <vt:lpstr>Next time...!</vt:lpstr>
      <vt:lpstr>PowerPoint Presentation</vt:lpstr>
      <vt:lpstr>How can I support Kira?</vt:lpstr>
      <vt:lpstr>1) Check out Kira’s other stuff</vt:lpstr>
      <vt:lpstr>Chat &amp; Sing! (Kira – stop sharing your screen and remember to use the букс!)</vt:lpstr>
      <vt:lpstr>Are you a teacher?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Class with Kira</dc:title>
  <dc:creator>Microsoft Office User</dc:creator>
  <cp:lastModifiedBy>Microsoft Office User</cp:lastModifiedBy>
  <cp:revision>560</cp:revision>
  <cp:lastPrinted>2021-02-20T17:37:17Z</cp:lastPrinted>
  <dcterms:created xsi:type="dcterms:W3CDTF">2020-07-01T16:16:20Z</dcterms:created>
  <dcterms:modified xsi:type="dcterms:W3CDTF">2023-02-09T23:50:54Z</dcterms:modified>
</cp:coreProperties>
</file>