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1"/>
  </p:notesMasterIdLst>
  <p:sldIdLst>
    <p:sldId id="2398" r:id="rId2"/>
    <p:sldId id="2460" r:id="rId3"/>
    <p:sldId id="1114" r:id="rId4"/>
    <p:sldId id="1385" r:id="rId5"/>
    <p:sldId id="2155" r:id="rId6"/>
    <p:sldId id="2381" r:id="rId7"/>
    <p:sldId id="2474" r:id="rId8"/>
    <p:sldId id="2475" r:id="rId9"/>
    <p:sldId id="2068" r:id="rId10"/>
    <p:sldId id="2387" r:id="rId11"/>
    <p:sldId id="2069" r:id="rId12"/>
    <p:sldId id="1749" r:id="rId13"/>
    <p:sldId id="1534" r:id="rId14"/>
    <p:sldId id="1750" r:id="rId15"/>
    <p:sldId id="1363" r:id="rId16"/>
    <p:sldId id="1120" r:id="rId17"/>
    <p:sldId id="1339" r:id="rId18"/>
    <p:sldId id="2075" r:id="rId19"/>
    <p:sldId id="1380" r:id="rId20"/>
    <p:sldId id="2216" r:id="rId21"/>
    <p:sldId id="2045" r:id="rId22"/>
    <p:sldId id="2074" r:id="rId23"/>
    <p:sldId id="2486" r:id="rId24"/>
    <p:sldId id="2492" r:id="rId25"/>
    <p:sldId id="2487" r:id="rId26"/>
    <p:sldId id="2491" r:id="rId27"/>
    <p:sldId id="2493" r:id="rId28"/>
    <p:sldId id="2488" r:id="rId29"/>
    <p:sldId id="2490" r:id="rId30"/>
    <p:sldId id="2489" r:id="rId31"/>
    <p:sldId id="2494" r:id="rId32"/>
    <p:sldId id="2495" r:id="rId33"/>
    <p:sldId id="2496" r:id="rId34"/>
    <p:sldId id="2497" r:id="rId35"/>
    <p:sldId id="1119" r:id="rId36"/>
    <p:sldId id="2476" r:id="rId37"/>
    <p:sldId id="2037" r:id="rId38"/>
    <p:sldId id="2169" r:id="rId39"/>
    <p:sldId id="2431" r:id="rId40"/>
    <p:sldId id="2159" r:id="rId41"/>
    <p:sldId id="2177" r:id="rId42"/>
    <p:sldId id="2430" r:id="rId43"/>
    <p:sldId id="2207" r:id="rId44"/>
    <p:sldId id="2432" r:id="rId45"/>
    <p:sldId id="2433" r:id="rId46"/>
    <p:sldId id="2219" r:id="rId47"/>
    <p:sldId id="1486" r:id="rId48"/>
    <p:sldId id="2138" r:id="rId49"/>
    <p:sldId id="1635" r:id="rId50"/>
    <p:sldId id="2140" r:id="rId51"/>
    <p:sldId id="2201" r:id="rId52"/>
    <p:sldId id="2221" r:id="rId53"/>
    <p:sldId id="2222" r:id="rId54"/>
    <p:sldId id="1661" r:id="rId55"/>
    <p:sldId id="2428" r:id="rId56"/>
    <p:sldId id="2427" r:id="rId57"/>
    <p:sldId id="2429" r:id="rId58"/>
    <p:sldId id="2434" r:id="rId59"/>
    <p:sldId id="735" r:id="rId60"/>
    <p:sldId id="1639" r:id="rId61"/>
    <p:sldId id="1642" r:id="rId62"/>
    <p:sldId id="1643" r:id="rId63"/>
    <p:sldId id="1641" r:id="rId64"/>
    <p:sldId id="1654" r:id="rId65"/>
    <p:sldId id="1646" r:id="rId66"/>
    <p:sldId id="1647" r:id="rId67"/>
    <p:sldId id="1648" r:id="rId68"/>
    <p:sldId id="1649" r:id="rId69"/>
    <p:sldId id="1650" r:id="rId70"/>
    <p:sldId id="1651" r:id="rId71"/>
    <p:sldId id="1652" r:id="rId72"/>
    <p:sldId id="1655" r:id="rId73"/>
    <p:sldId id="2096" r:id="rId74"/>
    <p:sldId id="1675" r:id="rId75"/>
    <p:sldId id="1703" r:id="rId76"/>
    <p:sldId id="1704" r:id="rId77"/>
    <p:sldId id="1705" r:id="rId78"/>
    <p:sldId id="1676" r:id="rId79"/>
    <p:sldId id="1752" r:id="rId80"/>
    <p:sldId id="1753" r:id="rId81"/>
    <p:sldId id="1754" r:id="rId82"/>
    <p:sldId id="1680" r:id="rId83"/>
    <p:sldId id="1681" r:id="rId84"/>
    <p:sldId id="1682" r:id="rId85"/>
    <p:sldId id="1683" r:id="rId86"/>
    <p:sldId id="1684" r:id="rId87"/>
    <p:sldId id="1686" r:id="rId88"/>
    <p:sldId id="1685" r:id="rId89"/>
    <p:sldId id="1687" r:id="rId90"/>
    <p:sldId id="1688" r:id="rId91"/>
    <p:sldId id="1689" r:id="rId92"/>
    <p:sldId id="1690" r:id="rId93"/>
    <p:sldId id="1691" r:id="rId94"/>
    <p:sldId id="1692" r:id="rId95"/>
    <p:sldId id="1755" r:id="rId96"/>
    <p:sldId id="1694" r:id="rId97"/>
    <p:sldId id="1695" r:id="rId98"/>
    <p:sldId id="1696" r:id="rId99"/>
    <p:sldId id="1697" r:id="rId100"/>
    <p:sldId id="1698" r:id="rId101"/>
    <p:sldId id="1699" r:id="rId102"/>
    <p:sldId id="2097" r:id="rId103"/>
    <p:sldId id="1721" r:id="rId104"/>
    <p:sldId id="1756" r:id="rId105"/>
    <p:sldId id="1723" r:id="rId106"/>
    <p:sldId id="1724" r:id="rId107"/>
    <p:sldId id="1725" r:id="rId108"/>
    <p:sldId id="1726" r:id="rId109"/>
    <p:sldId id="2082" r:id="rId110"/>
    <p:sldId id="1736" r:id="rId111"/>
    <p:sldId id="1738" r:id="rId112"/>
    <p:sldId id="2083" r:id="rId113"/>
    <p:sldId id="2084" r:id="rId114"/>
    <p:sldId id="2077" r:id="rId115"/>
    <p:sldId id="1760" r:id="rId116"/>
    <p:sldId id="1714" r:id="rId117"/>
    <p:sldId id="1713" r:id="rId118"/>
    <p:sldId id="1761" r:id="rId119"/>
    <p:sldId id="1715" r:id="rId120"/>
    <p:sldId id="1762" r:id="rId121"/>
    <p:sldId id="1746" r:id="rId122"/>
    <p:sldId id="1763" r:id="rId123"/>
    <p:sldId id="1745" r:id="rId124"/>
    <p:sldId id="1747" r:id="rId125"/>
    <p:sldId id="1764" r:id="rId126"/>
    <p:sldId id="1765" r:id="rId127"/>
    <p:sldId id="1766" r:id="rId128"/>
    <p:sldId id="1767" r:id="rId129"/>
    <p:sldId id="1768" r:id="rId130"/>
    <p:sldId id="1769" r:id="rId131"/>
    <p:sldId id="2078" r:id="rId132"/>
    <p:sldId id="2079" r:id="rId133"/>
    <p:sldId id="2081" r:id="rId134"/>
    <p:sldId id="2080" r:id="rId135"/>
    <p:sldId id="1776" r:id="rId136"/>
    <p:sldId id="1779" r:id="rId137"/>
    <p:sldId id="1780" r:id="rId138"/>
    <p:sldId id="1796" r:id="rId139"/>
    <p:sldId id="1788" r:id="rId140"/>
    <p:sldId id="1784" r:id="rId141"/>
    <p:sldId id="2223" r:id="rId142"/>
    <p:sldId id="1797" r:id="rId143"/>
    <p:sldId id="1799" r:id="rId144"/>
    <p:sldId id="1800" r:id="rId145"/>
    <p:sldId id="1801" r:id="rId146"/>
    <p:sldId id="1803" r:id="rId147"/>
    <p:sldId id="1804" r:id="rId148"/>
    <p:sldId id="1805" r:id="rId149"/>
    <p:sldId id="2095" r:id="rId150"/>
    <p:sldId id="2477" r:id="rId151"/>
    <p:sldId id="2485" r:id="rId152"/>
    <p:sldId id="2440" r:id="rId153"/>
    <p:sldId id="2445" r:id="rId154"/>
    <p:sldId id="2063" r:id="rId155"/>
    <p:sldId id="2085" r:id="rId156"/>
    <p:sldId id="2358" r:id="rId157"/>
    <p:sldId id="2364" r:id="rId158"/>
    <p:sldId id="2359" r:id="rId159"/>
    <p:sldId id="2170" r:id="rId1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2C4"/>
    <a:srgbClr val="FFFFFF"/>
    <a:srgbClr val="5EA305"/>
    <a:srgbClr val="B73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94830"/>
  </p:normalViewPr>
  <p:slideViewPr>
    <p:cSldViewPr snapToGrid="0" snapToObjects="1">
      <p:cViewPr>
        <p:scale>
          <a:sx n="134" d="100"/>
          <a:sy n="134" d="100"/>
        </p:scale>
        <p:origin x="-2904" y="-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041F5-0B2F-CF4C-B24E-0EA7C5D3B567}" type="datetimeFigureOut">
              <a:t>2/23/23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72109-8475-554E-8794-8CA4A2C286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people ask me...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people ask me...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4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60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122363"/>
            <a:ext cx="7315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2E753-338E-0A4A-80B9-FDAE181ED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8" y="3631067"/>
            <a:ext cx="73152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05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235200"/>
            <a:ext cx="7761168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48CA6F-3047-B649-B402-D206E75480D7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B36846-D5AA-3F4A-A28A-3F81DCA5CE5E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17097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122363"/>
            <a:ext cx="776116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2E753-338E-0A4A-80B9-FDAE181ED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8" y="3631067"/>
            <a:ext cx="776116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078C01-B02A-ED48-9B24-DDADC873EB01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F8D524-2724-9340-9100-BB4CC1EDBC79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121107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E07A-C8A2-F04E-8DE9-7FCDD513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0EF92-8118-E649-B7B4-AC6BC7B3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271" y="2285097"/>
            <a:ext cx="4965539" cy="22878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25C3B6-AEB9-1045-B9F7-31951B42CEA3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1A73521-B87B-4540-A2B2-A2B4F10FB6EE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267362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E07A-C8A2-F04E-8DE9-7FCDD513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158318" cy="132556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0EF92-8118-E649-B7B4-AC6BC7B3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158318" cy="22878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3FD3D8-6726-4544-B60A-0FE5C46A6295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FD2AE9-AF65-2847-A115-D77F01512667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295642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0A14-601F-474D-BF31-14D71780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15831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DF92C8-FB58-FD44-A58C-1C61DC42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4170C-3FC0-9140-AD4D-E8E32251E1A5}" type="datetimeFigureOut">
              <a:t>2/23/23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9B14C-441F-CC43-A1EB-FEB325CA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D7095-F0F1-8742-B851-DE59EFD3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3F327-84EC-F24D-ADB2-B07350BA2A7C}" type="slidenum"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E030E0-76C2-9E4A-9B9D-15FFC78F25B9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1FC4CE-77D6-E741-A771-291108BCAE66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75135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C38B34-585B-0642-B26D-1A99858E5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4170C-3FC0-9140-AD4D-E8E32251E1A5}" type="datetimeFigureOut">
              <a:t>2/23/23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4C3F02-8708-734E-B7A6-B1F589F7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39E91-75ED-AC4B-AD32-2BE76244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3F327-84EC-F24D-ADB2-B07350BA2A7C}" type="slidenum"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FEAA7B-B393-F543-9D78-AA7F8618B8F6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DDC54E-854D-5940-9C60-1DAA02F56823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52795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11E5C9-24A2-A747-A3A4-C3CADBE20ED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239461-2344-2C4E-9887-A0712838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365125"/>
            <a:ext cx="715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692C7-4672-2C41-A8FB-525488BAF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482" y="1825625"/>
            <a:ext cx="7158318" cy="228780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51CD8-941E-DB48-94ED-FF036941C357}"/>
              </a:ext>
            </a:extLst>
          </p:cNvPr>
          <p:cNvSpPr txBox="1"/>
          <p:nvPr userDrawn="1"/>
        </p:nvSpPr>
        <p:spPr>
          <a:xfrm>
            <a:off x="4717143" y="7707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russianwithkira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iradimattia@gmail.com" TargetMode="External"/><Relationship Id="rId4" Type="http://schemas.openxmlformats.org/officeDocument/2006/relationships/hyperlink" Target="http://www.patreon.com/learnrussianwithkira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learnrussianwithkira.com/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hyperlink" Target="http://www.buymeacoffee.com/kiradi" TargetMode="External"/><Relationship Id="rId4" Type="http://schemas.openxmlformats.org/officeDocument/2006/relationships/image" Target="../media/image34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russianwithkira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iradimattia@gmail.com" TargetMode="External"/><Relationship Id="rId4" Type="http://schemas.openxmlformats.org/officeDocument/2006/relationships/hyperlink" Target="http://www.patreon.com/learnrussianwithkira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3560"/>
            <a:ext cx="7158318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Are you a teacher?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7376-E404-9B46-A904-895F53BB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803400"/>
            <a:ext cx="7158318" cy="408932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Would you like to use this PPT?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Please do!  Take it, tweak it, share it – just please include “based on </a:t>
            </a:r>
            <a:r>
              <a:rPr lang="en-US" sz="2000" i="1"/>
              <a:t>Unlocking Russian Pronunciation </a:t>
            </a:r>
            <a:r>
              <a:rPr lang="en-US" sz="2000"/>
              <a:t>by Kimberly (Kira) DiMattia” in it.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In return, I would love it if you would share these two links with your students: </a:t>
            </a:r>
          </a:p>
          <a:p>
            <a:pPr marL="0" indent="0">
              <a:buNone/>
            </a:pPr>
            <a:endParaRPr lang="en-US" sz="4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3"/>
              </a:rPr>
              <a:t>www.learnrussianwithkira.com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4"/>
              </a:rPr>
              <a:t>www.patreon.com/learnrussianwithkira</a:t>
            </a:r>
            <a:r>
              <a:rPr lang="en-US" sz="2000"/>
              <a:t> 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ru-RU" sz="2000"/>
              <a:t>Спасибо!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Kimberly DiMattia, </a:t>
            </a:r>
            <a:r>
              <a:rPr lang="en-US" sz="2000">
                <a:hlinkClick r:id="rId5"/>
              </a:rPr>
              <a:t>kiradimattia@gmail.com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6537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Individual Phonemes </a:t>
            </a:r>
            <a:endParaRPr lang="ru-RU">
              <a:solidFill>
                <a:srgbClr val="4372C4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27267990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с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5146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с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6628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20348794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515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at the Ends of Words</a:t>
            </a:r>
          </a:p>
        </p:txBody>
      </p:sp>
    </p:spTree>
    <p:extLst>
      <p:ext uri="{BB962C8B-B14F-4D97-AF65-F5344CB8AC3E}">
        <p14:creationId xmlns:p14="http://schemas.microsoft.com/office/powerpoint/2010/main" val="29119214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515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at the Ends of Words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9BE0BA-FEEB-6048-B049-C12F487434AB}"/>
              </a:ext>
            </a:extLst>
          </p:cNvPr>
          <p:cNvGraphicFramePr>
            <a:graphicFrameLocks noGrp="1"/>
          </p:cNvGraphicFramePr>
          <p:nvPr/>
        </p:nvGraphicFramePr>
        <p:xfrm>
          <a:off x="5348149" y="1977079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8563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515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at the Ends of Words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9BE0BA-FEEB-6048-B049-C12F487434AB}"/>
              </a:ext>
            </a:extLst>
          </p:cNvPr>
          <p:cNvGraphicFramePr>
            <a:graphicFrameLocks noGrp="1"/>
          </p:cNvGraphicFramePr>
          <p:nvPr/>
        </p:nvGraphicFramePr>
        <p:xfrm>
          <a:off x="5348149" y="1977079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F22C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b="1" dirty="0">
                        <a:solidFill>
                          <a:srgbClr val="F22C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F22C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b="1" dirty="0">
                        <a:solidFill>
                          <a:srgbClr val="F22C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F22C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b="1" dirty="0">
                        <a:solidFill>
                          <a:srgbClr val="F22C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F22C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b="1" dirty="0">
                        <a:solidFill>
                          <a:srgbClr val="F22C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F22C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b="1" dirty="0">
                        <a:solidFill>
                          <a:srgbClr val="F22C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F22C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b="1" dirty="0">
                        <a:solidFill>
                          <a:srgbClr val="F22C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960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515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at the Ends of Words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9BE0BA-FEEB-6048-B049-C12F487434AB}"/>
              </a:ext>
            </a:extLst>
          </p:cNvPr>
          <p:cNvGraphicFramePr>
            <a:graphicFrameLocks noGrp="1"/>
          </p:cNvGraphicFramePr>
          <p:nvPr/>
        </p:nvGraphicFramePr>
        <p:xfrm>
          <a:off x="5348149" y="1977079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1570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515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at the Ends of Words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9BE0BA-FEEB-6048-B049-C12F487434AB}"/>
              </a:ext>
            </a:extLst>
          </p:cNvPr>
          <p:cNvGraphicFramePr>
            <a:graphicFrameLocks noGrp="1"/>
          </p:cNvGraphicFramePr>
          <p:nvPr/>
        </p:nvGraphicFramePr>
        <p:xfrm>
          <a:off x="5348149" y="1977079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B733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solidFill>
                          <a:srgbClr val="B733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B733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solidFill>
                          <a:srgbClr val="B733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B733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solidFill>
                          <a:srgbClr val="B733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B733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solidFill>
                          <a:srgbClr val="B733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B733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solidFill>
                          <a:srgbClr val="B733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B733F8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solidFill>
                          <a:srgbClr val="B733F8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9149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515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at the Ends of Words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9BE0BA-FEEB-6048-B049-C12F487434AB}"/>
              </a:ext>
            </a:extLst>
          </p:cNvPr>
          <p:cNvGraphicFramePr>
            <a:graphicFrameLocks noGrp="1"/>
          </p:cNvGraphicFramePr>
          <p:nvPr/>
        </p:nvGraphicFramePr>
        <p:xfrm>
          <a:off x="5348149" y="1977079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767DE72-BFB0-6847-9202-8375E79C8090}"/>
              </a:ext>
            </a:extLst>
          </p:cNvPr>
          <p:cNvSpPr txBox="1"/>
          <p:nvPr/>
        </p:nvSpPr>
        <p:spPr>
          <a:xfrm>
            <a:off x="5892800" y="3595046"/>
            <a:ext cx="23749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dirty="0" err="1"/>
              <a:t>друг</a:t>
            </a:r>
            <a:r>
              <a:rPr lang="en-US" sz="3800" dirty="0"/>
              <a:t> </a:t>
            </a:r>
            <a:r>
              <a:rPr lang="en-US" sz="3800" dirty="0">
                <a:sym typeface="Wingdings"/>
              </a:rPr>
              <a:t></a:t>
            </a:r>
            <a:endParaRPr lang="en-US" sz="3800" dirty="0"/>
          </a:p>
          <a:p>
            <a:pPr algn="r"/>
            <a:r>
              <a:rPr lang="ru-RU" sz="3800" dirty="0"/>
              <a:t>дуб</a:t>
            </a:r>
            <a:r>
              <a:rPr lang="en-US" sz="3800" dirty="0"/>
              <a:t> </a:t>
            </a:r>
            <a:r>
              <a:rPr lang="en-US" sz="3800" dirty="0">
                <a:sym typeface="Wingdings"/>
              </a:rPr>
              <a:t></a:t>
            </a:r>
            <a:endParaRPr lang="en-US" sz="3800" dirty="0"/>
          </a:p>
          <a:p>
            <a:pPr algn="r"/>
            <a:r>
              <a:rPr lang="ru-RU" sz="3800" dirty="0" err="1"/>
              <a:t>гара́ж</a:t>
            </a:r>
            <a:r>
              <a:rPr lang="en-US" sz="3800" dirty="0"/>
              <a:t> </a:t>
            </a:r>
            <a:r>
              <a:rPr lang="en-US" sz="3800" dirty="0">
                <a:sym typeface="Wingdings"/>
              </a:rPr>
              <a:t></a:t>
            </a:r>
            <a:endParaRPr lang="en-US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A5E7F-B06D-E94A-9DA9-E7D3F1C5F341}"/>
              </a:ext>
            </a:extLst>
          </p:cNvPr>
          <p:cNvSpPr txBox="1"/>
          <p:nvPr/>
        </p:nvSpPr>
        <p:spPr>
          <a:xfrm>
            <a:off x="8202469" y="3595046"/>
            <a:ext cx="2374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/>
              <a:t>druk</a:t>
            </a:r>
            <a:endParaRPr lang="en-US" sz="3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7EF07-959B-FD4F-9D6F-7F70772A2953}"/>
              </a:ext>
            </a:extLst>
          </p:cNvPr>
          <p:cNvSpPr txBox="1"/>
          <p:nvPr/>
        </p:nvSpPr>
        <p:spPr>
          <a:xfrm>
            <a:off x="8202469" y="4186172"/>
            <a:ext cx="2374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dup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D1EF6-DA96-D948-830C-A88B2EF337F3}"/>
              </a:ext>
            </a:extLst>
          </p:cNvPr>
          <p:cNvSpPr txBox="1"/>
          <p:nvPr/>
        </p:nvSpPr>
        <p:spPr>
          <a:xfrm>
            <a:off x="8202469" y="4777297"/>
            <a:ext cx="2374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/>
              <a:t>g</a:t>
            </a:r>
            <a:r>
              <a:rPr lang="en-US" sz="3800" dirty="0" err="1">
                <a:latin typeface="Palatino" charset="0"/>
                <a:ea typeface="ＭＳ ゴシック" charset="-128"/>
                <a:cs typeface="Baoli SC Regular" charset="-122"/>
              </a:rPr>
              <a:t>∧</a:t>
            </a:r>
            <a:r>
              <a:rPr lang="en-US" sz="3800" dirty="0" err="1"/>
              <a:t>ra</a:t>
            </a:r>
            <a:r>
              <a:rPr lang="ru-RU" sz="3800" dirty="0"/>
              <a:t>́</a:t>
            </a:r>
            <a:r>
              <a:rPr lang="en-US" sz="3800" dirty="0" err="1"/>
              <a:t>š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42834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4766"/>
            <a:ext cx="7437074" cy="1325563"/>
          </a:xfrm>
        </p:spPr>
        <p:txBody>
          <a:bodyPr/>
          <a:lstStyle/>
          <a:p>
            <a:r>
              <a:rPr lang="en-US"/>
              <a:t>Word-Final Devoicing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106" y="3522958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539482" y="3522959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676858" y="3522958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37B18E-D604-AA49-92DD-4BCA5B1E6EEB}"/>
              </a:ext>
            </a:extLst>
          </p:cNvPr>
          <p:cNvGraphicFramePr>
            <a:graphicFrameLocks noGrp="1"/>
          </p:cNvGraphicFramePr>
          <p:nvPr/>
        </p:nvGraphicFramePr>
        <p:xfrm>
          <a:off x="5348149" y="1887138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90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379470962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C147741-3095-5D44-B427-7EF2214E5185}"/>
              </a:ext>
            </a:extLst>
          </p:cNvPr>
          <p:cNvGraphicFramePr>
            <a:graphicFrameLocks noGrp="1"/>
          </p:cNvGraphicFramePr>
          <p:nvPr/>
        </p:nvGraphicFramePr>
        <p:xfrm>
          <a:off x="4242857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963AD8B-998D-DE40-A538-A2A7F1504E7F}"/>
              </a:ext>
            </a:extLst>
          </p:cNvPr>
          <p:cNvGraphicFramePr>
            <a:graphicFrameLocks noGrp="1"/>
          </p:cNvGraphicFramePr>
          <p:nvPr/>
        </p:nvGraphicFramePr>
        <p:xfrm>
          <a:off x="8138053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7EFDE2-45E6-E74E-A244-BFB578865947}"/>
              </a:ext>
            </a:extLst>
          </p:cNvPr>
          <p:cNvSpPr txBox="1"/>
          <p:nvPr/>
        </p:nvSpPr>
        <p:spPr>
          <a:xfrm>
            <a:off x="5004058" y="2477791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1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FDF96-0878-644A-8CF8-90904D162FD8}"/>
              </a:ext>
            </a:extLst>
          </p:cNvPr>
          <p:cNvSpPr txBox="1"/>
          <p:nvPr/>
        </p:nvSpPr>
        <p:spPr>
          <a:xfrm>
            <a:off x="8861153" y="2495668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451344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9182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does NOT occur if the next word starts with...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C147741-3095-5D44-B427-7EF2214E5185}"/>
              </a:ext>
            </a:extLst>
          </p:cNvPr>
          <p:cNvGraphicFramePr>
            <a:graphicFrameLocks noGrp="1"/>
          </p:cNvGraphicFramePr>
          <p:nvPr/>
        </p:nvGraphicFramePr>
        <p:xfrm>
          <a:off x="4242857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963AD8B-998D-DE40-A538-A2A7F1504E7F}"/>
              </a:ext>
            </a:extLst>
          </p:cNvPr>
          <p:cNvGraphicFramePr>
            <a:graphicFrameLocks noGrp="1"/>
          </p:cNvGraphicFramePr>
          <p:nvPr/>
        </p:nvGraphicFramePr>
        <p:xfrm>
          <a:off x="8138053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7EFDE2-45E6-E74E-A244-BFB578865947}"/>
              </a:ext>
            </a:extLst>
          </p:cNvPr>
          <p:cNvSpPr txBox="1"/>
          <p:nvPr/>
        </p:nvSpPr>
        <p:spPr>
          <a:xfrm>
            <a:off x="5004058" y="2477791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1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FDF96-0878-644A-8CF8-90904D162FD8}"/>
              </a:ext>
            </a:extLst>
          </p:cNvPr>
          <p:cNvSpPr txBox="1"/>
          <p:nvPr/>
        </p:nvSpPr>
        <p:spPr>
          <a:xfrm>
            <a:off x="8861153" y="2495668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012416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9182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does NOT occur if the next word starts with...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C147741-3095-5D44-B427-7EF2214E5185}"/>
              </a:ext>
            </a:extLst>
          </p:cNvPr>
          <p:cNvGraphicFramePr>
            <a:graphicFrameLocks noGrp="1"/>
          </p:cNvGraphicFramePr>
          <p:nvPr/>
        </p:nvGraphicFramePr>
        <p:xfrm>
          <a:off x="4242857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963AD8B-998D-DE40-A538-A2A7F1504E7F}"/>
              </a:ext>
            </a:extLst>
          </p:cNvPr>
          <p:cNvGraphicFramePr>
            <a:graphicFrameLocks noGrp="1"/>
          </p:cNvGraphicFramePr>
          <p:nvPr/>
        </p:nvGraphicFramePr>
        <p:xfrm>
          <a:off x="8138053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7EFDE2-45E6-E74E-A244-BFB578865947}"/>
              </a:ext>
            </a:extLst>
          </p:cNvPr>
          <p:cNvSpPr txBox="1"/>
          <p:nvPr/>
        </p:nvSpPr>
        <p:spPr>
          <a:xfrm>
            <a:off x="5004058" y="2477791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1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FDF96-0878-644A-8CF8-90904D162FD8}"/>
              </a:ext>
            </a:extLst>
          </p:cNvPr>
          <p:cNvSpPr txBox="1"/>
          <p:nvPr/>
        </p:nvSpPr>
        <p:spPr>
          <a:xfrm>
            <a:off x="8861153" y="2495668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46079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918216"/>
            <a:ext cx="7534556" cy="1325563"/>
          </a:xfrm>
        </p:spPr>
        <p:txBody>
          <a:bodyPr>
            <a:normAutofit/>
          </a:bodyPr>
          <a:lstStyle/>
          <a:p>
            <a:r>
              <a:rPr lang="en-US" sz="3800"/>
              <a:t>Devoicing does NOT occur if the next word starts with...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C147741-3095-5D44-B427-7EF2214E5185}"/>
              </a:ext>
            </a:extLst>
          </p:cNvPr>
          <p:cNvGraphicFramePr>
            <a:graphicFrameLocks noGrp="1"/>
          </p:cNvGraphicFramePr>
          <p:nvPr/>
        </p:nvGraphicFramePr>
        <p:xfrm>
          <a:off x="4242857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963AD8B-998D-DE40-A538-A2A7F1504E7F}"/>
              </a:ext>
            </a:extLst>
          </p:cNvPr>
          <p:cNvGraphicFramePr>
            <a:graphicFrameLocks noGrp="1"/>
          </p:cNvGraphicFramePr>
          <p:nvPr/>
        </p:nvGraphicFramePr>
        <p:xfrm>
          <a:off x="8138053" y="3080443"/>
          <a:ext cx="3630085" cy="820190"/>
        </p:xfrm>
        <a:graphic>
          <a:graphicData uri="http://schemas.openxmlformats.org/drawingml/2006/table">
            <a:tbl>
              <a:tblPr/>
              <a:tblGrid>
                <a:gridCol w="101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1700" b="1" kern="1200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7EFDE2-45E6-E74E-A244-BFB578865947}"/>
              </a:ext>
            </a:extLst>
          </p:cNvPr>
          <p:cNvSpPr txBox="1"/>
          <p:nvPr/>
        </p:nvSpPr>
        <p:spPr>
          <a:xfrm>
            <a:off x="5004058" y="2477791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1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FDF96-0878-644A-8CF8-90904D162FD8}"/>
              </a:ext>
            </a:extLst>
          </p:cNvPr>
          <p:cNvSpPr txBox="1"/>
          <p:nvPr/>
        </p:nvSpPr>
        <p:spPr>
          <a:xfrm>
            <a:off x="8861153" y="2495668"/>
            <a:ext cx="218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Word 2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96931-EA15-684B-A333-8615EF84187D}"/>
              </a:ext>
            </a:extLst>
          </p:cNvPr>
          <p:cNvSpPr txBox="1"/>
          <p:nvPr/>
        </p:nvSpPr>
        <p:spPr>
          <a:xfrm>
            <a:off x="5054858" y="4344088"/>
            <a:ext cx="32308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600" dirty="0"/>
              <a:t>друг бы  </a:t>
            </a:r>
            <a:r>
              <a:rPr lang="en-US" sz="2600" dirty="0">
                <a:sym typeface="Wingdings" pitchFamily="2" charset="2"/>
              </a:rPr>
              <a:t></a:t>
            </a:r>
            <a:endParaRPr lang="ru-RU" sz="2600" dirty="0">
              <a:sym typeface="Wingdings" pitchFamily="2" charset="2"/>
            </a:endParaRPr>
          </a:p>
          <a:p>
            <a:pPr algn="r"/>
            <a:r>
              <a:rPr lang="ru-RU" sz="2600" dirty="0" err="1">
                <a:sym typeface="Wingdings" pitchFamily="2" charset="2"/>
              </a:rPr>
              <a:t>гара́ж</a:t>
            </a:r>
            <a:r>
              <a:rPr lang="ru-RU" sz="2600" dirty="0">
                <a:sym typeface="Wingdings" pitchFamily="2" charset="2"/>
              </a:rPr>
              <a:t> </a:t>
            </a:r>
            <a:r>
              <a:rPr lang="ru-RU" sz="2600" dirty="0" err="1">
                <a:sym typeface="Wingdings" pitchFamily="2" charset="2"/>
              </a:rPr>
              <a:t>закры́т</a:t>
            </a:r>
            <a:r>
              <a:rPr lang="en-US" sz="2600" dirty="0">
                <a:sym typeface="Wingdings" pitchFamily="2" charset="2"/>
              </a:rPr>
              <a:t>  </a:t>
            </a:r>
          </a:p>
          <a:p>
            <a:pPr algn="r"/>
            <a:r>
              <a:rPr lang="ru-RU" sz="2600" dirty="0">
                <a:sym typeface="Wingdings" pitchFamily="2" charset="2"/>
              </a:rPr>
              <a:t>муж в </a:t>
            </a:r>
            <a:r>
              <a:rPr lang="ru-RU" sz="2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магази́не</a:t>
            </a:r>
            <a:r>
              <a:rPr lang="en-US" sz="2600" dirty="0">
                <a:sym typeface="Wingdings" pitchFamily="2" charset="2"/>
              </a:rPr>
              <a:t>  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C3D1F-C57E-3444-94A0-7DD38AA77CC7}"/>
              </a:ext>
            </a:extLst>
          </p:cNvPr>
          <p:cNvSpPr txBox="1"/>
          <p:nvPr/>
        </p:nvSpPr>
        <p:spPr>
          <a:xfrm>
            <a:off x="8264114" y="4344087"/>
            <a:ext cx="19795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ym typeface="Wingdings" pitchFamily="2" charset="2"/>
              </a:rPr>
              <a:t>drug  by</a:t>
            </a:r>
            <a:endParaRPr lang="ru-RU" sz="2600" dirty="0">
              <a:sym typeface="Wingdings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79014-3510-2247-BAD7-B8C675531031}"/>
              </a:ext>
            </a:extLst>
          </p:cNvPr>
          <p:cNvSpPr txBox="1"/>
          <p:nvPr/>
        </p:nvSpPr>
        <p:spPr>
          <a:xfrm>
            <a:off x="8264114" y="4739830"/>
            <a:ext cx="23593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ym typeface="Wingdings" pitchFamily="2" charset="2"/>
              </a:rPr>
              <a:t>garáž</a:t>
            </a:r>
            <a:r>
              <a:rPr lang="en-US" sz="2600" dirty="0">
                <a:sym typeface="Wingdings" pitchFamily="2" charset="2"/>
              </a:rPr>
              <a:t>  </a:t>
            </a:r>
            <a:r>
              <a:rPr lang="en-US" sz="2600" dirty="0" err="1">
                <a:sym typeface="Wingdings" pitchFamily="2" charset="2"/>
              </a:rPr>
              <a:t>z∧krýt</a:t>
            </a:r>
            <a:r>
              <a:rPr lang="en-US" sz="2600" dirty="0">
                <a:sym typeface="Wingdings" pitchFamily="2" charset="2"/>
              </a:rPr>
              <a:t> </a:t>
            </a:r>
            <a:endParaRPr lang="ru-RU" sz="2600" dirty="0">
              <a:sym typeface="Wingdings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482CFB-7D15-B04C-8661-6DD937A4C17A}"/>
              </a:ext>
            </a:extLst>
          </p:cNvPr>
          <p:cNvSpPr txBox="1"/>
          <p:nvPr/>
        </p:nvSpPr>
        <p:spPr>
          <a:xfrm>
            <a:off x="8264114" y="5135572"/>
            <a:ext cx="3038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ym typeface="Wingdings" pitchFamily="2" charset="2"/>
              </a:rPr>
              <a:t>muš</a:t>
            </a:r>
            <a:r>
              <a:rPr lang="en-US" sz="2600" dirty="0">
                <a:sym typeface="Wingdings" pitchFamily="2" charset="2"/>
              </a:rPr>
              <a:t>  v  m</a:t>
            </a:r>
            <a:r>
              <a:rPr lang="ru-RU" sz="2600" dirty="0">
                <a:sym typeface="Wingdings" pitchFamily="2" charset="2"/>
              </a:rPr>
              <a:t>ъ</a:t>
            </a:r>
            <a:r>
              <a:rPr lang="en-US" sz="2600" dirty="0" err="1">
                <a:sym typeface="Wingdings" pitchFamily="2" charset="2"/>
              </a:rPr>
              <a:t>g∧z’ín</a:t>
            </a:r>
            <a:r>
              <a:rPr lang="en-US" sz="2600" dirty="0">
                <a:sym typeface="Wingdings" pitchFamily="2" charset="2"/>
              </a:rPr>
              <a:t>’</a:t>
            </a:r>
            <a:r>
              <a:rPr lang="ru-RU" sz="2600" dirty="0">
                <a:sym typeface="Wingdings" pitchFamily="2" charset="2"/>
              </a:rPr>
              <a:t>ъ</a:t>
            </a:r>
          </a:p>
        </p:txBody>
      </p:sp>
    </p:spTree>
    <p:extLst>
      <p:ext uri="{BB962C8B-B14F-4D97-AF65-F5344CB8AC3E}">
        <p14:creationId xmlns:p14="http://schemas.microsoft.com/office/powerpoint/2010/main" val="20903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28964996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782" y="2766218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Assimilation</a:t>
            </a:r>
          </a:p>
        </p:txBody>
      </p:sp>
    </p:spTree>
    <p:extLst>
      <p:ext uri="{BB962C8B-B14F-4D97-AF65-F5344CB8AC3E}">
        <p14:creationId xmlns:p14="http://schemas.microsoft.com/office/powerpoint/2010/main" val="5892927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676BF39-765F-1545-A526-6386FFBB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60" y="1708149"/>
            <a:ext cx="44450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9085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382" y="2766218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Resistance is futile.</a:t>
            </a:r>
          </a:p>
        </p:txBody>
      </p:sp>
    </p:spTree>
    <p:extLst>
      <p:ext uri="{BB962C8B-B14F-4D97-AF65-F5344CB8AC3E}">
        <p14:creationId xmlns:p14="http://schemas.microsoft.com/office/powerpoint/2010/main" val="19633508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4991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Assimilation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6AFCD7-1163-F143-8825-3940E013CDB9}"/>
              </a:ext>
            </a:extLst>
          </p:cNvPr>
          <p:cNvSpPr txBox="1"/>
          <p:nvPr/>
        </p:nvSpPr>
        <p:spPr>
          <a:xfrm>
            <a:off x="6010606" y="3266876"/>
            <a:ext cx="4212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English</a:t>
            </a:r>
          </a:p>
          <a:p>
            <a:r>
              <a:rPr lang="en-US" sz="2800" dirty="0"/>
              <a:t>speaker: “eggs” </a:t>
            </a:r>
            <a:r>
              <a:rPr lang="en-US" sz="2800" dirty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ABC53F-31C7-7143-9C23-A087D6B2D413}"/>
              </a:ext>
            </a:extLst>
          </p:cNvPr>
          <p:cNvSpPr txBox="1"/>
          <p:nvPr/>
        </p:nvSpPr>
        <p:spPr>
          <a:xfrm>
            <a:off x="6010606" y="4596094"/>
            <a:ext cx="3682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Russian</a:t>
            </a:r>
          </a:p>
          <a:p>
            <a:r>
              <a:rPr lang="en-US" sz="2800" dirty="0"/>
              <a:t>speaker: “eggs” </a:t>
            </a:r>
            <a:r>
              <a:rPr lang="en-US" sz="2800" dirty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0448B5-B11C-2A4A-A891-3681EA0C4488}"/>
              </a:ext>
            </a:extLst>
          </p:cNvPr>
          <p:cNvSpPr txBox="1"/>
          <p:nvPr/>
        </p:nvSpPr>
        <p:spPr>
          <a:xfrm>
            <a:off x="8761386" y="3691171"/>
            <a:ext cx="1172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</a:t>
            </a:r>
            <a:r>
              <a:rPr lang="en-US" sz="2800" dirty="0" err="1"/>
              <a:t>eggz</a:t>
            </a:r>
            <a:r>
              <a:rPr lang="en-US" sz="2800" dirty="0"/>
              <a:t>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284C-971E-514A-ABD7-C0FCF6FF9625}"/>
              </a:ext>
            </a:extLst>
          </p:cNvPr>
          <p:cNvSpPr txBox="1"/>
          <p:nvPr/>
        </p:nvSpPr>
        <p:spPr>
          <a:xfrm>
            <a:off x="8749596" y="5034486"/>
            <a:ext cx="1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</a:t>
            </a:r>
            <a:r>
              <a:rPr lang="en-US" sz="2800" dirty="0" err="1"/>
              <a:t>ekks</a:t>
            </a:r>
            <a:r>
              <a:rPr lang="en-US" sz="2800" dirty="0"/>
              <a:t>”</a:t>
            </a:r>
          </a:p>
        </p:txBody>
      </p:sp>
      <p:sp>
        <p:nvSpPr>
          <p:cNvPr id="26" name="Striped Right Arrow 25">
            <a:extLst>
              <a:ext uri="{FF2B5EF4-FFF2-40B4-BE49-F238E27FC236}">
                <a16:creationId xmlns:a16="http://schemas.microsoft.com/office/drawing/2014/main" id="{59587729-6DD4-D144-8A5B-C3D74DA83998}"/>
              </a:ext>
            </a:extLst>
          </p:cNvPr>
          <p:cNvSpPr/>
          <p:nvPr/>
        </p:nvSpPr>
        <p:spPr>
          <a:xfrm>
            <a:off x="9265792" y="3562109"/>
            <a:ext cx="324092" cy="23301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>
            <a:extLst>
              <a:ext uri="{FF2B5EF4-FFF2-40B4-BE49-F238E27FC236}">
                <a16:creationId xmlns:a16="http://schemas.microsoft.com/office/drawing/2014/main" id="{23E49189-C3E6-4C49-AE30-F554F43DF06A}"/>
              </a:ext>
            </a:extLst>
          </p:cNvPr>
          <p:cNvSpPr/>
          <p:nvPr/>
        </p:nvSpPr>
        <p:spPr>
          <a:xfrm flipH="1">
            <a:off x="9226717" y="4837802"/>
            <a:ext cx="335666" cy="2364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B34C01-3133-C243-B0EB-6121F8D0B648}"/>
              </a:ext>
            </a:extLst>
          </p:cNvPr>
          <p:cNvSpPr txBox="1"/>
          <p:nvPr/>
        </p:nvSpPr>
        <p:spPr>
          <a:xfrm>
            <a:off x="3869064" y="3374838"/>
            <a:ext cx="18039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Progressive </a:t>
            </a:r>
          </a:p>
          <a:p>
            <a:pPr algn="ctr"/>
            <a:r>
              <a:rPr lang="en-US" sz="2400" b="1" dirty="0"/>
              <a:t>Assimilation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8482FD-1E2B-1246-9431-805B90A6CC0F}"/>
              </a:ext>
            </a:extLst>
          </p:cNvPr>
          <p:cNvSpPr txBox="1"/>
          <p:nvPr/>
        </p:nvSpPr>
        <p:spPr>
          <a:xfrm>
            <a:off x="3869064" y="4681719"/>
            <a:ext cx="18039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Regressive </a:t>
            </a:r>
          </a:p>
          <a:p>
            <a:pPr algn="ctr"/>
            <a:r>
              <a:rPr lang="en-US" sz="2400" b="1" dirty="0"/>
              <a:t>Assimilation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142AE12-5F48-A84E-8FB1-A6F28B6AD77B}"/>
              </a:ext>
            </a:extLst>
          </p:cNvPr>
          <p:cNvGraphicFramePr>
            <a:graphicFrameLocks noGrp="1"/>
          </p:cNvGraphicFramePr>
          <p:nvPr/>
        </p:nvGraphicFramePr>
        <p:xfrm>
          <a:off x="5704580" y="1791358"/>
          <a:ext cx="4516361" cy="930377"/>
        </p:xfrm>
        <a:graphic>
          <a:graphicData uri="http://schemas.openxmlformats.org/drawingml/2006/table">
            <a:tbl>
              <a:tblPr/>
              <a:tblGrid>
                <a:gridCol w="126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2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04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9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4991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Assimilation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6AFCD7-1163-F143-8825-3940E013CDB9}"/>
              </a:ext>
            </a:extLst>
          </p:cNvPr>
          <p:cNvSpPr txBox="1"/>
          <p:nvPr/>
        </p:nvSpPr>
        <p:spPr>
          <a:xfrm>
            <a:off x="6010606" y="3266876"/>
            <a:ext cx="4212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English</a:t>
            </a:r>
          </a:p>
          <a:p>
            <a:r>
              <a:rPr lang="en-US" sz="2800" dirty="0"/>
              <a:t>speaker: “eggs” </a:t>
            </a:r>
            <a:r>
              <a:rPr lang="en-US" sz="2800" dirty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ABC53F-31C7-7143-9C23-A087D6B2D413}"/>
              </a:ext>
            </a:extLst>
          </p:cNvPr>
          <p:cNvSpPr txBox="1"/>
          <p:nvPr/>
        </p:nvSpPr>
        <p:spPr>
          <a:xfrm>
            <a:off x="6010606" y="4596094"/>
            <a:ext cx="3682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Russian</a:t>
            </a:r>
          </a:p>
          <a:p>
            <a:r>
              <a:rPr lang="en-US" sz="2800" dirty="0"/>
              <a:t>speaker: “eggs” </a:t>
            </a:r>
            <a:r>
              <a:rPr lang="en-US" sz="2800" dirty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0448B5-B11C-2A4A-A891-3681EA0C4488}"/>
              </a:ext>
            </a:extLst>
          </p:cNvPr>
          <p:cNvSpPr txBox="1"/>
          <p:nvPr/>
        </p:nvSpPr>
        <p:spPr>
          <a:xfrm>
            <a:off x="8761386" y="3691171"/>
            <a:ext cx="1172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</a:t>
            </a:r>
            <a:r>
              <a:rPr lang="en-US" sz="2800" dirty="0" err="1"/>
              <a:t>eggz</a:t>
            </a:r>
            <a:r>
              <a:rPr lang="en-US" sz="2800" dirty="0"/>
              <a:t>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284C-971E-514A-ABD7-C0FCF6FF9625}"/>
              </a:ext>
            </a:extLst>
          </p:cNvPr>
          <p:cNvSpPr txBox="1"/>
          <p:nvPr/>
        </p:nvSpPr>
        <p:spPr>
          <a:xfrm>
            <a:off x="8749596" y="5034486"/>
            <a:ext cx="1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</a:t>
            </a:r>
            <a:r>
              <a:rPr lang="en-US" sz="2800" dirty="0" err="1"/>
              <a:t>ekks</a:t>
            </a:r>
            <a:r>
              <a:rPr lang="en-US" sz="2800" dirty="0"/>
              <a:t>”</a:t>
            </a:r>
          </a:p>
        </p:txBody>
      </p:sp>
      <p:sp>
        <p:nvSpPr>
          <p:cNvPr id="26" name="Striped Right Arrow 25">
            <a:extLst>
              <a:ext uri="{FF2B5EF4-FFF2-40B4-BE49-F238E27FC236}">
                <a16:creationId xmlns:a16="http://schemas.microsoft.com/office/drawing/2014/main" id="{59587729-6DD4-D144-8A5B-C3D74DA83998}"/>
              </a:ext>
            </a:extLst>
          </p:cNvPr>
          <p:cNvSpPr/>
          <p:nvPr/>
        </p:nvSpPr>
        <p:spPr>
          <a:xfrm>
            <a:off x="9265792" y="3562109"/>
            <a:ext cx="324092" cy="23301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>
            <a:extLst>
              <a:ext uri="{FF2B5EF4-FFF2-40B4-BE49-F238E27FC236}">
                <a16:creationId xmlns:a16="http://schemas.microsoft.com/office/drawing/2014/main" id="{23E49189-C3E6-4C49-AE30-F554F43DF06A}"/>
              </a:ext>
            </a:extLst>
          </p:cNvPr>
          <p:cNvSpPr/>
          <p:nvPr/>
        </p:nvSpPr>
        <p:spPr>
          <a:xfrm flipH="1">
            <a:off x="9226717" y="4837802"/>
            <a:ext cx="335666" cy="2364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B34C01-3133-C243-B0EB-6121F8D0B648}"/>
              </a:ext>
            </a:extLst>
          </p:cNvPr>
          <p:cNvSpPr txBox="1"/>
          <p:nvPr/>
        </p:nvSpPr>
        <p:spPr>
          <a:xfrm>
            <a:off x="3869064" y="3374838"/>
            <a:ext cx="18039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Progressive </a:t>
            </a:r>
          </a:p>
          <a:p>
            <a:pPr algn="ctr"/>
            <a:r>
              <a:rPr lang="en-US" sz="2400" b="1" dirty="0"/>
              <a:t>Assimilation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8482FD-1E2B-1246-9431-805B90A6CC0F}"/>
              </a:ext>
            </a:extLst>
          </p:cNvPr>
          <p:cNvSpPr txBox="1"/>
          <p:nvPr/>
        </p:nvSpPr>
        <p:spPr>
          <a:xfrm>
            <a:off x="3869064" y="4681719"/>
            <a:ext cx="18039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Regressive </a:t>
            </a:r>
          </a:p>
          <a:p>
            <a:pPr algn="ctr"/>
            <a:r>
              <a:rPr lang="en-US" sz="2400" b="1" dirty="0"/>
              <a:t>Assimilation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142AE12-5F48-A84E-8FB1-A6F28B6AD77B}"/>
              </a:ext>
            </a:extLst>
          </p:cNvPr>
          <p:cNvGraphicFramePr>
            <a:graphicFrameLocks noGrp="1"/>
          </p:cNvGraphicFramePr>
          <p:nvPr/>
        </p:nvGraphicFramePr>
        <p:xfrm>
          <a:off x="5704580" y="1791358"/>
          <a:ext cx="4516361" cy="930377"/>
        </p:xfrm>
        <a:graphic>
          <a:graphicData uri="http://schemas.openxmlformats.org/drawingml/2006/table">
            <a:tbl>
              <a:tblPr/>
              <a:tblGrid>
                <a:gridCol w="126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2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04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9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Explosion 2 12">
            <a:extLst>
              <a:ext uri="{FF2B5EF4-FFF2-40B4-BE49-F238E27FC236}">
                <a16:creationId xmlns:a16="http://schemas.microsoft.com/office/drawing/2014/main" id="{E8343604-33F8-6B40-87B1-FA332B0423C1}"/>
              </a:ext>
            </a:extLst>
          </p:cNvPr>
          <p:cNvSpPr/>
          <p:nvPr/>
        </p:nvSpPr>
        <p:spPr>
          <a:xfrm>
            <a:off x="4847240" y="1340265"/>
            <a:ext cx="6646260" cy="4909721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It’s </a:t>
            </a:r>
          </a:p>
          <a:p>
            <a:pPr algn="ctr"/>
            <a:r>
              <a:rPr lang="en-US" sz="2400" dirty="0"/>
              <a:t>a superpower!!!</a:t>
            </a:r>
          </a:p>
        </p:txBody>
      </p:sp>
    </p:spTree>
    <p:extLst>
      <p:ext uri="{BB962C8B-B14F-4D97-AF65-F5344CB8AC3E}">
        <p14:creationId xmlns:p14="http://schemas.microsoft.com/office/powerpoint/2010/main" val="4188195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359754"/>
            <a:ext cx="7158318" cy="1325563"/>
          </a:xfrm>
        </p:spPr>
        <p:txBody>
          <a:bodyPr anchor="ctr" anchorCtr="0"/>
          <a:lstStyle/>
          <a:p>
            <a:r>
              <a:rPr lang="en-US"/>
              <a:t>Where are we?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23D3-70D4-E64A-8C44-56520B9A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623" y="1485384"/>
            <a:ext cx="5334967" cy="47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857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7D4502-BB4A-8C42-9A09-C95CC749AE48}"/>
              </a:ext>
            </a:extLst>
          </p:cNvPr>
          <p:cNvGraphicFramePr>
            <a:graphicFrameLocks noGrp="1"/>
          </p:cNvGraphicFramePr>
          <p:nvPr/>
        </p:nvGraphicFramePr>
        <p:xfrm>
          <a:off x="5704576" y="1978247"/>
          <a:ext cx="4516361" cy="930377"/>
        </p:xfrm>
        <a:graphic>
          <a:graphicData uri="http://schemas.openxmlformats.org/drawingml/2006/table">
            <a:tbl>
              <a:tblPr/>
              <a:tblGrid>
                <a:gridCol w="126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0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2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04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9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3153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0842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3533"/>
            <a:ext cx="7534556" cy="1325563"/>
          </a:xfrm>
        </p:spPr>
        <p:txBody>
          <a:bodyPr>
            <a:normAutofit/>
          </a:bodyPr>
          <a:lstStyle/>
          <a:p>
            <a:r>
              <a:rPr lang="en-US" sz="4000"/>
              <a:t>Who can </a:t>
            </a:r>
            <a:r>
              <a:rPr lang="en-US" sz="4000" i="1"/>
              <a:t>cause </a:t>
            </a:r>
            <a:r>
              <a:rPr lang="en-US" sz="4000"/>
              <a:t>assimilation?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8394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3533"/>
            <a:ext cx="7534556" cy="1325563"/>
          </a:xfrm>
        </p:spPr>
        <p:txBody>
          <a:bodyPr>
            <a:normAutofit/>
          </a:bodyPr>
          <a:lstStyle/>
          <a:p>
            <a:r>
              <a:rPr lang="en-US" sz="4000"/>
              <a:t>Who can </a:t>
            </a:r>
            <a:r>
              <a:rPr lang="en-US" sz="4000" i="1"/>
              <a:t>cause </a:t>
            </a:r>
            <a:r>
              <a:rPr lang="en-US" sz="4000"/>
              <a:t>assimilation?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825D44-55BA-DE49-9688-CEE1CCC8C6F4}"/>
              </a:ext>
            </a:extLst>
          </p:cNvPr>
          <p:cNvSpPr txBox="1"/>
          <p:nvPr/>
        </p:nvSpPr>
        <p:spPr>
          <a:xfrm>
            <a:off x="4690782" y="3426429"/>
            <a:ext cx="6751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>
                <a:solidFill>
                  <a:srgbClr val="00B0F0"/>
                </a:solidFill>
              </a:rPr>
              <a:t>1. 	All voiceless consonants can cause devoicing.  </a:t>
            </a:r>
          </a:p>
        </p:txBody>
      </p:sp>
    </p:spTree>
    <p:extLst>
      <p:ext uri="{BB962C8B-B14F-4D97-AF65-F5344CB8AC3E}">
        <p14:creationId xmlns:p14="http://schemas.microsoft.com/office/powerpoint/2010/main" val="13031966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3533"/>
            <a:ext cx="7534556" cy="1325563"/>
          </a:xfrm>
        </p:spPr>
        <p:txBody>
          <a:bodyPr>
            <a:normAutofit/>
          </a:bodyPr>
          <a:lstStyle/>
          <a:p>
            <a:r>
              <a:rPr lang="en-US" sz="4000"/>
              <a:t>Who can </a:t>
            </a:r>
            <a:r>
              <a:rPr lang="en-US" sz="4000" i="1"/>
              <a:t>cause </a:t>
            </a:r>
            <a:r>
              <a:rPr lang="en-US" sz="4000"/>
              <a:t>assimilation?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825D44-55BA-DE49-9688-CEE1CCC8C6F4}"/>
              </a:ext>
            </a:extLst>
          </p:cNvPr>
          <p:cNvSpPr txBox="1"/>
          <p:nvPr/>
        </p:nvSpPr>
        <p:spPr>
          <a:xfrm>
            <a:off x="4690782" y="3426429"/>
            <a:ext cx="6751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>
                <a:solidFill>
                  <a:srgbClr val="00B0F0"/>
                </a:solidFill>
              </a:rPr>
              <a:t>1. 	All voiceless consonants can cause devoicing.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65FE0-9F25-264A-9BED-AF7876460C32}"/>
              </a:ext>
            </a:extLst>
          </p:cNvPr>
          <p:cNvSpPr txBox="1"/>
          <p:nvPr/>
        </p:nvSpPr>
        <p:spPr>
          <a:xfrm>
            <a:off x="4690782" y="3888094"/>
            <a:ext cx="6751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>
                <a:solidFill>
                  <a:srgbClr val="00B0F0"/>
                </a:solidFill>
              </a:rPr>
              <a:t>2. 	All voiced consonants can </a:t>
            </a:r>
            <a:r>
              <a:rPr lang="en-US" sz="2400">
                <a:solidFill>
                  <a:srgbClr val="00B0F0"/>
                </a:solidFill>
              </a:rPr>
              <a:t>cause voicing </a:t>
            </a:r>
            <a:r>
              <a:rPr lang="en-US" sz="2400" u="sng" dirty="0">
                <a:solidFill>
                  <a:srgbClr val="00B0F0"/>
                </a:solidFill>
              </a:rPr>
              <a:t>except </a:t>
            </a:r>
            <a:r>
              <a:rPr lang="ru-RU" sz="2400" u="sng" dirty="0">
                <a:solidFill>
                  <a:srgbClr val="00B0F0"/>
                </a:solidFill>
              </a:rPr>
              <a:t>в</a:t>
            </a:r>
            <a:r>
              <a:rPr lang="en-US" sz="2400" dirty="0">
                <a:solidFill>
                  <a:srgbClr val="00B0F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72816444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3533"/>
            <a:ext cx="7534556" cy="1325563"/>
          </a:xfrm>
        </p:spPr>
        <p:txBody>
          <a:bodyPr>
            <a:normAutofit/>
          </a:bodyPr>
          <a:lstStyle/>
          <a:p>
            <a:r>
              <a:rPr lang="en-US" sz="4000"/>
              <a:t>Who can </a:t>
            </a:r>
            <a:r>
              <a:rPr lang="en-US" sz="4000" i="1"/>
              <a:t>cause </a:t>
            </a:r>
            <a:r>
              <a:rPr lang="en-US" sz="4000"/>
              <a:t>assimilation?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B3CF20-3C81-2449-92BC-47D269C3D1D7}"/>
              </a:ext>
            </a:extLst>
          </p:cNvPr>
          <p:cNvSpPr txBox="1"/>
          <p:nvPr/>
        </p:nvSpPr>
        <p:spPr>
          <a:xfrm>
            <a:off x="6870815" y="3429000"/>
            <a:ext cx="218388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/>
              <a:t>идти́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/>
              <a:t>в саду́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сва́дьба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/>
              <a:t>в </a:t>
            </a:r>
            <a:r>
              <a:rPr lang="ru-RU" sz="2800" dirty="0" err="1"/>
              <a:t>теа́тре</a:t>
            </a:r>
            <a:r>
              <a:rPr lang="en-US" sz="28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C61D8E-9B66-6D4E-A733-3E2FBB8BC08F}"/>
              </a:ext>
            </a:extLst>
          </p:cNvPr>
          <p:cNvSpPr/>
          <p:nvPr/>
        </p:nvSpPr>
        <p:spPr>
          <a:xfrm>
            <a:off x="7765270" y="3307834"/>
            <a:ext cx="522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tt’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4E4BF-4979-894D-AED4-08C89ADCAD7C}"/>
              </a:ext>
            </a:extLst>
          </p:cNvPr>
          <p:cNvSpPr/>
          <p:nvPr/>
        </p:nvSpPr>
        <p:spPr>
          <a:xfrm>
            <a:off x="7409778" y="3942834"/>
            <a:ext cx="598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f  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117FBA-58B1-334D-A92C-4032C6A30B46}"/>
              </a:ext>
            </a:extLst>
          </p:cNvPr>
          <p:cNvSpPr/>
          <p:nvPr/>
        </p:nvSpPr>
        <p:spPr>
          <a:xfrm>
            <a:off x="7277788" y="4615934"/>
            <a:ext cx="481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s</a:t>
            </a:r>
            <a:r>
              <a:rPr lang="en-US" sz="2800" dirty="0">
                <a:latin typeface="Calibri" charset="0"/>
                <a:ea typeface="Times New Roman" charset="0"/>
                <a:cs typeface="Times New Roman" charset="0"/>
              </a:rPr>
              <a:t>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571BF-5ACD-DC48-807C-659462CADBB2}"/>
              </a:ext>
            </a:extLst>
          </p:cNvPr>
          <p:cNvSpPr/>
          <p:nvPr/>
        </p:nvSpPr>
        <p:spPr>
          <a:xfrm>
            <a:off x="7801628" y="4615934"/>
            <a:ext cx="652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d’b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9E0896-762A-064F-82B7-87DCDEB1B17F}"/>
              </a:ext>
            </a:extLst>
          </p:cNvPr>
          <p:cNvSpPr/>
          <p:nvPr/>
        </p:nvSpPr>
        <p:spPr>
          <a:xfrm>
            <a:off x="7295671" y="5250934"/>
            <a:ext cx="597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f t’</a:t>
            </a:r>
          </a:p>
        </p:txBody>
      </p:sp>
    </p:spTree>
    <p:extLst>
      <p:ext uri="{BB962C8B-B14F-4D97-AF65-F5344CB8AC3E}">
        <p14:creationId xmlns:p14="http://schemas.microsoft.com/office/powerpoint/2010/main" val="33941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3533"/>
            <a:ext cx="7534556" cy="1325563"/>
          </a:xfrm>
        </p:spPr>
        <p:txBody>
          <a:bodyPr>
            <a:normAutofit/>
          </a:bodyPr>
          <a:lstStyle/>
          <a:p>
            <a:r>
              <a:rPr lang="en-US" sz="4000"/>
              <a:t>Who can </a:t>
            </a:r>
            <a:r>
              <a:rPr lang="en-US" sz="4000" i="1"/>
              <a:t>cause </a:t>
            </a:r>
            <a:r>
              <a:rPr lang="en-US" sz="4000"/>
              <a:t>assimilation?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A3C48FB-E477-D247-B35A-E248314BF5BD}"/>
              </a:ext>
            </a:extLst>
          </p:cNvPr>
          <p:cNvSpPr txBox="1"/>
          <p:nvPr/>
        </p:nvSpPr>
        <p:spPr>
          <a:xfrm>
            <a:off x="6870815" y="3428999"/>
            <a:ext cx="218388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/>
              <a:t>свет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/>
              <a:t>в </a:t>
            </a:r>
            <a:r>
              <a:rPr lang="ru-RU" sz="2800" dirty="0" err="1"/>
              <a:t>па́рке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/>
              <a:t>в кино́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/>
              <a:t>как дела́</a:t>
            </a:r>
            <a:r>
              <a:rPr lang="en-US" sz="28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97379-F173-D947-ABBE-B0257F9C3FF5}"/>
              </a:ext>
            </a:extLst>
          </p:cNvPr>
          <p:cNvSpPr/>
          <p:nvPr/>
        </p:nvSpPr>
        <p:spPr>
          <a:xfrm>
            <a:off x="7569406" y="3307834"/>
            <a:ext cx="482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s</a:t>
            </a:r>
            <a:r>
              <a:rPr lang="en-US" sz="2800" dirty="0">
                <a:latin typeface="Calibri" charset="0"/>
                <a:ea typeface="Times New Roman" charset="0"/>
                <a:cs typeface="Times New Roman" charset="0"/>
              </a:rPr>
              <a:t>v</a:t>
            </a:r>
            <a:endParaRPr lang="en-US" sz="2800" dirty="0">
              <a:solidFill>
                <a:srgbClr val="00B0F0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9720F8-F8F2-634B-91CC-7F92FBF3EEE9}"/>
              </a:ext>
            </a:extLst>
          </p:cNvPr>
          <p:cNvSpPr/>
          <p:nvPr/>
        </p:nvSpPr>
        <p:spPr>
          <a:xfrm>
            <a:off x="7296834" y="3942834"/>
            <a:ext cx="646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f  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BD5986-150A-8F4B-A6D3-AE23F02F7EFE}"/>
              </a:ext>
            </a:extLst>
          </p:cNvPr>
          <p:cNvSpPr/>
          <p:nvPr/>
        </p:nvSpPr>
        <p:spPr>
          <a:xfrm>
            <a:off x="7394551" y="4615934"/>
            <a:ext cx="628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f k’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FAE800-31EF-024E-95AB-35ED1AFDCB55}"/>
              </a:ext>
            </a:extLst>
          </p:cNvPr>
          <p:cNvSpPr/>
          <p:nvPr/>
        </p:nvSpPr>
        <p:spPr>
          <a:xfrm>
            <a:off x="7555272" y="5250934"/>
            <a:ext cx="713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g d’</a:t>
            </a:r>
          </a:p>
        </p:txBody>
      </p:sp>
    </p:spTree>
    <p:extLst>
      <p:ext uri="{BB962C8B-B14F-4D97-AF65-F5344CB8AC3E}">
        <p14:creationId xmlns:p14="http://schemas.microsoft.com/office/powerpoint/2010/main" val="281332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3533"/>
            <a:ext cx="7534556" cy="1325563"/>
          </a:xfrm>
        </p:spPr>
        <p:txBody>
          <a:bodyPr>
            <a:normAutofit/>
          </a:bodyPr>
          <a:lstStyle/>
          <a:p>
            <a:r>
              <a:rPr lang="en-US" sz="4000"/>
              <a:t>Who can </a:t>
            </a:r>
            <a:r>
              <a:rPr lang="en-US" sz="4000" i="1"/>
              <a:t>cause </a:t>
            </a:r>
            <a:r>
              <a:rPr lang="en-US" sz="4000"/>
              <a:t>assimilation?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D75EE5F-AB97-4F40-8D04-ACC84AB100BD}"/>
              </a:ext>
            </a:extLst>
          </p:cNvPr>
          <p:cNvSpPr txBox="1"/>
          <p:nvPr/>
        </p:nvSpPr>
        <p:spPr>
          <a:xfrm>
            <a:off x="6618856" y="3428999"/>
            <a:ext cx="268780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/>
              <a:t>идёт дождь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вто́рник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/>
              <a:t>вчера́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вокза́л</a:t>
            </a:r>
            <a:r>
              <a:rPr lang="en-US" sz="28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8C3B1-BB11-7842-9BF2-CC80A7AFAF9B}"/>
              </a:ext>
            </a:extLst>
          </p:cNvPr>
          <p:cNvSpPr/>
          <p:nvPr/>
        </p:nvSpPr>
        <p:spPr>
          <a:xfrm>
            <a:off x="7513535" y="3307834"/>
            <a:ext cx="644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d 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574832-B67F-104A-9B1B-2A49E9C687C5}"/>
              </a:ext>
            </a:extLst>
          </p:cNvPr>
          <p:cNvSpPr/>
          <p:nvPr/>
        </p:nvSpPr>
        <p:spPr>
          <a:xfrm>
            <a:off x="7311451" y="3942834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A4A6CE-9681-CC42-94E6-1E5AC6993C6E}"/>
              </a:ext>
            </a:extLst>
          </p:cNvPr>
          <p:cNvSpPr/>
          <p:nvPr/>
        </p:nvSpPr>
        <p:spPr>
          <a:xfrm>
            <a:off x="7483081" y="4615934"/>
            <a:ext cx="527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fč’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21B1-5842-DA46-9089-0F3A6E55BEDA}"/>
              </a:ext>
            </a:extLst>
          </p:cNvPr>
          <p:cNvSpPr/>
          <p:nvPr/>
        </p:nvSpPr>
        <p:spPr>
          <a:xfrm>
            <a:off x="7703178" y="5250934"/>
            <a:ext cx="494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gz</a:t>
            </a:r>
          </a:p>
        </p:txBody>
      </p:sp>
    </p:spTree>
    <p:extLst>
      <p:ext uri="{BB962C8B-B14F-4D97-AF65-F5344CB8AC3E}">
        <p14:creationId xmlns:p14="http://schemas.microsoft.com/office/powerpoint/2010/main" val="26253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3533"/>
            <a:ext cx="7534556" cy="1325563"/>
          </a:xfrm>
        </p:spPr>
        <p:txBody>
          <a:bodyPr>
            <a:normAutofit/>
          </a:bodyPr>
          <a:lstStyle/>
          <a:p>
            <a:r>
              <a:rPr lang="en-US" sz="4000"/>
              <a:t>Who can </a:t>
            </a:r>
            <a:r>
              <a:rPr lang="en-US" sz="4000" i="1"/>
              <a:t>cause </a:t>
            </a:r>
            <a:r>
              <a:rPr lang="en-US" sz="4000"/>
              <a:t>assimilation?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D42CF35-E85E-6840-8BD7-958C0357C7C8}"/>
              </a:ext>
            </a:extLst>
          </p:cNvPr>
          <p:cNvSpPr txBox="1"/>
          <p:nvPr/>
        </p:nvSpPr>
        <p:spPr>
          <a:xfrm>
            <a:off x="6618855" y="3428998"/>
            <a:ext cx="268780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/>
              <a:t>все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/>
              <a:t>к </a:t>
            </a:r>
            <a:r>
              <a:rPr lang="ru-RU" sz="2800" dirty="0" err="1"/>
              <a:t>ди́ктору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та́кже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ло́жка</a:t>
            </a:r>
            <a:r>
              <a:rPr lang="en-US" sz="28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A0992-5637-1449-BDDE-5FB590430879}"/>
              </a:ext>
            </a:extLst>
          </p:cNvPr>
          <p:cNvSpPr/>
          <p:nvPr/>
        </p:nvSpPr>
        <p:spPr>
          <a:xfrm>
            <a:off x="7664921" y="3307834"/>
            <a:ext cx="51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fs’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8947-BFB6-7E4C-B1E4-130B2113A091}"/>
              </a:ext>
            </a:extLst>
          </p:cNvPr>
          <p:cNvSpPr/>
          <p:nvPr/>
        </p:nvSpPr>
        <p:spPr>
          <a:xfrm>
            <a:off x="7136171" y="3942834"/>
            <a:ext cx="713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g d’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560856-7AB1-4540-A297-405FF5CDC845}"/>
              </a:ext>
            </a:extLst>
          </p:cNvPr>
          <p:cNvSpPr/>
          <p:nvPr/>
        </p:nvSpPr>
        <p:spPr>
          <a:xfrm>
            <a:off x="7766676" y="4615934"/>
            <a:ext cx="494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gž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958ACA-84FE-4641-B64A-1F3E6E27AB4D}"/>
              </a:ext>
            </a:extLst>
          </p:cNvPr>
          <p:cNvSpPr/>
          <p:nvPr/>
        </p:nvSpPr>
        <p:spPr>
          <a:xfrm>
            <a:off x="7832582" y="5250934"/>
            <a:ext cx="489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šk</a:t>
            </a:r>
          </a:p>
        </p:txBody>
      </p:sp>
    </p:spTree>
    <p:extLst>
      <p:ext uri="{BB962C8B-B14F-4D97-AF65-F5344CB8AC3E}">
        <p14:creationId xmlns:p14="http://schemas.microsoft.com/office/powerpoint/2010/main" val="3012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3533"/>
            <a:ext cx="7534556" cy="1325563"/>
          </a:xfrm>
        </p:spPr>
        <p:txBody>
          <a:bodyPr>
            <a:normAutofit/>
          </a:bodyPr>
          <a:lstStyle/>
          <a:p>
            <a:r>
              <a:rPr lang="en-US" sz="4000"/>
              <a:t>Who can </a:t>
            </a:r>
            <a:r>
              <a:rPr lang="en-US" sz="4000" i="1"/>
              <a:t>cause </a:t>
            </a:r>
            <a:r>
              <a:rPr lang="en-US" sz="4000"/>
              <a:t>assimilation?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31E1517-B261-A34D-A86C-60BD42A6C1BA}"/>
              </a:ext>
            </a:extLst>
          </p:cNvPr>
          <p:cNvSpPr txBox="1"/>
          <p:nvPr/>
        </p:nvSpPr>
        <p:spPr>
          <a:xfrm>
            <a:off x="6618855" y="3428998"/>
            <a:ext cx="268780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err="1"/>
              <a:t>сде́лай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кварти́ра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про́сьба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во́дка</a:t>
            </a:r>
            <a:r>
              <a:rPr lang="en-US" sz="28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3AB9C-3EB0-4445-AB90-4FE592BD1498}"/>
              </a:ext>
            </a:extLst>
          </p:cNvPr>
          <p:cNvSpPr/>
          <p:nvPr/>
        </p:nvSpPr>
        <p:spPr>
          <a:xfrm>
            <a:off x="7359812" y="3307834"/>
            <a:ext cx="596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zd’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3DBD11-0991-CD44-A9F5-E710D37DCDCE}"/>
              </a:ext>
            </a:extLst>
          </p:cNvPr>
          <p:cNvSpPr/>
          <p:nvPr/>
        </p:nvSpPr>
        <p:spPr>
          <a:xfrm>
            <a:off x="7187161" y="3942834"/>
            <a:ext cx="510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k</a:t>
            </a:r>
            <a:r>
              <a:rPr lang="en-US" sz="2800" dirty="0">
                <a:latin typeface="Calibri" charset="0"/>
                <a:ea typeface="Times New Roman" charset="0"/>
                <a:cs typeface="Times New Roman" charset="0"/>
              </a:rPr>
              <a:t>v</a:t>
            </a:r>
            <a:endParaRPr lang="en-US" sz="2800" dirty="0">
              <a:solidFill>
                <a:srgbClr val="00B0F0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A8BBDB-2B92-3F4E-83B1-E7978477B406}"/>
              </a:ext>
            </a:extLst>
          </p:cNvPr>
          <p:cNvSpPr/>
          <p:nvPr/>
        </p:nvSpPr>
        <p:spPr>
          <a:xfrm>
            <a:off x="7861305" y="4615934"/>
            <a:ext cx="609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z’b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96751-1F2D-CC45-9533-445FB6C3F9AB}"/>
              </a:ext>
            </a:extLst>
          </p:cNvPr>
          <p:cNvSpPr/>
          <p:nvPr/>
        </p:nvSpPr>
        <p:spPr>
          <a:xfrm>
            <a:off x="7843001" y="5250934"/>
            <a:ext cx="468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tk</a:t>
            </a:r>
          </a:p>
        </p:txBody>
      </p:sp>
    </p:spTree>
    <p:extLst>
      <p:ext uri="{BB962C8B-B14F-4D97-AF65-F5344CB8AC3E}">
        <p14:creationId xmlns:p14="http://schemas.microsoft.com/office/powerpoint/2010/main" val="15598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359754"/>
            <a:ext cx="7158318" cy="1325563"/>
          </a:xfrm>
        </p:spPr>
        <p:txBody>
          <a:bodyPr anchor="ctr" anchorCtr="0"/>
          <a:lstStyle/>
          <a:p>
            <a:r>
              <a:rPr lang="en-US"/>
              <a:t>Where are we?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23D3-70D4-E64A-8C44-56520B9A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623" y="1485384"/>
            <a:ext cx="5334967" cy="47463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828601-3CAD-DB43-83B6-C19C6FFE6473}"/>
              </a:ext>
            </a:extLst>
          </p:cNvPr>
          <p:cNvSpPr/>
          <p:nvPr/>
        </p:nvSpPr>
        <p:spPr>
          <a:xfrm>
            <a:off x="3985863" y="3193795"/>
            <a:ext cx="522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4372C4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☑︎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A747A0E4-472E-224E-8695-D37E42101013}"/>
              </a:ext>
            </a:extLst>
          </p:cNvPr>
          <p:cNvSpPr/>
          <p:nvPr/>
        </p:nvSpPr>
        <p:spPr>
          <a:xfrm>
            <a:off x="4769154" y="1540482"/>
            <a:ext cx="46105" cy="3326486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206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3533"/>
            <a:ext cx="7534556" cy="1325563"/>
          </a:xfrm>
        </p:spPr>
        <p:txBody>
          <a:bodyPr>
            <a:normAutofit/>
          </a:bodyPr>
          <a:lstStyle/>
          <a:p>
            <a:r>
              <a:rPr lang="en-US" sz="4000"/>
              <a:t>Who can </a:t>
            </a:r>
            <a:r>
              <a:rPr lang="en-US" sz="4000" i="1"/>
              <a:t>cause </a:t>
            </a:r>
            <a:r>
              <a:rPr lang="en-US" sz="4000"/>
              <a:t>assimilation?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0985-907E-0E4B-8BF8-00578A222BB2}"/>
              </a:ext>
            </a:extLst>
          </p:cNvPr>
          <p:cNvSpPr txBox="1"/>
          <p:nvPr/>
        </p:nvSpPr>
        <p:spPr>
          <a:xfrm>
            <a:off x="5422900" y="200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C29F5-2301-AA45-B7BB-3A51AA7D4682}"/>
              </a:ext>
            </a:extLst>
          </p:cNvPr>
          <p:cNvGraphicFramePr>
            <a:graphicFrameLocks noGrp="1"/>
          </p:cNvGraphicFramePr>
          <p:nvPr/>
        </p:nvGraphicFramePr>
        <p:xfrm>
          <a:off x="4195476" y="2033341"/>
          <a:ext cx="7534562" cy="820190"/>
        </p:xfrm>
        <a:graphic>
          <a:graphicData uri="http://schemas.openxmlformats.org/drawingml/2006/table">
            <a:tbl>
              <a:tblPr/>
              <a:tblGrid>
                <a:gridCol w="14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7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ц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ч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щ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682DBA-D076-8742-ABA2-E456B16E49D8}"/>
              </a:ext>
            </a:extLst>
          </p:cNvPr>
          <p:cNvSpPr txBox="1"/>
          <p:nvPr/>
        </p:nvSpPr>
        <p:spPr>
          <a:xfrm>
            <a:off x="6618855" y="3450429"/>
            <a:ext cx="268780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err="1"/>
              <a:t>ска́зка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ло́дка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бли́зко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ru-RU" sz="2800" dirty="0" err="1"/>
              <a:t>ре́зко</a:t>
            </a:r>
            <a:r>
              <a:rPr lang="en-US" sz="28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9BEADC-0FB3-7C47-A440-5025C7C2A478}"/>
              </a:ext>
            </a:extLst>
          </p:cNvPr>
          <p:cNvSpPr/>
          <p:nvPr/>
        </p:nvSpPr>
        <p:spPr>
          <a:xfrm>
            <a:off x="7870680" y="3307834"/>
            <a:ext cx="489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A7D10-7CA2-5443-9818-E32FB4CCE776}"/>
              </a:ext>
            </a:extLst>
          </p:cNvPr>
          <p:cNvSpPr/>
          <p:nvPr/>
        </p:nvSpPr>
        <p:spPr>
          <a:xfrm>
            <a:off x="7868399" y="3942834"/>
            <a:ext cx="468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tk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36BC6-3468-6D40-9E9E-47E5919A6B23}"/>
              </a:ext>
            </a:extLst>
          </p:cNvPr>
          <p:cNvSpPr/>
          <p:nvPr/>
        </p:nvSpPr>
        <p:spPr>
          <a:xfrm>
            <a:off x="7896081" y="4615934"/>
            <a:ext cx="489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sk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A33051-5290-654B-BA69-C63D66350AF3}"/>
              </a:ext>
            </a:extLst>
          </p:cNvPr>
          <p:cNvSpPr/>
          <p:nvPr/>
        </p:nvSpPr>
        <p:spPr>
          <a:xfrm>
            <a:off x="7807181" y="5250934"/>
            <a:ext cx="489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libri" charset="0"/>
                <a:ea typeface="Times New Roman" charset="0"/>
                <a:cs typeface="Times New Roman" charset="0"/>
              </a:rPr>
              <a:t>sk</a:t>
            </a:r>
          </a:p>
        </p:txBody>
      </p:sp>
    </p:spTree>
    <p:extLst>
      <p:ext uri="{BB962C8B-B14F-4D97-AF65-F5344CB8AC3E}">
        <p14:creationId xmlns:p14="http://schemas.microsoft.com/office/powerpoint/2010/main" val="249216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22406682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Renegade Letters </a:t>
            </a:r>
            <a:br>
              <a:rPr lang="ru-RU"/>
            </a:br>
            <a:r>
              <a:rPr lang="ru-RU"/>
              <a:t>г </a:t>
            </a:r>
            <a:r>
              <a:rPr lang="en-US"/>
              <a:t>and </a:t>
            </a:r>
            <a:r>
              <a:rPr lang="ru-RU"/>
              <a:t>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65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Inductive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64406-9857-BF42-B06B-20DE74BF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271" y="2285097"/>
            <a:ext cx="4965539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You divine the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8EDD8-55C8-AF47-AAFE-33553CAC7C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961080" y="2743199"/>
            <a:ext cx="2075359" cy="20753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948FE3-E6A2-9641-991A-2C291A2C57A1}"/>
              </a:ext>
            </a:extLst>
          </p:cNvPr>
          <p:cNvSpPr txBox="1">
            <a:spLocks/>
          </p:cNvSpPr>
          <p:nvPr/>
        </p:nvSpPr>
        <p:spPr>
          <a:xfrm>
            <a:off x="5512271" y="4841924"/>
            <a:ext cx="4965539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You observe things</a:t>
            </a:r>
          </a:p>
        </p:txBody>
      </p:sp>
    </p:spTree>
    <p:extLst>
      <p:ext uri="{BB962C8B-B14F-4D97-AF65-F5344CB8AC3E}">
        <p14:creationId xmlns:p14="http://schemas.microsoft.com/office/powerpoint/2010/main" val="11828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Deductive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64406-9857-BF42-B06B-20DE74BF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271" y="2285097"/>
            <a:ext cx="4965539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You learn the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8EDD8-55C8-AF47-AAFE-33553CAC7C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961080" y="2743199"/>
            <a:ext cx="2075359" cy="20753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01C9C4-6DBD-0B46-87F1-44F527C2AA73}"/>
              </a:ext>
            </a:extLst>
          </p:cNvPr>
          <p:cNvSpPr txBox="1">
            <a:spLocks/>
          </p:cNvSpPr>
          <p:nvPr/>
        </p:nvSpPr>
        <p:spPr>
          <a:xfrm>
            <a:off x="5512271" y="4841924"/>
            <a:ext cx="4965539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You apply them</a:t>
            </a:r>
          </a:p>
        </p:txBody>
      </p:sp>
    </p:spTree>
    <p:extLst>
      <p:ext uri="{BB962C8B-B14F-4D97-AF65-F5344CB8AC3E}">
        <p14:creationId xmlns:p14="http://schemas.microsoft.com/office/powerpoint/2010/main" val="212555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67410"/>
            <a:ext cx="7437074" cy="132556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The Letter </a:t>
            </a:r>
            <a:r>
              <a:rPr lang="ru-RU" sz="3800">
                <a:solidFill>
                  <a:prstClr val="black"/>
                </a:solidFill>
              </a:rPr>
              <a:t>«г»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859" y="2297580"/>
            <a:ext cx="4622506" cy="2322687"/>
          </a:xfrm>
        </p:spPr>
        <p:txBody>
          <a:bodyPr/>
          <a:lstStyle/>
          <a:p>
            <a:pPr marL="0" indent="0" algn="ctr">
              <a:buNone/>
            </a:pPr>
            <a:endParaRPr lang="en-US" sz="1200" dirty="0"/>
          </a:p>
          <a:p>
            <a:pPr marL="923925" indent="-457200">
              <a:buFont typeface="+mj-lt"/>
              <a:buAutoNum type="arabicPeriod"/>
            </a:pPr>
            <a:r>
              <a:rPr lang="ru-RU" dirty="0" err="1"/>
              <a:t>ег</a:t>
            </a:r>
            <a:r>
              <a:rPr lang="en-US" dirty="0" err="1"/>
              <a:t>о</a:t>
            </a:r>
            <a:r>
              <a:rPr lang="en-US" dirty="0"/>
              <a:t>́</a:t>
            </a:r>
            <a:r>
              <a:rPr lang="ru-RU" dirty="0"/>
              <a:t>, кого́, чего́, </a:t>
            </a:r>
            <a:r>
              <a:rPr lang="ru-RU" dirty="0" err="1"/>
              <a:t>сег</a:t>
            </a:r>
            <a:r>
              <a:rPr lang="en-US" dirty="0" err="1"/>
              <a:t>о</a:t>
            </a:r>
            <a:r>
              <a:rPr lang="en-US" dirty="0"/>
              <a:t>́</a:t>
            </a:r>
            <a:r>
              <a:rPr lang="ru-RU" dirty="0"/>
              <a:t>дня</a:t>
            </a:r>
            <a:endParaRPr lang="en-US" dirty="0"/>
          </a:p>
          <a:p>
            <a:pPr marL="923925" indent="-457200">
              <a:buFont typeface="+mj-lt"/>
              <a:buAutoNum type="arabicPeriod"/>
            </a:pPr>
            <a:r>
              <a:rPr lang="ru-RU" dirty="0"/>
              <a:t>Бог, лёгкий, ага́</a:t>
            </a:r>
          </a:p>
          <a:p>
            <a:pPr marL="923925" indent="-457200">
              <a:buFont typeface="+mj-lt"/>
              <a:buAutoNum type="arabicPeriod"/>
            </a:pPr>
            <a:r>
              <a:rPr lang="ru-RU"/>
              <a:t>год, газе́та, я́года</a:t>
            </a:r>
            <a:endParaRPr lang="en-US" dirty="0"/>
          </a:p>
          <a:p>
            <a:pPr marL="0" indent="0" algn="ctr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8E3C51-205A-7E49-B026-F4F124694F2D}"/>
              </a:ext>
            </a:extLst>
          </p:cNvPr>
          <p:cNvSpPr txBox="1">
            <a:spLocks/>
          </p:cNvSpPr>
          <p:nvPr/>
        </p:nvSpPr>
        <p:spPr>
          <a:xfrm>
            <a:off x="9895683" y="2594220"/>
            <a:ext cx="379326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v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6328C9-FF53-7644-AE32-6893D9574817}"/>
              </a:ext>
            </a:extLst>
          </p:cNvPr>
          <p:cNvSpPr txBox="1">
            <a:spLocks/>
          </p:cNvSpPr>
          <p:nvPr/>
        </p:nvSpPr>
        <p:spPr>
          <a:xfrm>
            <a:off x="9895683" y="3107703"/>
            <a:ext cx="379326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x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F959DB-10B4-4345-A634-BA21CBF73AAB}"/>
              </a:ext>
            </a:extLst>
          </p:cNvPr>
          <p:cNvSpPr txBox="1">
            <a:spLocks/>
          </p:cNvSpPr>
          <p:nvPr/>
        </p:nvSpPr>
        <p:spPr>
          <a:xfrm>
            <a:off x="9895683" y="3613325"/>
            <a:ext cx="379326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9981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6" grpId="0" build="p"/>
      <p:bldP spid="7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753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г </a:t>
            </a:r>
            <a:r>
              <a:rPr lang="en-US" sz="3800">
                <a:solidFill>
                  <a:prstClr val="black"/>
                </a:solidFill>
                <a:sym typeface="Wingdings" pitchFamily="2" charset="2"/>
              </a:rPr>
              <a:t>= v?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1558763"/>
            <a:ext cx="7553496" cy="3649204"/>
          </a:xfrm>
        </p:spPr>
        <p:txBody>
          <a:bodyPr/>
          <a:lstStyle/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/>
              <a:t>ег</a:t>
            </a:r>
            <a:r>
              <a:rPr lang="en-US" sz="2400" dirty="0" err="1"/>
              <a:t>о</a:t>
            </a:r>
            <a:r>
              <a:rPr lang="en-US" sz="2400" dirty="0"/>
              <a:t>́	him, it, his, its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кого́</a:t>
            </a:r>
            <a:r>
              <a:rPr lang="en-US" sz="2400" dirty="0"/>
              <a:t>	(</a:t>
            </a:r>
            <a:r>
              <a:rPr lang="ru-RU" sz="2400" dirty="0"/>
              <a:t>кто)</a:t>
            </a:r>
            <a:endParaRPr lang="en-US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чего́</a:t>
            </a:r>
            <a:r>
              <a:rPr lang="en-US" sz="2400" dirty="0"/>
              <a:t>	(</a:t>
            </a:r>
            <a:r>
              <a:rPr lang="ru-RU" sz="2400" dirty="0"/>
              <a:t>что</a:t>
            </a:r>
            <a:r>
              <a:rPr lang="en-US" sz="2400" dirty="0"/>
              <a:t>)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/>
              <a:t>сег</a:t>
            </a:r>
            <a:r>
              <a:rPr lang="en-US" sz="2400" dirty="0" err="1"/>
              <a:t>о</a:t>
            </a:r>
            <a:r>
              <a:rPr lang="en-US" sz="2400" dirty="0"/>
              <a:t>́</a:t>
            </a:r>
            <a:r>
              <a:rPr lang="ru-RU" sz="2400" dirty="0"/>
              <a:t>дня</a:t>
            </a:r>
            <a:r>
              <a:rPr lang="en-US" sz="2400" dirty="0"/>
              <a:t>	today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кни́га моего́ дру́га</a:t>
            </a:r>
            <a:r>
              <a:rPr lang="en-US" sz="2400" dirty="0"/>
              <a:t>	my friend’s book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костю́м Желе́зного челове́ка</a:t>
            </a:r>
            <a:r>
              <a:rPr lang="en-US" sz="2400" dirty="0"/>
              <a:t>	Iron man’s suit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жела́ю кре́пкого здоро́вья</a:t>
            </a:r>
            <a:r>
              <a:rPr lang="en-US" sz="2400" dirty="0"/>
              <a:t>	I wish you good health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/>
              <a:t>все лю́бят моего́ дру́га</a:t>
            </a:r>
            <a:r>
              <a:rPr lang="ru-RU" sz="2400" dirty="0"/>
              <a:t>	</a:t>
            </a:r>
            <a:r>
              <a:rPr lang="en-US" sz="2400" dirty="0"/>
              <a:t>everyone loves my friend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5119433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753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г </a:t>
            </a:r>
            <a:r>
              <a:rPr lang="en-US" sz="3800">
                <a:solidFill>
                  <a:prstClr val="black"/>
                </a:solidFill>
                <a:sym typeface="Wingdings" pitchFamily="2" charset="2"/>
              </a:rPr>
              <a:t>= v?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1558763"/>
            <a:ext cx="7553496" cy="3649204"/>
          </a:xfrm>
        </p:spPr>
        <p:txBody>
          <a:bodyPr/>
          <a:lstStyle/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>
                <a:solidFill>
                  <a:srgbClr val="4372C4"/>
                </a:solidFill>
              </a:rPr>
              <a:t>ег</a:t>
            </a:r>
            <a:r>
              <a:rPr lang="en-US" sz="2400" dirty="0" err="1">
                <a:solidFill>
                  <a:srgbClr val="4372C4"/>
                </a:solidFill>
              </a:rPr>
              <a:t>о</a:t>
            </a:r>
            <a:r>
              <a:rPr lang="en-US" sz="2400" dirty="0">
                <a:solidFill>
                  <a:srgbClr val="4372C4"/>
                </a:solidFill>
              </a:rPr>
              <a:t>́	</a:t>
            </a:r>
            <a:r>
              <a:rPr lang="en-US" sz="2400" dirty="0"/>
              <a:t>him, it, his, its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́</a:t>
            </a:r>
            <a:r>
              <a:rPr lang="en-US" sz="2400" dirty="0"/>
              <a:t>	(</a:t>
            </a:r>
            <a:r>
              <a:rPr lang="ru-RU" sz="2400" dirty="0"/>
              <a:t>кто)</a:t>
            </a:r>
            <a:endParaRPr lang="en-US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ч</a:t>
            </a:r>
            <a:r>
              <a:rPr lang="ru-RU" sz="2400" dirty="0">
                <a:solidFill>
                  <a:srgbClr val="4372C4"/>
                </a:solidFill>
              </a:rPr>
              <a:t>его</a:t>
            </a:r>
            <a:r>
              <a:rPr lang="ru-RU" sz="2400" dirty="0"/>
              <a:t>́</a:t>
            </a:r>
            <a:r>
              <a:rPr lang="en-US" sz="2400" dirty="0"/>
              <a:t>	(</a:t>
            </a:r>
            <a:r>
              <a:rPr lang="ru-RU" sz="2400" dirty="0"/>
              <a:t>что</a:t>
            </a:r>
            <a:r>
              <a:rPr lang="en-US" sz="2400" dirty="0"/>
              <a:t>)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/>
              <a:t>с</a:t>
            </a:r>
            <a:r>
              <a:rPr lang="ru-RU" sz="2400" dirty="0" err="1">
                <a:solidFill>
                  <a:srgbClr val="4372C4"/>
                </a:solidFill>
              </a:rPr>
              <a:t>ег</a:t>
            </a:r>
            <a:r>
              <a:rPr lang="en-US" sz="2400" dirty="0" err="1">
                <a:solidFill>
                  <a:srgbClr val="4372C4"/>
                </a:solidFill>
              </a:rPr>
              <a:t>о</a:t>
            </a:r>
            <a:r>
              <a:rPr lang="en-US" sz="2400" dirty="0">
                <a:solidFill>
                  <a:srgbClr val="4372C4"/>
                </a:solidFill>
              </a:rPr>
              <a:t>́</a:t>
            </a:r>
            <a:r>
              <a:rPr lang="ru-RU" sz="2400" dirty="0"/>
              <a:t>дня</a:t>
            </a:r>
            <a:r>
              <a:rPr lang="en-US" sz="2400" dirty="0"/>
              <a:t>	today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кни́га мо</a:t>
            </a:r>
            <a:r>
              <a:rPr lang="ru-RU" sz="2400" dirty="0">
                <a:solidFill>
                  <a:srgbClr val="4372C4"/>
                </a:solidFill>
              </a:rPr>
              <a:t>его</a:t>
            </a:r>
            <a:r>
              <a:rPr lang="ru-RU" sz="2400" dirty="0"/>
              <a:t>́ дру́га</a:t>
            </a:r>
            <a:r>
              <a:rPr lang="en-US" sz="2400" dirty="0"/>
              <a:t>	my friend’s book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костю́м Желе́зн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 челове́ка</a:t>
            </a:r>
            <a:r>
              <a:rPr lang="en-US" sz="2400" dirty="0"/>
              <a:t>	Iron man’s suit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жела́ю кре́пк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 здоро́вья</a:t>
            </a:r>
            <a:r>
              <a:rPr lang="en-US" sz="2400" dirty="0"/>
              <a:t>	I wish you good health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/>
              <a:t>все лю́бят мо</a:t>
            </a:r>
            <a:r>
              <a:rPr lang="ru-RU" sz="2400">
                <a:solidFill>
                  <a:srgbClr val="4372C4"/>
                </a:solidFill>
              </a:rPr>
              <a:t>его</a:t>
            </a:r>
            <a:r>
              <a:rPr lang="ru-RU" sz="2400"/>
              <a:t>́ дру́га</a:t>
            </a:r>
            <a:r>
              <a:rPr lang="ru-RU" sz="2400" dirty="0"/>
              <a:t>	</a:t>
            </a:r>
            <a:r>
              <a:rPr lang="en-US" sz="2400" dirty="0"/>
              <a:t>everyone loves my friend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471806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753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г </a:t>
            </a:r>
            <a:r>
              <a:rPr lang="en-US" sz="3800">
                <a:solidFill>
                  <a:prstClr val="black"/>
                </a:solidFill>
                <a:sym typeface="Wingdings" pitchFamily="2" charset="2"/>
              </a:rPr>
              <a:t>= v?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1558763"/>
            <a:ext cx="7553496" cy="3649204"/>
          </a:xfrm>
        </p:spPr>
        <p:txBody>
          <a:bodyPr/>
          <a:lstStyle/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>
                <a:solidFill>
                  <a:srgbClr val="4372C4"/>
                </a:solidFill>
              </a:rPr>
              <a:t>ег</a:t>
            </a:r>
            <a:r>
              <a:rPr lang="en-US" sz="2400" dirty="0" err="1">
                <a:solidFill>
                  <a:srgbClr val="4372C4"/>
                </a:solidFill>
              </a:rPr>
              <a:t>о</a:t>
            </a:r>
            <a:r>
              <a:rPr lang="en-US" sz="2400" dirty="0">
                <a:solidFill>
                  <a:srgbClr val="4372C4"/>
                </a:solidFill>
              </a:rPr>
              <a:t>́	</a:t>
            </a:r>
            <a:r>
              <a:rPr lang="en-US" sz="2400" dirty="0"/>
              <a:t>him, it, his, its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́</a:t>
            </a:r>
            <a:r>
              <a:rPr lang="en-US" sz="2400" dirty="0"/>
              <a:t>	(</a:t>
            </a:r>
            <a:r>
              <a:rPr lang="ru-RU" sz="2400" dirty="0"/>
              <a:t>кто)</a:t>
            </a:r>
            <a:endParaRPr lang="en-US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ч</a:t>
            </a:r>
            <a:r>
              <a:rPr lang="ru-RU" sz="2400" dirty="0">
                <a:solidFill>
                  <a:srgbClr val="4372C4"/>
                </a:solidFill>
              </a:rPr>
              <a:t>его</a:t>
            </a:r>
            <a:r>
              <a:rPr lang="ru-RU" sz="2400" dirty="0"/>
              <a:t>́</a:t>
            </a:r>
            <a:r>
              <a:rPr lang="en-US" sz="2400" dirty="0"/>
              <a:t>	(</a:t>
            </a:r>
            <a:r>
              <a:rPr lang="ru-RU" sz="2400" dirty="0"/>
              <a:t>что</a:t>
            </a:r>
            <a:r>
              <a:rPr lang="en-US" sz="2400" dirty="0"/>
              <a:t>)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/>
              <a:t>с</a:t>
            </a:r>
            <a:r>
              <a:rPr lang="ru-RU" sz="2400" dirty="0" err="1">
                <a:solidFill>
                  <a:srgbClr val="4372C4"/>
                </a:solidFill>
              </a:rPr>
              <a:t>ег</a:t>
            </a:r>
            <a:r>
              <a:rPr lang="en-US" sz="2400" dirty="0" err="1">
                <a:solidFill>
                  <a:srgbClr val="4372C4"/>
                </a:solidFill>
              </a:rPr>
              <a:t>о</a:t>
            </a:r>
            <a:r>
              <a:rPr lang="en-US" sz="2400" dirty="0">
                <a:solidFill>
                  <a:srgbClr val="4372C4"/>
                </a:solidFill>
              </a:rPr>
              <a:t>́</a:t>
            </a:r>
            <a:r>
              <a:rPr lang="ru-RU" sz="2400" dirty="0"/>
              <a:t>дня</a:t>
            </a:r>
            <a:r>
              <a:rPr lang="en-US" sz="2400" dirty="0"/>
              <a:t>	today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кни́га мо</a:t>
            </a:r>
            <a:r>
              <a:rPr lang="ru-RU" sz="2400" dirty="0">
                <a:solidFill>
                  <a:srgbClr val="4372C4"/>
                </a:solidFill>
              </a:rPr>
              <a:t>его</a:t>
            </a:r>
            <a:r>
              <a:rPr lang="ru-RU" sz="2400" dirty="0"/>
              <a:t>́ дру́га</a:t>
            </a:r>
            <a:r>
              <a:rPr lang="en-US" sz="2400" dirty="0"/>
              <a:t>	my friend’s book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костю́м Желе́зн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 челове́ка</a:t>
            </a:r>
            <a:r>
              <a:rPr lang="en-US" sz="2400" dirty="0"/>
              <a:t>	Iron man’s suit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жела́ю кре́пк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 здоро́вья</a:t>
            </a:r>
            <a:r>
              <a:rPr lang="en-US" sz="2400" dirty="0"/>
              <a:t>	I wish you good health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/>
              <a:t>все лю́бят мо</a:t>
            </a:r>
            <a:r>
              <a:rPr lang="ru-RU" sz="2400">
                <a:solidFill>
                  <a:srgbClr val="4372C4"/>
                </a:solidFill>
              </a:rPr>
              <a:t>его</a:t>
            </a:r>
            <a:r>
              <a:rPr lang="ru-RU" sz="2400"/>
              <a:t>́ дру́га</a:t>
            </a:r>
            <a:r>
              <a:rPr lang="ru-RU" sz="2400" dirty="0"/>
              <a:t>	</a:t>
            </a:r>
            <a:r>
              <a:rPr lang="en-US" sz="2400" dirty="0"/>
              <a:t>everyone loves my friend</a:t>
            </a:r>
            <a:endParaRPr lang="en-US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8CFB41-F9D2-3C42-9862-7BF86AC10062}"/>
              </a:ext>
            </a:extLst>
          </p:cNvPr>
          <p:cNvSpPr txBox="1">
            <a:spLocks/>
          </p:cNvSpPr>
          <p:nvPr/>
        </p:nvSpPr>
        <p:spPr>
          <a:xfrm>
            <a:off x="4195481" y="5353529"/>
            <a:ext cx="7553496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algn="ctr">
              <a:buNone/>
              <a:tabLst>
                <a:tab pos="4110038" algn="l"/>
              </a:tabLst>
            </a:pPr>
            <a:r>
              <a:rPr lang="en-US" sz="2400" b="1" dirty="0" err="1"/>
              <a:t>Where does </a:t>
            </a:r>
            <a:r>
              <a:rPr lang="ru-RU" sz="2400" b="1" dirty="0" err="1"/>
              <a:t>г </a:t>
            </a:r>
            <a:r>
              <a:rPr lang="en-US" sz="2400" b="1" dirty="0" err="1"/>
              <a:t>= v?</a:t>
            </a:r>
          </a:p>
        </p:txBody>
      </p:sp>
    </p:spTree>
    <p:extLst>
      <p:ext uri="{BB962C8B-B14F-4D97-AF65-F5344CB8AC3E}">
        <p14:creationId xmlns:p14="http://schemas.microsoft.com/office/powerpoint/2010/main" val="296329735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753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г </a:t>
            </a:r>
            <a:r>
              <a:rPr lang="en-US" sz="3800">
                <a:solidFill>
                  <a:prstClr val="black"/>
                </a:solidFill>
                <a:sym typeface="Wingdings" pitchFamily="2" charset="2"/>
              </a:rPr>
              <a:t>= v?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1558763"/>
            <a:ext cx="7553496" cy="3649204"/>
          </a:xfrm>
        </p:spPr>
        <p:txBody>
          <a:bodyPr/>
          <a:lstStyle/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>
                <a:solidFill>
                  <a:srgbClr val="4372C4"/>
                </a:solidFill>
              </a:rPr>
              <a:t>ег</a:t>
            </a:r>
            <a:r>
              <a:rPr lang="en-US" sz="2400" dirty="0" err="1">
                <a:solidFill>
                  <a:srgbClr val="4372C4"/>
                </a:solidFill>
              </a:rPr>
              <a:t>о</a:t>
            </a:r>
            <a:r>
              <a:rPr lang="en-US" sz="2400" dirty="0">
                <a:solidFill>
                  <a:srgbClr val="4372C4"/>
                </a:solidFill>
              </a:rPr>
              <a:t>́	</a:t>
            </a:r>
            <a:r>
              <a:rPr lang="en-US" sz="2400" dirty="0"/>
              <a:t>him, it, his, its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́</a:t>
            </a:r>
            <a:r>
              <a:rPr lang="en-US" sz="2400" dirty="0"/>
              <a:t>	(</a:t>
            </a:r>
            <a:r>
              <a:rPr lang="ru-RU" sz="2400" dirty="0"/>
              <a:t>кто)</a:t>
            </a:r>
            <a:endParaRPr lang="en-US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ч</a:t>
            </a:r>
            <a:r>
              <a:rPr lang="ru-RU" sz="2400" dirty="0">
                <a:solidFill>
                  <a:srgbClr val="4372C4"/>
                </a:solidFill>
              </a:rPr>
              <a:t>его</a:t>
            </a:r>
            <a:r>
              <a:rPr lang="ru-RU" sz="2400" dirty="0"/>
              <a:t>́</a:t>
            </a:r>
            <a:r>
              <a:rPr lang="en-US" sz="2400" dirty="0"/>
              <a:t>	(</a:t>
            </a:r>
            <a:r>
              <a:rPr lang="ru-RU" sz="2400" dirty="0"/>
              <a:t>что</a:t>
            </a:r>
            <a:r>
              <a:rPr lang="en-US" sz="2400" dirty="0"/>
              <a:t>)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/>
              <a:t>с</a:t>
            </a:r>
            <a:r>
              <a:rPr lang="ru-RU" sz="2400" dirty="0" err="1">
                <a:solidFill>
                  <a:srgbClr val="4372C4"/>
                </a:solidFill>
              </a:rPr>
              <a:t>ег</a:t>
            </a:r>
            <a:r>
              <a:rPr lang="en-US" sz="2400" dirty="0" err="1">
                <a:solidFill>
                  <a:srgbClr val="4372C4"/>
                </a:solidFill>
              </a:rPr>
              <a:t>о</a:t>
            </a:r>
            <a:r>
              <a:rPr lang="en-US" sz="2400" dirty="0">
                <a:solidFill>
                  <a:srgbClr val="4372C4"/>
                </a:solidFill>
              </a:rPr>
              <a:t>́</a:t>
            </a:r>
            <a:r>
              <a:rPr lang="ru-RU" sz="2400" dirty="0"/>
              <a:t>дня</a:t>
            </a:r>
            <a:r>
              <a:rPr lang="en-US" sz="2400" dirty="0"/>
              <a:t>	today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кни́га мо</a:t>
            </a:r>
            <a:r>
              <a:rPr lang="ru-RU" sz="2400" dirty="0">
                <a:solidFill>
                  <a:srgbClr val="4372C4"/>
                </a:solidFill>
              </a:rPr>
              <a:t>его</a:t>
            </a:r>
            <a:r>
              <a:rPr lang="ru-RU" sz="2400" dirty="0"/>
              <a:t>́ дру́га</a:t>
            </a:r>
            <a:r>
              <a:rPr lang="en-US" sz="2400" dirty="0"/>
              <a:t>	my friend’s book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костю́м Желе́зн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 челове́ка</a:t>
            </a:r>
            <a:r>
              <a:rPr lang="en-US" sz="2400" dirty="0"/>
              <a:t>	Iron man’s suit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жела́ю кре́пк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 здоро́вья</a:t>
            </a:r>
            <a:r>
              <a:rPr lang="en-US" sz="2400" dirty="0"/>
              <a:t>	I wish you good health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/>
              <a:t>все лю́бят мо</a:t>
            </a:r>
            <a:r>
              <a:rPr lang="ru-RU" sz="2400">
                <a:solidFill>
                  <a:srgbClr val="4372C4"/>
                </a:solidFill>
              </a:rPr>
              <a:t>его</a:t>
            </a:r>
            <a:r>
              <a:rPr lang="ru-RU" sz="2400"/>
              <a:t>́ дру́га</a:t>
            </a:r>
            <a:r>
              <a:rPr lang="ru-RU" sz="2400" dirty="0"/>
              <a:t>	</a:t>
            </a:r>
            <a:r>
              <a:rPr lang="en-US" sz="2400" dirty="0"/>
              <a:t>everyone loves my friend</a:t>
            </a:r>
            <a:endParaRPr lang="en-US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8CFB41-F9D2-3C42-9862-7BF86AC10062}"/>
              </a:ext>
            </a:extLst>
          </p:cNvPr>
          <p:cNvSpPr txBox="1">
            <a:spLocks/>
          </p:cNvSpPr>
          <p:nvPr/>
        </p:nvSpPr>
        <p:spPr>
          <a:xfrm>
            <a:off x="4195481" y="5353529"/>
            <a:ext cx="7553496" cy="8853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algn="ctr">
              <a:buNone/>
              <a:tabLst>
                <a:tab pos="4110038" algn="l"/>
              </a:tabLst>
            </a:pPr>
            <a:r>
              <a:rPr lang="en-US" sz="2400" b="1" dirty="0" err="1"/>
              <a:t>Where does </a:t>
            </a:r>
            <a:r>
              <a:rPr lang="ru-RU" sz="2400" b="1" dirty="0" err="1"/>
              <a:t>г </a:t>
            </a:r>
            <a:r>
              <a:rPr lang="en-US" sz="2400" b="1" dirty="0" err="1"/>
              <a:t>= v?</a:t>
            </a:r>
          </a:p>
          <a:p>
            <a:pPr marL="9525" indent="0" algn="ctr">
              <a:buNone/>
              <a:tabLst>
                <a:tab pos="4110038" algn="l"/>
              </a:tabLst>
            </a:pPr>
            <a:r>
              <a:rPr lang="en-US" sz="2400" b="1" dirty="0" err="1"/>
              <a:t>At the ends of words (with a few exceptions)</a:t>
            </a:r>
          </a:p>
        </p:txBody>
      </p:sp>
    </p:spTree>
    <p:extLst>
      <p:ext uri="{BB962C8B-B14F-4D97-AF65-F5344CB8AC3E}">
        <p14:creationId xmlns:p14="http://schemas.microsoft.com/office/powerpoint/2010/main" val="234808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359754"/>
            <a:ext cx="7158318" cy="1325563"/>
          </a:xfrm>
        </p:spPr>
        <p:txBody>
          <a:bodyPr anchor="ctr" anchorCtr="0"/>
          <a:lstStyle/>
          <a:p>
            <a:r>
              <a:rPr lang="en-US"/>
              <a:t>Where are we?</a:t>
            </a: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74586DA4-7407-8644-AB99-D7D597A1C4F1}"/>
              </a:ext>
            </a:extLst>
          </p:cNvPr>
          <p:cNvSpPr/>
          <p:nvPr/>
        </p:nvSpPr>
        <p:spPr>
          <a:xfrm>
            <a:off x="4769155" y="5184170"/>
            <a:ext cx="56446" cy="104759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36B50D-DEFC-444F-A448-4FAFE3FAE305}"/>
              </a:ext>
            </a:extLst>
          </p:cNvPr>
          <p:cNvSpPr/>
          <p:nvPr/>
        </p:nvSpPr>
        <p:spPr>
          <a:xfrm>
            <a:off x="3985863" y="5436076"/>
            <a:ext cx="522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☐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23D3-70D4-E64A-8C44-56520B9A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623" y="1485384"/>
            <a:ext cx="5334967" cy="47463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828601-3CAD-DB43-83B6-C19C6FFE6473}"/>
              </a:ext>
            </a:extLst>
          </p:cNvPr>
          <p:cNvSpPr/>
          <p:nvPr/>
        </p:nvSpPr>
        <p:spPr>
          <a:xfrm>
            <a:off x="3985863" y="3193795"/>
            <a:ext cx="522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4372C4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☑︎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A747A0E4-472E-224E-8695-D37E42101013}"/>
              </a:ext>
            </a:extLst>
          </p:cNvPr>
          <p:cNvSpPr/>
          <p:nvPr/>
        </p:nvSpPr>
        <p:spPr>
          <a:xfrm>
            <a:off x="4769154" y="1540482"/>
            <a:ext cx="46105" cy="3326486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851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753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г </a:t>
            </a:r>
            <a:r>
              <a:rPr lang="en-US" sz="3800">
                <a:solidFill>
                  <a:prstClr val="black"/>
                </a:solidFill>
                <a:sym typeface="Wingdings" pitchFamily="2" charset="2"/>
              </a:rPr>
              <a:t>= v?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1558763"/>
            <a:ext cx="7553496" cy="3649204"/>
          </a:xfrm>
        </p:spPr>
        <p:txBody>
          <a:bodyPr/>
          <a:lstStyle/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>
                <a:solidFill>
                  <a:srgbClr val="4372C4"/>
                </a:solidFill>
              </a:rPr>
              <a:t>ег</a:t>
            </a:r>
            <a:r>
              <a:rPr lang="en-US" sz="2400" dirty="0" err="1">
                <a:solidFill>
                  <a:srgbClr val="4372C4"/>
                </a:solidFill>
              </a:rPr>
              <a:t>о</a:t>
            </a:r>
            <a:r>
              <a:rPr lang="en-US" sz="2400" dirty="0">
                <a:solidFill>
                  <a:srgbClr val="4372C4"/>
                </a:solidFill>
              </a:rPr>
              <a:t>́	</a:t>
            </a:r>
            <a:r>
              <a:rPr lang="en-US" sz="2400" dirty="0"/>
              <a:t>him, it, his, its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́</a:t>
            </a:r>
            <a:r>
              <a:rPr lang="en-US" sz="2400" dirty="0"/>
              <a:t>	(</a:t>
            </a:r>
            <a:r>
              <a:rPr lang="ru-RU" sz="2400" dirty="0"/>
              <a:t>кто)</a:t>
            </a:r>
            <a:endParaRPr lang="en-US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ч</a:t>
            </a:r>
            <a:r>
              <a:rPr lang="ru-RU" sz="2400" dirty="0">
                <a:solidFill>
                  <a:srgbClr val="4372C4"/>
                </a:solidFill>
              </a:rPr>
              <a:t>его</a:t>
            </a:r>
            <a:r>
              <a:rPr lang="ru-RU" sz="2400" dirty="0"/>
              <a:t>́</a:t>
            </a:r>
            <a:r>
              <a:rPr lang="en-US" sz="2400" dirty="0"/>
              <a:t>	(</a:t>
            </a:r>
            <a:r>
              <a:rPr lang="ru-RU" sz="2400" dirty="0"/>
              <a:t>что</a:t>
            </a:r>
            <a:r>
              <a:rPr lang="en-US" sz="2400" dirty="0"/>
              <a:t>)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 err="1"/>
              <a:t>с</a:t>
            </a:r>
            <a:r>
              <a:rPr lang="ru-RU" sz="2400" dirty="0" err="1">
                <a:solidFill>
                  <a:srgbClr val="4372C4"/>
                </a:solidFill>
              </a:rPr>
              <a:t>ег</a:t>
            </a:r>
            <a:r>
              <a:rPr lang="en-US" sz="2400" dirty="0" err="1">
                <a:solidFill>
                  <a:srgbClr val="4372C4"/>
                </a:solidFill>
              </a:rPr>
              <a:t>о</a:t>
            </a:r>
            <a:r>
              <a:rPr lang="en-US" sz="2400" dirty="0">
                <a:solidFill>
                  <a:srgbClr val="4372C4"/>
                </a:solidFill>
              </a:rPr>
              <a:t>́</a:t>
            </a:r>
            <a:r>
              <a:rPr lang="ru-RU" sz="2400" dirty="0"/>
              <a:t>дня</a:t>
            </a:r>
            <a:r>
              <a:rPr lang="en-US" sz="2400" dirty="0"/>
              <a:t>	today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кни́га мо</a:t>
            </a:r>
            <a:r>
              <a:rPr lang="ru-RU" sz="2400" dirty="0">
                <a:solidFill>
                  <a:srgbClr val="4372C4"/>
                </a:solidFill>
              </a:rPr>
              <a:t>его</a:t>
            </a:r>
            <a:r>
              <a:rPr lang="ru-RU" sz="2400" dirty="0"/>
              <a:t>́ дру́га</a:t>
            </a:r>
            <a:r>
              <a:rPr lang="en-US" sz="2400" dirty="0"/>
              <a:t>	my friend’s book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костю́м Желе́зн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 челове́ка</a:t>
            </a:r>
            <a:r>
              <a:rPr lang="en-US" sz="2400" dirty="0"/>
              <a:t>	Iron man’s suit</a:t>
            </a:r>
            <a:endParaRPr lang="ru-RU" sz="2400" dirty="0"/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 dirty="0"/>
              <a:t>жела́ю кре́пк</a:t>
            </a:r>
            <a:r>
              <a:rPr lang="ru-RU" sz="2400" dirty="0">
                <a:solidFill>
                  <a:srgbClr val="4372C4"/>
                </a:solidFill>
              </a:rPr>
              <a:t>ого</a:t>
            </a:r>
            <a:r>
              <a:rPr lang="ru-RU" sz="2400" dirty="0"/>
              <a:t> здоро́вья</a:t>
            </a:r>
            <a:r>
              <a:rPr lang="en-US" sz="2400" dirty="0"/>
              <a:t>	I wish you good health</a:t>
            </a:r>
          </a:p>
          <a:p>
            <a:pPr marL="9525" indent="0">
              <a:buNone/>
              <a:tabLst>
                <a:tab pos="4110038" algn="l"/>
              </a:tabLst>
            </a:pPr>
            <a:r>
              <a:rPr lang="ru-RU" sz="2400"/>
              <a:t>все лю́бят мо</a:t>
            </a:r>
            <a:r>
              <a:rPr lang="ru-RU" sz="2400">
                <a:solidFill>
                  <a:srgbClr val="4372C4"/>
                </a:solidFill>
              </a:rPr>
              <a:t>его</a:t>
            </a:r>
            <a:r>
              <a:rPr lang="ru-RU" sz="2400"/>
              <a:t>́ дру́га</a:t>
            </a:r>
            <a:r>
              <a:rPr lang="ru-RU" sz="2400" dirty="0"/>
              <a:t>	</a:t>
            </a:r>
            <a:r>
              <a:rPr lang="en-US" sz="2400" dirty="0"/>
              <a:t>everyone loves my friend</a:t>
            </a:r>
            <a:endParaRPr lang="en-US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F9F103-1351-344C-96D0-D9A24987A2BB}"/>
              </a:ext>
            </a:extLst>
          </p:cNvPr>
          <p:cNvSpPr txBox="1">
            <a:spLocks/>
          </p:cNvSpPr>
          <p:nvPr/>
        </p:nvSpPr>
        <p:spPr>
          <a:xfrm>
            <a:off x="4288081" y="5527154"/>
            <a:ext cx="7437075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446088" algn="l"/>
              </a:tabLst>
            </a:pPr>
            <a:r>
              <a:rPr lang="ru-RU" sz="2400" dirty="0"/>
              <a:t>м</a:t>
            </a:r>
            <a:r>
              <a:rPr lang="en-US" sz="2400" dirty="0" err="1"/>
              <a:t>но́го</a:t>
            </a:r>
            <a:r>
              <a:rPr lang="ru-RU" sz="2400" dirty="0"/>
              <a:t>      </a:t>
            </a:r>
            <a:r>
              <a:rPr lang="en-US" sz="2400" dirty="0" err="1"/>
              <a:t>стро́го</a:t>
            </a:r>
            <a:r>
              <a:rPr lang="ru-RU" sz="2400" dirty="0"/>
              <a:t>     </a:t>
            </a:r>
            <a:r>
              <a:rPr lang="en-US" sz="2400" dirty="0" err="1"/>
              <a:t>до́рого</a:t>
            </a:r>
            <a:endParaRPr lang="ru-RU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978E06-B6E1-584C-ADC8-6BCCD3D1168F}"/>
              </a:ext>
            </a:extLst>
          </p:cNvPr>
          <p:cNvGrpSpPr/>
          <p:nvPr/>
        </p:nvGrpSpPr>
        <p:grpSpPr>
          <a:xfrm>
            <a:off x="6251854" y="5600409"/>
            <a:ext cx="1044822" cy="295913"/>
            <a:chOff x="2129077" y="2095018"/>
            <a:chExt cx="1044822" cy="29591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62D911-1B06-4C40-B1C8-282639A69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29077" y="2095018"/>
              <a:ext cx="1044822" cy="295913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63E74E-CF8F-CC4C-BD64-CA07340607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077" y="2095019"/>
              <a:ext cx="1044822" cy="295912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AD4E6-1F52-D846-98A1-5778B1B2D40F}"/>
              </a:ext>
            </a:extLst>
          </p:cNvPr>
          <p:cNvGrpSpPr/>
          <p:nvPr/>
        </p:nvGrpSpPr>
        <p:grpSpPr>
          <a:xfrm>
            <a:off x="8684393" y="5609581"/>
            <a:ext cx="1044822" cy="295913"/>
            <a:chOff x="2129077" y="2095018"/>
            <a:chExt cx="1044822" cy="29591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AFA7FB3-CEC5-DE41-982D-4BC0C40D77CA}"/>
                </a:ext>
              </a:extLst>
            </p:cNvPr>
            <p:cNvCxnSpPr>
              <a:cxnSpLocks/>
            </p:cNvCxnSpPr>
            <p:nvPr/>
          </p:nvCxnSpPr>
          <p:spPr>
            <a:xfrm>
              <a:off x="2129077" y="2095018"/>
              <a:ext cx="1044822" cy="295913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C5F042D-F1EA-954D-B587-F01BC0B718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077" y="2095019"/>
              <a:ext cx="1044822" cy="295912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82D6F3-037D-D94B-86BB-FAD72A81A9EF}"/>
              </a:ext>
            </a:extLst>
          </p:cNvPr>
          <p:cNvGrpSpPr/>
          <p:nvPr/>
        </p:nvGrpSpPr>
        <p:grpSpPr>
          <a:xfrm>
            <a:off x="7473068" y="5600410"/>
            <a:ext cx="1044822" cy="295913"/>
            <a:chOff x="2129077" y="2095018"/>
            <a:chExt cx="1044822" cy="29591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B0F620-F5CE-2441-851B-0A04B82E10FB}"/>
                </a:ext>
              </a:extLst>
            </p:cNvPr>
            <p:cNvCxnSpPr>
              <a:cxnSpLocks/>
            </p:cNvCxnSpPr>
            <p:nvPr/>
          </p:nvCxnSpPr>
          <p:spPr>
            <a:xfrm>
              <a:off x="2129077" y="2095018"/>
              <a:ext cx="1044822" cy="295913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F0FAB2-05B1-1B40-AD2D-2819E0AAA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077" y="2095019"/>
              <a:ext cx="1044822" cy="295912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96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67410"/>
            <a:ext cx="7437074" cy="132556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The Letter </a:t>
            </a:r>
            <a:r>
              <a:rPr lang="ru-RU" sz="3800">
                <a:solidFill>
                  <a:prstClr val="black"/>
                </a:solidFill>
              </a:rPr>
              <a:t>«г»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859" y="2297580"/>
            <a:ext cx="4622506" cy="2322687"/>
          </a:xfrm>
        </p:spPr>
        <p:txBody>
          <a:bodyPr/>
          <a:lstStyle/>
          <a:p>
            <a:pPr marL="0" indent="0" algn="ctr">
              <a:buNone/>
            </a:pPr>
            <a:endParaRPr lang="en-US" sz="1200" dirty="0"/>
          </a:p>
          <a:p>
            <a:pPr marL="923925" indent="-457200">
              <a:buFont typeface="+mj-lt"/>
              <a:buAutoNum type="arabicPeriod"/>
            </a:pPr>
            <a:r>
              <a:rPr lang="ru-RU" dirty="0" err="1"/>
              <a:t>ег</a:t>
            </a:r>
            <a:r>
              <a:rPr lang="en-US" dirty="0" err="1"/>
              <a:t>о</a:t>
            </a:r>
            <a:r>
              <a:rPr lang="en-US" dirty="0"/>
              <a:t>́</a:t>
            </a:r>
            <a:r>
              <a:rPr lang="ru-RU" dirty="0"/>
              <a:t>, кого́, чего́, </a:t>
            </a:r>
            <a:r>
              <a:rPr lang="ru-RU" dirty="0" err="1"/>
              <a:t>сег</a:t>
            </a:r>
            <a:r>
              <a:rPr lang="en-US" dirty="0" err="1"/>
              <a:t>о</a:t>
            </a:r>
            <a:r>
              <a:rPr lang="en-US" dirty="0"/>
              <a:t>́</a:t>
            </a:r>
            <a:r>
              <a:rPr lang="ru-RU" dirty="0"/>
              <a:t>дня</a:t>
            </a:r>
            <a:endParaRPr lang="en-US" dirty="0"/>
          </a:p>
          <a:p>
            <a:pPr marL="923925" indent="-457200">
              <a:buFont typeface="+mj-lt"/>
              <a:buAutoNum type="arabicPeriod"/>
            </a:pPr>
            <a:r>
              <a:rPr lang="ru-RU" dirty="0"/>
              <a:t>Бог, лёгкий, ага́</a:t>
            </a:r>
          </a:p>
          <a:p>
            <a:pPr marL="923925" indent="-457200">
              <a:buFont typeface="+mj-lt"/>
              <a:buAutoNum type="arabicPeriod"/>
            </a:pPr>
            <a:r>
              <a:rPr lang="ru-RU"/>
              <a:t>год, газе́та, я́года</a:t>
            </a:r>
            <a:endParaRPr lang="en-US" dirty="0"/>
          </a:p>
          <a:p>
            <a:pPr marL="0" indent="0" algn="ctr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8E3C51-205A-7E49-B026-F4F124694F2D}"/>
              </a:ext>
            </a:extLst>
          </p:cNvPr>
          <p:cNvSpPr txBox="1">
            <a:spLocks/>
          </p:cNvSpPr>
          <p:nvPr/>
        </p:nvSpPr>
        <p:spPr>
          <a:xfrm>
            <a:off x="9895683" y="2594220"/>
            <a:ext cx="379326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v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6328C9-FF53-7644-AE32-6893D9574817}"/>
              </a:ext>
            </a:extLst>
          </p:cNvPr>
          <p:cNvSpPr txBox="1">
            <a:spLocks/>
          </p:cNvSpPr>
          <p:nvPr/>
        </p:nvSpPr>
        <p:spPr>
          <a:xfrm>
            <a:off x="9895683" y="3107703"/>
            <a:ext cx="379326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x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F959DB-10B4-4345-A634-BA21CBF73AAB}"/>
              </a:ext>
            </a:extLst>
          </p:cNvPr>
          <p:cNvSpPr txBox="1">
            <a:spLocks/>
          </p:cNvSpPr>
          <p:nvPr/>
        </p:nvSpPr>
        <p:spPr>
          <a:xfrm>
            <a:off x="9895683" y="3613325"/>
            <a:ext cx="379326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26921732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896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г </a:t>
            </a:r>
            <a:r>
              <a:rPr lang="en-US" sz="3800">
                <a:solidFill>
                  <a:prstClr val="black"/>
                </a:solidFill>
                <a:sym typeface="Wingdings" pitchFamily="2" charset="2"/>
              </a:rPr>
              <a:t>= x?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86415-1E83-724C-8BC3-F0B69B7771BE}"/>
              </a:ext>
            </a:extLst>
          </p:cNvPr>
          <p:cNvSpPr txBox="1"/>
          <p:nvPr/>
        </p:nvSpPr>
        <p:spPr>
          <a:xfrm>
            <a:off x="4765765" y="2513441"/>
            <a:ext cx="113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8525F-2D72-8A41-8DA3-48098EEED494}"/>
              </a:ext>
            </a:extLst>
          </p:cNvPr>
          <p:cNvSpPr txBox="1"/>
          <p:nvPr/>
        </p:nvSpPr>
        <p:spPr>
          <a:xfrm>
            <a:off x="3937001" y="4129173"/>
            <a:ext cx="19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Exclamations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3BC58B-2FDB-6B49-9F60-0B5E3DCA9625}"/>
              </a:ext>
            </a:extLst>
          </p:cNvPr>
          <p:cNvSpPr txBox="1"/>
          <p:nvPr/>
        </p:nvSpPr>
        <p:spPr>
          <a:xfrm>
            <a:off x="6682900" y="2249868"/>
            <a:ext cx="1697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Го</a:t>
            </a:r>
            <a:r>
              <a:rPr lang="en-US" sz="2400" dirty="0"/>
              <a:t>́</a:t>
            </a:r>
            <a:r>
              <a:rPr lang="ru-RU" sz="2400" dirty="0" err="1"/>
              <a:t>споди</a:t>
            </a:r>
            <a:r>
              <a:rPr lang="ru-RU" sz="2400" dirty="0"/>
              <a:t>!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30E03F-854C-5540-9D96-0F321B87D7FD}"/>
              </a:ext>
            </a:extLst>
          </p:cNvPr>
          <p:cNvSpPr txBox="1"/>
          <p:nvPr/>
        </p:nvSpPr>
        <p:spPr>
          <a:xfrm>
            <a:off x="8380392" y="2249867"/>
            <a:ext cx="135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Xósp</a:t>
            </a:r>
            <a:r>
              <a:rPr lang="ru-RU" sz="2400" dirty="0"/>
              <a:t>ъ</a:t>
            </a:r>
            <a:r>
              <a:rPr lang="en-US" sz="2400" dirty="0" err="1"/>
              <a:t>d’i</a:t>
            </a:r>
            <a:r>
              <a:rPr lang="en-US" sz="2400" dirty="0"/>
              <a:t>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9F5CC-7F31-5C47-8EB4-9C22C9B03486}"/>
              </a:ext>
            </a:extLst>
          </p:cNvPr>
          <p:cNvSpPr txBox="1"/>
          <p:nvPr/>
        </p:nvSpPr>
        <p:spPr>
          <a:xfrm>
            <a:off x="6682898" y="2671533"/>
            <a:ext cx="1697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Бог </a:t>
            </a:r>
            <a:r>
              <a:rPr lang="ru-RU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5C6428-9515-F34E-AF93-D32AA9A6309A}"/>
              </a:ext>
            </a:extLst>
          </p:cNvPr>
          <p:cNvSpPr txBox="1"/>
          <p:nvPr/>
        </p:nvSpPr>
        <p:spPr>
          <a:xfrm>
            <a:off x="8380392" y="2671532"/>
            <a:ext cx="135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2C6EB6-B692-6A47-8A69-0DA185C0712E}"/>
              </a:ext>
            </a:extLst>
          </p:cNvPr>
          <p:cNvSpPr txBox="1"/>
          <p:nvPr/>
        </p:nvSpPr>
        <p:spPr>
          <a:xfrm>
            <a:off x="8376340" y="3699362"/>
            <a:ext cx="127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ru-RU" sz="2400" dirty="0"/>
              <a:t>ха́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C5547E-CFE6-224A-9AA3-463FD407A40D}"/>
              </a:ext>
            </a:extLst>
          </p:cNvPr>
          <p:cNvSpPr txBox="1"/>
          <p:nvPr/>
        </p:nvSpPr>
        <p:spPr>
          <a:xfrm>
            <a:off x="6682898" y="3682527"/>
            <a:ext cx="1697493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ага́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E7023E-1396-004C-BC89-56CDAB42C43E}"/>
              </a:ext>
            </a:extLst>
          </p:cNvPr>
          <p:cNvSpPr txBox="1"/>
          <p:nvPr/>
        </p:nvSpPr>
        <p:spPr>
          <a:xfrm>
            <a:off x="6682895" y="4085463"/>
            <a:ext cx="1697493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ого́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EBF692-F1F9-BD45-871D-97ABBBCF1042}"/>
              </a:ext>
            </a:extLst>
          </p:cNvPr>
          <p:cNvSpPr txBox="1"/>
          <p:nvPr/>
        </p:nvSpPr>
        <p:spPr>
          <a:xfrm>
            <a:off x="6682895" y="4483553"/>
            <a:ext cx="1697493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гм</a:t>
            </a:r>
            <a:r>
              <a:rPr lang="mr-IN" sz="2400" dirty="0"/>
              <a:t>…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0BB2A7-9D53-574A-8508-CAE19320C73B}"/>
              </a:ext>
            </a:extLst>
          </p:cNvPr>
          <p:cNvSpPr txBox="1"/>
          <p:nvPr/>
        </p:nvSpPr>
        <p:spPr>
          <a:xfrm>
            <a:off x="8376340" y="4084397"/>
            <a:ext cx="1278290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  <a:r>
              <a:rPr lang="ru-RU" sz="2400" dirty="0"/>
              <a:t>х</a:t>
            </a:r>
            <a:r>
              <a:rPr lang="en-US" sz="2400" dirty="0"/>
              <a:t>ó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438AF7-D989-3147-980F-D6AC55743E6F}"/>
              </a:ext>
            </a:extLst>
          </p:cNvPr>
          <p:cNvSpPr txBox="1"/>
          <p:nvPr/>
        </p:nvSpPr>
        <p:spPr>
          <a:xfrm>
            <a:off x="8376340" y="4494983"/>
            <a:ext cx="127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х</a:t>
            </a:r>
            <a:r>
              <a:rPr lang="en-US" sz="2400" dirty="0"/>
              <a:t>m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015805C6-F54C-3849-8C8F-4718F1E68CE4}"/>
              </a:ext>
            </a:extLst>
          </p:cNvPr>
          <p:cNvSpPr/>
          <p:nvPr/>
        </p:nvSpPr>
        <p:spPr>
          <a:xfrm>
            <a:off x="6201782" y="2413001"/>
            <a:ext cx="110118" cy="600206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556E1579-DF62-3340-A817-D7101EC21076}"/>
              </a:ext>
            </a:extLst>
          </p:cNvPr>
          <p:cNvSpPr/>
          <p:nvPr/>
        </p:nvSpPr>
        <p:spPr>
          <a:xfrm>
            <a:off x="6201782" y="3894603"/>
            <a:ext cx="110118" cy="944097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 animBg="1"/>
      <p:bldP spid="3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896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г </a:t>
            </a:r>
            <a:r>
              <a:rPr lang="en-US" sz="3800">
                <a:solidFill>
                  <a:prstClr val="black"/>
                </a:solidFill>
                <a:sym typeface="Wingdings" pitchFamily="2" charset="2"/>
              </a:rPr>
              <a:t>= x?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86415-1E83-724C-8BC3-F0B69B7771BE}"/>
              </a:ext>
            </a:extLst>
          </p:cNvPr>
          <p:cNvSpPr txBox="1"/>
          <p:nvPr/>
        </p:nvSpPr>
        <p:spPr>
          <a:xfrm>
            <a:off x="4067265" y="2157841"/>
            <a:ext cx="150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“easy”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83181D-7269-C145-9624-3961495F6BE2}"/>
              </a:ext>
            </a:extLst>
          </p:cNvPr>
          <p:cNvSpPr txBox="1"/>
          <p:nvPr/>
        </p:nvSpPr>
        <p:spPr>
          <a:xfrm>
            <a:off x="6195185" y="1908221"/>
            <a:ext cx="390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лёгкий  </a:t>
            </a:r>
            <a:r>
              <a:rPr lang="en-US" sz="2400" dirty="0"/>
              <a:t>(lightweight; easy)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2A9C86-2D23-D14E-97FB-36A6AD81A0C5}"/>
              </a:ext>
            </a:extLst>
          </p:cNvPr>
          <p:cNvSpPr txBox="1"/>
          <p:nvPr/>
        </p:nvSpPr>
        <p:spPr>
          <a:xfrm>
            <a:off x="8402655" y="2311832"/>
            <a:ext cx="1795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l’ixko</a:t>
            </a:r>
            <a:r>
              <a:rPr lang="en-US" sz="2400" dirty="0"/>
              <a:t>́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979E3F-E166-4447-B04D-3AB3863E544B}"/>
              </a:ext>
            </a:extLst>
          </p:cNvPr>
          <p:cNvSpPr txBox="1"/>
          <p:nvPr/>
        </p:nvSpPr>
        <p:spPr>
          <a:xfrm>
            <a:off x="6195185" y="4779488"/>
            <a:ext cx="240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ym typeface="Wingdings"/>
              </a:rPr>
              <a:t>отягчённый </a:t>
            </a:r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7A3B9F-68B9-3E44-B9EE-910DA4BD807F}"/>
              </a:ext>
            </a:extLst>
          </p:cNvPr>
          <p:cNvSpPr txBox="1"/>
          <p:nvPr/>
        </p:nvSpPr>
        <p:spPr>
          <a:xfrm>
            <a:off x="8402655" y="4795070"/>
            <a:ext cx="194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400" dirty="0" err="1"/>
              <a:t>t’ixč’о́nnyj</a:t>
            </a:r>
            <a:r>
              <a:rPr lang="en-US" sz="2400" dirty="0"/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3A4EA3-E946-6149-9D35-2EFC39795A2F}"/>
              </a:ext>
            </a:extLst>
          </p:cNvPr>
          <p:cNvSpPr txBox="1"/>
          <p:nvPr/>
        </p:nvSpPr>
        <p:spPr>
          <a:xfrm>
            <a:off x="6195185" y="3142018"/>
            <a:ext cx="390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мя</a:t>
            </a:r>
            <a:r>
              <a:rPr lang="en-US" sz="2400" dirty="0"/>
              <a:t>́</a:t>
            </a:r>
            <a:r>
              <a:rPr lang="ru-RU" sz="2400" dirty="0" err="1"/>
              <a:t>гкий</a:t>
            </a:r>
            <a:r>
              <a:rPr lang="ru-RU" sz="2400" dirty="0"/>
              <a:t>  </a:t>
            </a:r>
            <a:r>
              <a:rPr lang="en-US" sz="2400" dirty="0"/>
              <a:t>(soft to the touch)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5F02F50-B8A8-3245-9004-25C71C2FD792}"/>
              </a:ext>
            </a:extLst>
          </p:cNvPr>
          <p:cNvSpPr txBox="1"/>
          <p:nvPr/>
        </p:nvSpPr>
        <p:spPr>
          <a:xfrm>
            <a:off x="6195185" y="4372795"/>
            <a:ext cx="390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тяжёлый  </a:t>
            </a:r>
            <a:r>
              <a:rPr lang="en-US" sz="2400" dirty="0"/>
              <a:t>(heavy; difficult)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7E25C1-A96C-9746-842F-9DE12861AE49}"/>
              </a:ext>
            </a:extLst>
          </p:cNvPr>
          <p:cNvSpPr txBox="1"/>
          <p:nvPr/>
        </p:nvSpPr>
        <p:spPr>
          <a:xfrm>
            <a:off x="6195185" y="2311832"/>
            <a:ext cx="1470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легко</a:t>
            </a:r>
            <a:r>
              <a:rPr lang="en-US" sz="2400" dirty="0"/>
              <a:t>́</a:t>
            </a:r>
            <a:r>
              <a:rPr lang="ru-RU" sz="2400" dirty="0"/>
              <a:t> </a:t>
            </a:r>
            <a:r>
              <a:rPr lang="ru-RU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F91E19-0B44-554D-874E-7FD7B8515BA7}"/>
              </a:ext>
            </a:extLst>
          </p:cNvPr>
          <p:cNvSpPr txBox="1"/>
          <p:nvPr/>
        </p:nvSpPr>
        <p:spPr>
          <a:xfrm>
            <a:off x="8402655" y="3548711"/>
            <a:ext cx="1795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m’áxč</a:t>
            </a:r>
            <a:r>
              <a:rPr lang="en-US" sz="2400" dirty="0"/>
              <a:t>’</a:t>
            </a:r>
            <a:r>
              <a:rPr lang="ru-RU" sz="2400" dirty="0"/>
              <a:t>ъ</a:t>
            </a:r>
            <a:endParaRPr lang="en-US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C4748C-2E3D-5648-ACEE-46823BE86162}"/>
              </a:ext>
            </a:extLst>
          </p:cNvPr>
          <p:cNvSpPr txBox="1"/>
          <p:nvPr/>
        </p:nvSpPr>
        <p:spPr>
          <a:xfrm>
            <a:off x="6195185" y="3548711"/>
            <a:ext cx="1546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мя</a:t>
            </a:r>
            <a:r>
              <a:rPr lang="en-US" sz="2400" dirty="0"/>
              <a:t>́</a:t>
            </a:r>
            <a:r>
              <a:rPr lang="ru-RU" sz="2400" dirty="0" err="1"/>
              <a:t>гче</a:t>
            </a:r>
            <a:r>
              <a:rPr lang="ru-RU" sz="2400" dirty="0"/>
              <a:t> </a:t>
            </a:r>
            <a:r>
              <a:rPr lang="ru-RU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59" name="Left Bracket 58">
            <a:extLst>
              <a:ext uri="{FF2B5EF4-FFF2-40B4-BE49-F238E27FC236}">
                <a16:creationId xmlns:a16="http://schemas.microsoft.com/office/drawing/2014/main" id="{7D8498B2-BC10-1C42-B568-75790F473D47}"/>
              </a:ext>
            </a:extLst>
          </p:cNvPr>
          <p:cNvSpPr/>
          <p:nvPr/>
        </p:nvSpPr>
        <p:spPr>
          <a:xfrm>
            <a:off x="5735407" y="2081612"/>
            <a:ext cx="110118" cy="600206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902BDA-2FBE-DD40-BB6D-FFB33322F0B5}"/>
              </a:ext>
            </a:extLst>
          </p:cNvPr>
          <p:cNvSpPr txBox="1"/>
          <p:nvPr/>
        </p:nvSpPr>
        <p:spPr>
          <a:xfrm>
            <a:off x="4066630" y="3368624"/>
            <a:ext cx="150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“soft”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3966415-66F0-6F4C-8E56-A0C0BF4D51C3}"/>
              </a:ext>
            </a:extLst>
          </p:cNvPr>
          <p:cNvSpPr txBox="1"/>
          <p:nvPr/>
        </p:nvSpPr>
        <p:spPr>
          <a:xfrm>
            <a:off x="4066630" y="4587824"/>
            <a:ext cx="150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“heavy”</a:t>
            </a:r>
          </a:p>
        </p:txBody>
      </p:sp>
      <p:sp>
        <p:nvSpPr>
          <p:cNvPr id="62" name="Left Bracket 61">
            <a:extLst>
              <a:ext uri="{FF2B5EF4-FFF2-40B4-BE49-F238E27FC236}">
                <a16:creationId xmlns:a16="http://schemas.microsoft.com/office/drawing/2014/main" id="{FF45362B-4587-EA4A-9191-EBBA9DEBB335}"/>
              </a:ext>
            </a:extLst>
          </p:cNvPr>
          <p:cNvSpPr/>
          <p:nvPr/>
        </p:nvSpPr>
        <p:spPr>
          <a:xfrm>
            <a:off x="5722707" y="3338912"/>
            <a:ext cx="110118" cy="600206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ket 62">
            <a:extLst>
              <a:ext uri="{FF2B5EF4-FFF2-40B4-BE49-F238E27FC236}">
                <a16:creationId xmlns:a16="http://schemas.microsoft.com/office/drawing/2014/main" id="{B89AD6AB-CA41-8A44-A17B-009FC03BD012}"/>
              </a:ext>
            </a:extLst>
          </p:cNvPr>
          <p:cNvSpPr/>
          <p:nvPr/>
        </p:nvSpPr>
        <p:spPr>
          <a:xfrm>
            <a:off x="5710007" y="4545412"/>
            <a:ext cx="110118" cy="600206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2484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г </a:t>
            </a:r>
            <a:r>
              <a:rPr lang="en-US" sz="3800">
                <a:solidFill>
                  <a:prstClr val="black"/>
                </a:solidFill>
                <a:sym typeface="Wingdings" pitchFamily="2" charset="2"/>
              </a:rPr>
              <a:t>= x?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E67FF9A-B1CC-9D44-82BD-CE925E1FA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766" y="2551580"/>
            <a:ext cx="4622506" cy="2322687"/>
          </a:xfrm>
        </p:spPr>
        <p:txBody>
          <a:bodyPr/>
          <a:lstStyle/>
          <a:p>
            <a:pPr marL="0" indent="0" algn="ctr">
              <a:buNone/>
            </a:pPr>
            <a:endParaRPr lang="en-US" sz="1200" dirty="0"/>
          </a:p>
          <a:p>
            <a:pPr marL="923925" indent="-457200">
              <a:buFont typeface="+mj-lt"/>
              <a:buAutoNum type="arabicPeriod"/>
            </a:pPr>
            <a:r>
              <a:rPr lang="en-US" dirty="0" err="1"/>
              <a:t>God</a:t>
            </a:r>
            <a:endParaRPr lang="en-US" dirty="0"/>
          </a:p>
          <a:p>
            <a:pPr marL="923925" indent="-457200">
              <a:buFont typeface="+mj-lt"/>
              <a:buAutoNum type="arabicPeriod"/>
            </a:pPr>
            <a:r>
              <a:rPr lang="en-US" dirty="0"/>
              <a:t>Exclamations</a:t>
            </a:r>
          </a:p>
          <a:p>
            <a:pPr marL="923925" indent="-457200">
              <a:buFont typeface="+mj-lt"/>
              <a:buAutoNum type="arabicPeriod"/>
            </a:pPr>
            <a:r>
              <a:rPr lang="en-US"/>
              <a:t>“easy”, “soft”, “heavy”</a:t>
            </a:r>
            <a:endParaRPr lang="en-US" dirty="0"/>
          </a:p>
          <a:p>
            <a:pPr marL="0" indent="0" algn="ctr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2484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г </a:t>
            </a:r>
            <a:r>
              <a:rPr lang="en-US" sz="3800">
                <a:solidFill>
                  <a:prstClr val="black"/>
                </a:solidFill>
                <a:sym typeface="Wingdings" pitchFamily="2" charset="2"/>
              </a:rPr>
              <a:t>= g?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E67FF9A-B1CC-9D44-82BD-CE925E1FA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766" y="3008780"/>
            <a:ext cx="4622506" cy="774571"/>
          </a:xfrm>
        </p:spPr>
        <p:txBody>
          <a:bodyPr/>
          <a:lstStyle/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dirty="0"/>
              <a:t>Everywhere else.  : )</a:t>
            </a:r>
          </a:p>
        </p:txBody>
      </p:sp>
    </p:spTree>
    <p:extLst>
      <p:ext uri="{BB962C8B-B14F-4D97-AF65-F5344CB8AC3E}">
        <p14:creationId xmlns:p14="http://schemas.microsoft.com/office/powerpoint/2010/main" val="297872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Renegade Letters </a:t>
            </a:r>
            <a:br>
              <a:rPr lang="ru-RU"/>
            </a:br>
            <a:r>
              <a:rPr lang="ru-RU"/>
              <a:t>г </a:t>
            </a:r>
            <a:r>
              <a:rPr lang="en-US"/>
              <a:t>and </a:t>
            </a:r>
            <a:r>
              <a:rPr lang="ru-RU"/>
              <a:t>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529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25184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What about </a:t>
            </a:r>
            <a:r>
              <a:rPr lang="ru-RU" sz="3800">
                <a:solidFill>
                  <a:prstClr val="black"/>
                </a:solidFill>
              </a:rPr>
              <a:t>ч?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999DB-3D40-E648-A674-26191BC4A7E7}"/>
              </a:ext>
            </a:extLst>
          </p:cNvPr>
          <p:cNvSpPr txBox="1"/>
          <p:nvPr/>
        </p:nvSpPr>
        <p:spPr>
          <a:xfrm>
            <a:off x="5937790" y="3358412"/>
            <a:ext cx="39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/>
              <a:t>что, что</a:t>
            </a:r>
            <a:r>
              <a:rPr lang="en-US" sz="2400" b="1" dirty="0"/>
              <a:t>́</a:t>
            </a:r>
            <a:r>
              <a:rPr lang="ru-RU" sz="2400" b="1" dirty="0"/>
              <a:t>бы, коне</a:t>
            </a:r>
            <a:r>
              <a:rPr lang="en-US" sz="2400" b="1" dirty="0"/>
              <a:t>́</a:t>
            </a:r>
            <a:r>
              <a:rPr lang="ru-RU" sz="2400" b="1" dirty="0" err="1"/>
              <a:t>чно</a:t>
            </a:r>
            <a:r>
              <a:rPr lang="ru-RU" sz="2400" b="1" dirty="0"/>
              <a:t>, </a:t>
            </a:r>
            <a:r>
              <a:rPr lang="ru-RU" sz="2400" b="1" dirty="0" err="1"/>
              <a:t>ск</a:t>
            </a:r>
            <a:r>
              <a:rPr lang="ru-RU" sz="2400" b="1" dirty="0" err="1">
                <a:sym typeface="Wingdings"/>
              </a:rPr>
              <a:t>у</a:t>
            </a:r>
            <a:r>
              <a:rPr lang="en-US" sz="2400" b="1" dirty="0">
                <a:sym typeface="Wingdings"/>
              </a:rPr>
              <a:t>́</a:t>
            </a:r>
            <a:r>
              <a:rPr lang="ru-RU" sz="2400" b="1" dirty="0" err="1"/>
              <a:t>чно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318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16610"/>
            <a:ext cx="7437074" cy="93180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When does </a:t>
            </a:r>
            <a:r>
              <a:rPr lang="ru-RU" sz="3800">
                <a:solidFill>
                  <a:prstClr val="black"/>
                </a:solidFill>
              </a:rPr>
              <a:t>ч </a:t>
            </a:r>
            <a:r>
              <a:rPr lang="en-US" sz="3800">
                <a:solidFill>
                  <a:prstClr val="black"/>
                </a:solidFill>
              </a:rPr>
              <a:t>= š?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BAFD9-5E7C-BC40-A869-8B6FF10C2FB6}"/>
              </a:ext>
            </a:extLst>
          </p:cNvPr>
          <p:cNvSpPr txBox="1"/>
          <p:nvPr/>
        </p:nvSpPr>
        <p:spPr>
          <a:xfrm>
            <a:off x="6429085" y="1977700"/>
            <a:ext cx="295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что  </a:t>
            </a:r>
            <a:r>
              <a:rPr lang="en-US" sz="2400" dirty="0"/>
              <a:t>(what; that; why)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B2C4D-ACE1-194B-9238-20A724110B07}"/>
              </a:ext>
            </a:extLst>
          </p:cNvPr>
          <p:cNvSpPr txBox="1"/>
          <p:nvPr/>
        </p:nvSpPr>
        <p:spPr>
          <a:xfrm>
            <a:off x="8166655" y="2410390"/>
            <a:ext cx="135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što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456EB-8AC1-3F40-9EB8-041132784E5E}"/>
              </a:ext>
            </a:extLst>
          </p:cNvPr>
          <p:cNvSpPr txBox="1"/>
          <p:nvPr/>
        </p:nvSpPr>
        <p:spPr>
          <a:xfrm>
            <a:off x="6714845" y="5533981"/>
            <a:ext cx="1819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ym typeface="Wingdings"/>
              </a:rPr>
              <a:t>ску</a:t>
            </a:r>
            <a:r>
              <a:rPr lang="en-US" sz="2400" dirty="0">
                <a:sym typeface="Wingdings"/>
              </a:rPr>
              <a:t>́</a:t>
            </a:r>
            <a:r>
              <a:rPr lang="ru-RU" sz="2400" dirty="0" err="1">
                <a:sym typeface="Wingdings"/>
              </a:rPr>
              <a:t>чно</a:t>
            </a:r>
            <a:r>
              <a:rPr lang="ru-RU" sz="2400" dirty="0">
                <a:sym typeface="Wingdings"/>
              </a:rPr>
              <a:t> 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AC290-1BDD-A942-8996-3C647E57E0A0}"/>
              </a:ext>
            </a:extLst>
          </p:cNvPr>
          <p:cNvSpPr txBox="1"/>
          <p:nvPr/>
        </p:nvSpPr>
        <p:spPr>
          <a:xfrm>
            <a:off x="8166655" y="5528299"/>
            <a:ext cx="1475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skúšn</a:t>
            </a:r>
            <a:r>
              <a:rPr lang="ru-RU" sz="2400" dirty="0"/>
              <a:t>ъ</a:t>
            </a:r>
            <a:r>
              <a:rPr lang="en-US" sz="2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E1D004-6779-3441-B6BB-77A6FA95CE02}"/>
              </a:ext>
            </a:extLst>
          </p:cNvPr>
          <p:cNvSpPr txBox="1"/>
          <p:nvPr/>
        </p:nvSpPr>
        <p:spPr>
          <a:xfrm>
            <a:off x="6429085" y="4010086"/>
            <a:ext cx="295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коне</a:t>
            </a:r>
            <a:r>
              <a:rPr lang="en-US" sz="2400" dirty="0"/>
              <a:t>́</a:t>
            </a:r>
            <a:r>
              <a:rPr lang="ru-RU" sz="2400" dirty="0" err="1"/>
              <a:t>чно</a:t>
            </a:r>
            <a:r>
              <a:rPr lang="en-US" sz="2400" dirty="0"/>
              <a:t> </a:t>
            </a:r>
            <a:r>
              <a:rPr lang="ru-RU" sz="2400" dirty="0"/>
              <a:t> </a:t>
            </a:r>
            <a:r>
              <a:rPr lang="en-US" sz="2400" dirty="0"/>
              <a:t>(of course)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15C2B8-3A37-E042-B977-06C426C5F135}"/>
              </a:ext>
            </a:extLst>
          </p:cNvPr>
          <p:cNvSpPr txBox="1"/>
          <p:nvPr/>
        </p:nvSpPr>
        <p:spPr>
          <a:xfrm>
            <a:off x="6429085" y="5077404"/>
            <a:ext cx="295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ску</a:t>
            </a:r>
            <a:r>
              <a:rPr lang="en-US" sz="2400" dirty="0"/>
              <a:t>́</a:t>
            </a:r>
            <a:r>
              <a:rPr lang="ru-RU" sz="2400" dirty="0" err="1"/>
              <a:t>чно</a:t>
            </a:r>
            <a:r>
              <a:rPr lang="ru-RU" sz="2400" dirty="0"/>
              <a:t> </a:t>
            </a:r>
            <a:r>
              <a:rPr lang="en-US" sz="2400" dirty="0"/>
              <a:t> (boring)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76BEAD-2441-304E-B70D-CA27E1359BD0}"/>
              </a:ext>
            </a:extLst>
          </p:cNvPr>
          <p:cNvSpPr txBox="1"/>
          <p:nvPr/>
        </p:nvSpPr>
        <p:spPr>
          <a:xfrm>
            <a:off x="6714845" y="2410390"/>
            <a:ext cx="111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что </a:t>
            </a:r>
            <a:r>
              <a:rPr lang="ru-RU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42E4A-7049-F349-81F3-CA7FD8A92A5D}"/>
              </a:ext>
            </a:extLst>
          </p:cNvPr>
          <p:cNvSpPr txBox="1"/>
          <p:nvPr/>
        </p:nvSpPr>
        <p:spPr>
          <a:xfrm>
            <a:off x="8166655" y="4466201"/>
            <a:ext cx="135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</a:t>
            </a:r>
            <a:r>
              <a:rPr lang="en-US" sz="2400" dirty="0" err="1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2400" dirty="0" err="1"/>
              <a:t>n’éšn</a:t>
            </a:r>
            <a:r>
              <a:rPr lang="ru-RU" sz="2400" dirty="0"/>
              <a:t>ъ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FA918E-52F5-E44D-B34B-A64AE060351F}"/>
              </a:ext>
            </a:extLst>
          </p:cNvPr>
          <p:cNvSpPr txBox="1"/>
          <p:nvPr/>
        </p:nvSpPr>
        <p:spPr>
          <a:xfrm>
            <a:off x="6714844" y="4466202"/>
            <a:ext cx="194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коне</a:t>
            </a:r>
            <a:r>
              <a:rPr lang="en-US" sz="2400" dirty="0"/>
              <a:t>́</a:t>
            </a:r>
            <a:r>
              <a:rPr lang="ru-RU" sz="2400" dirty="0" err="1"/>
              <a:t>чно</a:t>
            </a:r>
            <a:r>
              <a:rPr lang="ru-RU" sz="2400" dirty="0"/>
              <a:t> </a:t>
            </a:r>
            <a:r>
              <a:rPr lang="ru-RU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AF11E2-08AC-D540-A333-59A3A8468E29}"/>
              </a:ext>
            </a:extLst>
          </p:cNvPr>
          <p:cNvSpPr txBox="1"/>
          <p:nvPr/>
        </p:nvSpPr>
        <p:spPr>
          <a:xfrm>
            <a:off x="6714845" y="3432426"/>
            <a:ext cx="151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что</a:t>
            </a:r>
            <a:r>
              <a:rPr lang="en-US" sz="2400" dirty="0"/>
              <a:t>́</a:t>
            </a:r>
            <a:r>
              <a:rPr lang="ru-RU" sz="2400" dirty="0"/>
              <a:t>бы </a:t>
            </a:r>
            <a:r>
              <a:rPr lang="ru-RU" sz="2400" dirty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F8C712-026A-4743-A24F-060756705937}"/>
              </a:ext>
            </a:extLst>
          </p:cNvPr>
          <p:cNvSpPr txBox="1"/>
          <p:nvPr/>
        </p:nvSpPr>
        <p:spPr>
          <a:xfrm>
            <a:off x="8166654" y="3427440"/>
            <a:ext cx="135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št</a:t>
            </a:r>
            <a:r>
              <a:rPr lang="ru-RU" sz="2400" dirty="0"/>
              <a:t>о</a:t>
            </a:r>
            <a:r>
              <a:rPr lang="en-US" sz="2400" dirty="0"/>
              <a:t>́by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AE1C-8F20-5240-A670-B721DD45FE10}"/>
              </a:ext>
            </a:extLst>
          </p:cNvPr>
          <p:cNvSpPr txBox="1"/>
          <p:nvPr/>
        </p:nvSpPr>
        <p:spPr>
          <a:xfrm>
            <a:off x="6416366" y="2996522"/>
            <a:ext cx="334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чтобы  </a:t>
            </a:r>
            <a:r>
              <a:rPr lang="en-US" sz="2400" dirty="0"/>
              <a:t>(in order to; that)</a:t>
            </a:r>
          </a:p>
        </p:txBody>
      </p:sp>
    </p:spTree>
    <p:extLst>
      <p:ext uri="{BB962C8B-B14F-4D97-AF65-F5344CB8AC3E}">
        <p14:creationId xmlns:p14="http://schemas.microsoft.com/office/powerpoint/2010/main" val="195403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292656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158318" cy="1325563"/>
          </a:xfrm>
        </p:spPr>
        <p:txBody>
          <a:bodyPr anchor="ctr" anchorCtr="0"/>
          <a:lstStyle/>
          <a:p>
            <a:r>
              <a:rPr lang="en-US"/>
              <a:t>Today...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94F9-58F6-1049-8F1F-3336585D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158318" cy="2028248"/>
          </a:xfrm>
        </p:spPr>
        <p:txBody>
          <a:bodyPr/>
          <a:lstStyle/>
          <a:p>
            <a:pPr marL="400050" indent="-400050">
              <a:buFont typeface="Wingdings" pitchFamily="2" charset="2"/>
              <a:buChar char="ü"/>
            </a:pPr>
            <a:r>
              <a:rPr lang="en-US"/>
              <a:t>Leetle Game</a:t>
            </a:r>
          </a:p>
          <a:p>
            <a:pPr marL="400050" indent="-400050">
              <a:buFont typeface="Wingdings" pitchFamily="2" charset="2"/>
              <a:buChar char="ü"/>
            </a:pPr>
            <a:r>
              <a:rPr lang="en-US"/>
              <a:t>Leetle Warm Up</a:t>
            </a:r>
          </a:p>
          <a:p>
            <a:pPr marL="400050" indent="-400050">
              <a:buFont typeface="Wingdings" pitchFamily="2" charset="2"/>
              <a:buChar char="ü"/>
            </a:pPr>
            <a:r>
              <a:rPr lang="en-US"/>
              <a:t>Voicing Rules</a:t>
            </a:r>
          </a:p>
          <a:p>
            <a:pPr marL="400050" indent="-400050">
              <a:buFont typeface="Wingdings" pitchFamily="2" charset="2"/>
              <a:buChar char="ü"/>
            </a:pPr>
            <a:r>
              <a:rPr lang="en-US"/>
              <a:t>Renegade Letters </a:t>
            </a:r>
            <a:r>
              <a:rPr lang="ru-RU"/>
              <a:t>г </a:t>
            </a:r>
            <a:r>
              <a:rPr lang="en-US"/>
              <a:t>&amp; </a:t>
            </a:r>
            <a:r>
              <a:rPr lang="ru-RU"/>
              <a:t>ч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256F12-D142-E344-BDAD-48299DB801C0}"/>
              </a:ext>
            </a:extLst>
          </p:cNvPr>
          <p:cNvSpPr/>
          <p:nvPr/>
        </p:nvSpPr>
        <p:spPr>
          <a:xfrm>
            <a:off x="7467600" y="5135305"/>
            <a:ext cx="4070193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8:</a:t>
            </a:r>
            <a:r>
              <a:rPr lang="en-US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540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ru-RU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p.m. EST</a:t>
            </a:r>
          </a:p>
        </p:txBody>
      </p:sp>
    </p:spTree>
    <p:extLst>
      <p:ext uri="{BB962C8B-B14F-4D97-AF65-F5344CB8AC3E}">
        <p14:creationId xmlns:p14="http://schemas.microsoft.com/office/powerpoint/2010/main" val="20128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CC7438B3-9CCF-1E41-827F-B3EC89AE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next class &amp; when?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57CD8-933D-621D-7929-E7876F19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5748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4">
            <a:extLst>
              <a:ext uri="{FF2B5EF4-FFF2-40B4-BE49-F238E27FC236}">
                <a16:creationId xmlns:a16="http://schemas.microsoft.com/office/drawing/2014/main" id="{1B8DF0BA-4875-4541-AD42-BFD49E68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next class &amp; when?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EFF878-6F0C-A6E2-0FA2-BEAE40B8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7050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680" y="448389"/>
            <a:ext cx="7761168" cy="1337552"/>
          </a:xfrm>
        </p:spPr>
        <p:txBody>
          <a:bodyPr>
            <a:normAutofit/>
          </a:bodyPr>
          <a:lstStyle/>
          <a:p>
            <a:r>
              <a:rPr lang="en-US" sz="3600"/>
              <a:t>Daily 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07E72-A0EA-E042-B637-4DD5D186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91" y="1570040"/>
            <a:ext cx="5466976" cy="4696691"/>
          </a:xfrm>
          <a:prstGeom prst="rect">
            <a:avLst/>
          </a:prstGeom>
          <a:ln>
            <a:solidFill>
              <a:srgbClr val="0569CB"/>
            </a:solidFill>
          </a:ln>
        </p:spPr>
      </p:pic>
    </p:spTree>
    <p:extLst>
      <p:ext uri="{BB962C8B-B14F-4D97-AF65-F5344CB8AC3E}">
        <p14:creationId xmlns:p14="http://schemas.microsoft.com/office/powerpoint/2010/main" val="163597795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738" y="637664"/>
            <a:ext cx="7788165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3600"/>
              <a:t>Optional Check-Ins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3E7ED-D91A-524E-AEF2-CB8458ADB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595" y="1990329"/>
            <a:ext cx="7321213" cy="3827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3A0038-DD3F-AA48-8F87-90D326D907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0295875" y="3682423"/>
            <a:ext cx="1317933" cy="1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979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2558" y="1138990"/>
            <a:ext cx="7761168" cy="1755274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Next time...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3AA068-DDA6-5348-962D-0711EA35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64" y="2894264"/>
            <a:ext cx="2761756" cy="26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0755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60574095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C0FFAC5-F0D0-AC41-BC5E-D7DA2CA69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9894" y="1617550"/>
            <a:ext cx="8470232" cy="1571252"/>
          </a:xfrm>
        </p:spPr>
        <p:txBody>
          <a:bodyPr anchor="ctr">
            <a:normAutofit/>
          </a:bodyPr>
          <a:lstStyle/>
          <a:p>
            <a:r>
              <a:rPr lang="en-US" sz="4400"/>
              <a:t>How can I support Kira?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A305657-C984-7F4F-BCE1-C5F9E74ABE90}"/>
              </a:ext>
            </a:extLst>
          </p:cNvPr>
          <p:cNvSpPr txBox="1">
            <a:spLocks/>
          </p:cNvSpPr>
          <p:nvPr/>
        </p:nvSpPr>
        <p:spPr>
          <a:xfrm>
            <a:off x="3769894" y="3188802"/>
            <a:ext cx="8470232" cy="2393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0" b="0">
                <a:latin typeface="American Typewriter" panose="02090604020004020304" pitchFamily="18" charset="77"/>
                <a:ea typeface="Baskerville" panose="02020502070401020303" pitchFamily="18" charset="0"/>
                <a:cs typeface="Big Caslon Medium" panose="020006030900000200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090046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C0FFAC5-F0D0-AC41-BC5E-D7DA2CA6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336" y="1512274"/>
            <a:ext cx="4002729" cy="461666"/>
          </a:xfrm>
        </p:spPr>
        <p:txBody>
          <a:bodyPr anchor="ctr">
            <a:noAutofit/>
          </a:bodyPr>
          <a:lstStyle/>
          <a:p>
            <a:pPr marL="406400" indent="-406400" algn="l"/>
            <a:r>
              <a:rPr lang="en-US" sz="2000"/>
              <a:t>1) Check out Kira’s other stuff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956AB-FC24-684A-89CC-820834AA7FAD}"/>
              </a:ext>
            </a:extLst>
          </p:cNvPr>
          <p:cNvSpPr/>
          <p:nvPr/>
        </p:nvSpPr>
        <p:spPr>
          <a:xfrm>
            <a:off x="4231012" y="3267356"/>
            <a:ext cx="3339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5E16E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learnrussianwithkira.com</a:t>
            </a:r>
            <a:endParaRPr lang="en-US" sz="2400">
              <a:solidFill>
                <a:srgbClr val="5E16EB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E6FAAB-66A4-F745-91D9-89407D7ACD22}"/>
              </a:ext>
            </a:extLst>
          </p:cNvPr>
          <p:cNvCxnSpPr>
            <a:cxnSpLocks/>
          </p:cNvCxnSpPr>
          <p:nvPr/>
        </p:nvCxnSpPr>
        <p:spPr>
          <a:xfrm>
            <a:off x="7961586" y="1512274"/>
            <a:ext cx="0" cy="4699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DF9EBD-B616-DE49-A13D-68F789EAA280}"/>
              </a:ext>
            </a:extLst>
          </p:cNvPr>
          <p:cNvCxnSpPr>
            <a:cxnSpLocks/>
          </p:cNvCxnSpPr>
          <p:nvPr/>
        </p:nvCxnSpPr>
        <p:spPr>
          <a:xfrm>
            <a:off x="3899336" y="3941383"/>
            <a:ext cx="8050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ED288AF-20BB-0841-99B0-41C8BDFCA439}"/>
              </a:ext>
            </a:extLst>
          </p:cNvPr>
          <p:cNvSpPr txBox="1">
            <a:spLocks/>
          </p:cNvSpPr>
          <p:nvPr/>
        </p:nvSpPr>
        <p:spPr>
          <a:xfrm>
            <a:off x="8245369" y="1490244"/>
            <a:ext cx="3704892" cy="4860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2) Become an ambassador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4EBCE4-307C-6545-8808-A5BA3A8CA16A}"/>
              </a:ext>
            </a:extLst>
          </p:cNvPr>
          <p:cNvSpPr/>
          <p:nvPr/>
        </p:nvSpPr>
        <p:spPr>
          <a:xfrm>
            <a:off x="8292662" y="1970634"/>
            <a:ext cx="365759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If you love Kira’s stuff, you could tell:</a:t>
            </a:r>
          </a:p>
          <a:p>
            <a:endParaRPr lang="en-US" sz="100"/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fellow Russian students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teachers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Reddit!</a:t>
            </a:r>
            <a:endParaRPr lang="en-US">
              <a:solidFill>
                <a:srgbClr val="5E16EB"/>
              </a:solidFill>
            </a:endParaRPr>
          </a:p>
          <a:p>
            <a:r>
              <a:rPr lang="en-US">
                <a:solidFill>
                  <a:srgbClr val="5E16EB"/>
                </a:solidFill>
              </a:rPr>
              <a:t>learnrussianwithkira.com</a:t>
            </a:r>
          </a:p>
          <a:p>
            <a:r>
              <a:rPr lang="en-US">
                <a:solidFill>
                  <a:srgbClr val="5E16EB"/>
                </a:solidFill>
              </a:rPr>
              <a:t>patreon.com/learnrussianwithkira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99130-054C-4C43-B2CE-7FF63F796961}"/>
              </a:ext>
            </a:extLst>
          </p:cNvPr>
          <p:cNvSpPr/>
          <p:nvPr/>
        </p:nvSpPr>
        <p:spPr>
          <a:xfrm>
            <a:off x="4230415" y="4718935"/>
            <a:ext cx="3671653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At the $5 a month level:</a:t>
            </a:r>
          </a:p>
          <a:p>
            <a:endParaRPr lang="en-US" sz="100"/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exclusive podcast focused on sounds</a:t>
            </a:r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library of podcast episodes</a:t>
            </a:r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optional texts &amp; emails</a:t>
            </a:r>
            <a:endParaRPr lang="en-US">
              <a:solidFill>
                <a:srgbClr val="5E16EB"/>
              </a:solidFill>
            </a:endParaRPr>
          </a:p>
          <a:p>
            <a:r>
              <a:rPr lang="en-US">
                <a:solidFill>
                  <a:srgbClr val="5E16EB"/>
                </a:solidFill>
              </a:rPr>
              <a:t>patreon.com/learnrussianwithkira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F23125-D397-1E40-B66F-75E719BEE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462" y="5168753"/>
            <a:ext cx="707609" cy="7076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162D0A-7FA1-D243-974E-DA760941581E}"/>
              </a:ext>
            </a:extLst>
          </p:cNvPr>
          <p:cNvSpPr/>
          <p:nvPr/>
        </p:nvSpPr>
        <p:spPr>
          <a:xfrm>
            <a:off x="8294557" y="5980785"/>
            <a:ext cx="348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5E16E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buymeacoffee.com/kiradi</a:t>
            </a:r>
            <a:endParaRPr lang="en-US" sz="2400">
              <a:solidFill>
                <a:srgbClr val="5E16EB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EB2C91-C0BF-6F42-8F0E-9E09F71DE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286" y="4692764"/>
            <a:ext cx="1369695" cy="136969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AC73301-D30D-4B40-A6EF-46E6E538B669}"/>
              </a:ext>
            </a:extLst>
          </p:cNvPr>
          <p:cNvSpPr txBox="1">
            <a:spLocks/>
          </p:cNvSpPr>
          <p:nvPr/>
        </p:nvSpPr>
        <p:spPr>
          <a:xfrm>
            <a:off x="3899336" y="4155356"/>
            <a:ext cx="4002729" cy="4616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3) Become a Patron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6F66A15-B789-8D42-B99B-402B69C7DCC9}"/>
              </a:ext>
            </a:extLst>
          </p:cNvPr>
          <p:cNvSpPr txBox="1">
            <a:spLocks/>
          </p:cNvSpPr>
          <p:nvPr/>
        </p:nvSpPr>
        <p:spPr>
          <a:xfrm>
            <a:off x="8268093" y="4152778"/>
            <a:ext cx="4002729" cy="4616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4) Buy Kira a coffee : 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C7DE9C-240B-3540-9EE8-F89AA2C50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1012" y="2105197"/>
            <a:ext cx="3339376" cy="87033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9AF4A74-7B9F-5844-93EF-9577B62458CA}"/>
              </a:ext>
            </a:extLst>
          </p:cNvPr>
          <p:cNvSpPr txBox="1">
            <a:spLocks/>
          </p:cNvSpPr>
          <p:nvPr/>
        </p:nvSpPr>
        <p:spPr>
          <a:xfrm>
            <a:off x="3666949" y="560690"/>
            <a:ext cx="8470232" cy="87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/>
              <a:t>How can I support Kira?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A20C77-A292-74AC-61D5-74758F7B7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3514" y="5561372"/>
            <a:ext cx="187512" cy="1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2192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078" y="321716"/>
            <a:ext cx="7244881" cy="2387600"/>
          </a:xfrm>
        </p:spPr>
        <p:txBody>
          <a:bodyPr anchor="ctr">
            <a:normAutofit/>
          </a:bodyPr>
          <a:lstStyle/>
          <a:p>
            <a:r>
              <a:rPr lang="en-US"/>
              <a:t>Chat &amp; Sing!</a:t>
            </a:r>
            <a:br>
              <a:rPr lang="en-US"/>
            </a:br>
            <a:r>
              <a:rPr lang="en-US" sz="2400"/>
              <a:t>(Kira – stop sharing your screen</a:t>
            </a:r>
            <a:br>
              <a:rPr lang="en-US" sz="2400"/>
            </a:br>
            <a:r>
              <a:rPr lang="en-US" sz="2400"/>
              <a:t>and remember to use the </a:t>
            </a:r>
            <a:r>
              <a:rPr lang="ru-RU" sz="2400"/>
              <a:t>букс</a:t>
            </a:r>
            <a:r>
              <a:rPr lang="en-US" sz="2400"/>
              <a:t>!)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388F3-D5E2-FF4D-9338-8F72D8876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66" y="2617393"/>
            <a:ext cx="2687628" cy="35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5013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3560"/>
            <a:ext cx="7158318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Are you a teacher?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7376-E404-9B46-A904-895F53BB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803400"/>
            <a:ext cx="7158318" cy="408932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Would you like to use this PPT?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Please do!  Take it, tweak it, share it – just please include “based on </a:t>
            </a:r>
            <a:r>
              <a:rPr lang="en-US" sz="2000" i="1"/>
              <a:t>Unlocking Russian Pronunciation </a:t>
            </a:r>
            <a:r>
              <a:rPr lang="en-US" sz="2000"/>
              <a:t>by Kimberly (Kira) DiMattia” in it.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In return, I would love it if you would share these two links with your students:  </a:t>
            </a:r>
          </a:p>
          <a:p>
            <a:pPr marL="0" indent="0">
              <a:buNone/>
            </a:pPr>
            <a:endParaRPr lang="en-US" sz="4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3"/>
              </a:rPr>
              <a:t>www.learnrussianwithkira.com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4"/>
              </a:rPr>
              <a:t>www.patreon.com/learnrussianwithkira</a:t>
            </a:r>
            <a:r>
              <a:rPr lang="en-US" sz="2000"/>
              <a:t> 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ru-RU" sz="2000"/>
              <a:t>Спасибо!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Kimberly DiMattia, </a:t>
            </a:r>
            <a:r>
              <a:rPr lang="en-US" sz="2000">
                <a:hlinkClick r:id="rId5"/>
              </a:rPr>
              <a:t>kiradimattia@gmail.com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331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Leetle Game</a:t>
            </a:r>
          </a:p>
        </p:txBody>
      </p:sp>
    </p:spTree>
    <p:extLst>
      <p:ext uri="{BB962C8B-B14F-4D97-AF65-F5344CB8AC3E}">
        <p14:creationId xmlns:p14="http://schemas.microsoft.com/office/powerpoint/2010/main" val="161055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89F07-FBE2-0248-9FEB-F5E8B0C6F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9" y="271462"/>
            <a:ext cx="63150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5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C310D-D973-4D4F-9E2D-E384372AD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0"/>
            <a:ext cx="6858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2B112E2-12AF-7649-89DD-0FFCCE216E58}"/>
              </a:ext>
            </a:extLst>
          </p:cNvPr>
          <p:cNvSpPr/>
          <p:nvPr/>
        </p:nvSpPr>
        <p:spPr>
          <a:xfrm rot="20618608">
            <a:off x="6047088" y="2335850"/>
            <a:ext cx="469628" cy="5029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A71EC2E-B322-FE45-8FD5-18BFFFA7C35D}"/>
              </a:ext>
            </a:extLst>
          </p:cNvPr>
          <p:cNvSpPr/>
          <p:nvPr/>
        </p:nvSpPr>
        <p:spPr>
          <a:xfrm rot="20618608">
            <a:off x="6170833" y="2531430"/>
            <a:ext cx="96817" cy="139268"/>
          </a:xfrm>
          <a:prstGeom prst="ellipse">
            <a:avLst/>
          </a:prstGeom>
          <a:solidFill>
            <a:srgbClr val="46B3D0"/>
          </a:solidFill>
          <a:ln>
            <a:solidFill>
              <a:srgbClr val="46B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87030D-C93C-0046-BC51-8223CC6EBB83}"/>
              </a:ext>
            </a:extLst>
          </p:cNvPr>
          <p:cNvSpPr/>
          <p:nvPr/>
        </p:nvSpPr>
        <p:spPr>
          <a:xfrm rot="19763336">
            <a:off x="6934002" y="2425337"/>
            <a:ext cx="469628" cy="5682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5C8785-E29E-9C4B-8AF6-680D4BE51845}"/>
              </a:ext>
            </a:extLst>
          </p:cNvPr>
          <p:cNvSpPr/>
          <p:nvPr/>
        </p:nvSpPr>
        <p:spPr>
          <a:xfrm rot="19569452">
            <a:off x="7022489" y="2615913"/>
            <a:ext cx="110056" cy="139159"/>
          </a:xfrm>
          <a:prstGeom prst="ellipse">
            <a:avLst/>
          </a:prstGeom>
          <a:solidFill>
            <a:srgbClr val="46B3D0"/>
          </a:solidFill>
          <a:ln>
            <a:solidFill>
              <a:srgbClr val="46B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44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C310D-D973-4D4F-9E2D-E384372AD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1976">
            <a:off x="4381500" y="0"/>
            <a:ext cx="6858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2B112E2-12AF-7649-89DD-0FFCCE216E58}"/>
              </a:ext>
            </a:extLst>
          </p:cNvPr>
          <p:cNvSpPr/>
          <p:nvPr/>
        </p:nvSpPr>
        <p:spPr>
          <a:xfrm rot="20618608">
            <a:off x="6125145" y="2190887"/>
            <a:ext cx="469628" cy="5029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A71EC2E-B322-FE45-8FD5-18BFFFA7C35D}"/>
              </a:ext>
            </a:extLst>
          </p:cNvPr>
          <p:cNvSpPr/>
          <p:nvPr/>
        </p:nvSpPr>
        <p:spPr>
          <a:xfrm rot="20618608">
            <a:off x="6248890" y="2386467"/>
            <a:ext cx="96817" cy="139268"/>
          </a:xfrm>
          <a:prstGeom prst="ellipse">
            <a:avLst/>
          </a:prstGeom>
          <a:solidFill>
            <a:srgbClr val="46B3D0"/>
          </a:solidFill>
          <a:ln>
            <a:solidFill>
              <a:srgbClr val="46B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87030D-C93C-0046-BC51-8223CC6EBB83}"/>
              </a:ext>
            </a:extLst>
          </p:cNvPr>
          <p:cNvSpPr/>
          <p:nvPr/>
        </p:nvSpPr>
        <p:spPr>
          <a:xfrm rot="19763336">
            <a:off x="6989757" y="2391884"/>
            <a:ext cx="469628" cy="5682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5C8785-E29E-9C4B-8AF6-680D4BE51845}"/>
              </a:ext>
            </a:extLst>
          </p:cNvPr>
          <p:cNvSpPr/>
          <p:nvPr/>
        </p:nvSpPr>
        <p:spPr>
          <a:xfrm rot="19569452">
            <a:off x="7078244" y="2582460"/>
            <a:ext cx="110056" cy="139159"/>
          </a:xfrm>
          <a:prstGeom prst="ellipse">
            <a:avLst/>
          </a:prstGeom>
          <a:solidFill>
            <a:srgbClr val="46B3D0"/>
          </a:solidFill>
          <a:ln>
            <a:solidFill>
              <a:srgbClr val="46B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8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en-US" sz="4000"/>
              <a:t>Welcome!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94F9-58F6-1049-8F1F-3336585D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146297"/>
            <a:ext cx="7862406" cy="2987485"/>
          </a:xfrm>
        </p:spPr>
        <p:txBody>
          <a:bodyPr numCol="1"/>
          <a:lstStyle/>
          <a:p>
            <a:pPr marL="457200" indent="-457200">
              <a:buAutoNum type="arabicParenR"/>
            </a:pPr>
            <a:r>
              <a:rPr lang="en-US" sz="2400" b="1"/>
              <a:t>Gather items now</a:t>
            </a:r>
          </a:p>
          <a:p>
            <a:pPr lvl="1"/>
            <a:r>
              <a:rPr lang="en-US" sz="2000" i="1"/>
              <a:t>Unlocking Russian Pronunciation </a:t>
            </a:r>
            <a:r>
              <a:rPr lang="en-US" sz="2000"/>
              <a:t>(Kira’s book if you have it already)</a:t>
            </a:r>
          </a:p>
          <a:p>
            <a:pPr lvl="1"/>
            <a:r>
              <a:rPr lang="en-US" sz="2000"/>
              <a:t>smart phone for recording yourself</a:t>
            </a:r>
          </a:p>
          <a:p>
            <a:pPr lvl="1"/>
            <a:r>
              <a:rPr lang="en-US" sz="2000"/>
              <a:t>paper, pen/pencil</a:t>
            </a:r>
          </a:p>
          <a:p>
            <a:pPr lvl="1"/>
            <a:r>
              <a:rPr lang="en-US" sz="2000"/>
              <a:t>water</a:t>
            </a:r>
          </a:p>
          <a:p>
            <a:pPr marL="457200" lvl="1" indent="0">
              <a:buNone/>
            </a:pPr>
            <a:endParaRPr lang="en-US" sz="400"/>
          </a:p>
          <a:p>
            <a:pPr marL="457200" indent="-457200">
              <a:buAutoNum type="arabicParenR"/>
            </a:pPr>
            <a:r>
              <a:rPr lang="en-US" sz="2400" b="1"/>
              <a:t>Rename yourself on Zoom</a:t>
            </a:r>
          </a:p>
          <a:p>
            <a:pPr marL="457200" lvl="1" indent="0">
              <a:buNone/>
            </a:pPr>
            <a:r>
              <a:rPr lang="en-US" sz="2000"/>
              <a:t>Click on Participants, hover over your name, choose Rename, and use your Russian name in Cyrillic (e.g. </a:t>
            </a:r>
            <a:r>
              <a:rPr lang="ru-RU" sz="2000"/>
              <a:t>Кира</a:t>
            </a:r>
            <a:r>
              <a:rPr lang="en-US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336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3107ED7-8CA8-764F-AB63-89D9B170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55" y="700368"/>
            <a:ext cx="1201201" cy="11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D07DF-BE1E-FF4E-85D8-89C1496BC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44" y="691217"/>
            <a:ext cx="3207653" cy="3213869"/>
          </a:xfrm>
          <a:prstGeom prst="rect">
            <a:avLst/>
          </a:prstGeom>
        </p:spPr>
      </p:pic>
      <p:pic>
        <p:nvPicPr>
          <p:cNvPr id="10" name="Волынка Timer 2 20" descr="Волынка Timer 2 20">
            <a:hlinkClick r:id="" action="ppaction://media"/>
            <a:extLst>
              <a:ext uri="{FF2B5EF4-FFF2-40B4-BE49-F238E27FC236}">
                <a16:creationId xmlns:a16="http://schemas.microsoft.com/office/drawing/2014/main" id="{A7ED81C0-648D-844C-81BB-6A2EDD4AA9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843" y="4221741"/>
            <a:ext cx="3202565" cy="180144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9477DD1-6A60-F24C-91A0-072FC257CBAF}"/>
              </a:ext>
            </a:extLst>
          </p:cNvPr>
          <p:cNvSpPr txBox="1">
            <a:spLocks/>
          </p:cNvSpPr>
          <p:nvPr/>
        </p:nvSpPr>
        <p:spPr>
          <a:xfrm>
            <a:off x="5913029" y="825171"/>
            <a:ext cx="5827214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Download the “Leetle Game – Day 4” doc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Stop when I call time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Drop your answers in the chat when I ask for them!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427CF0-AF8D-6946-9449-E0143115692D}"/>
              </a:ext>
            </a:extLst>
          </p:cNvPr>
          <p:cNvSpPr txBox="1">
            <a:spLocks/>
          </p:cNvSpPr>
          <p:nvPr/>
        </p:nvSpPr>
        <p:spPr>
          <a:xfrm>
            <a:off x="4200920" y="2099738"/>
            <a:ext cx="2491564" cy="38708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ru-RU" sz="2600"/>
              <a:t>зоопа́рк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ро́зовая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ве́чер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отку́да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часы́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тебя́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хо́чет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большо́е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FC7F03D-A2A6-3242-BC52-0540779ABC3F}"/>
              </a:ext>
            </a:extLst>
          </p:cNvPr>
          <p:cNvSpPr txBox="1">
            <a:spLocks/>
          </p:cNvSpPr>
          <p:nvPr/>
        </p:nvSpPr>
        <p:spPr>
          <a:xfrm>
            <a:off x="7534614" y="2078473"/>
            <a:ext cx="2491564" cy="38708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/>
              <a:t>z∧∧párk</a:t>
            </a:r>
          </a:p>
          <a:p>
            <a:pPr marL="0" indent="0">
              <a:buNone/>
            </a:pPr>
            <a:r>
              <a:rPr lang="en-US" sz="2600"/>
              <a:t>róz</a:t>
            </a:r>
            <a:r>
              <a:rPr lang="ru-RU" sz="2600"/>
              <a:t>ъ</a:t>
            </a:r>
            <a:r>
              <a:rPr lang="en-US" sz="2600"/>
              <a:t>v</a:t>
            </a:r>
            <a:r>
              <a:rPr lang="ru-RU" sz="2600"/>
              <a:t>ъ</a:t>
            </a:r>
            <a:r>
              <a:rPr lang="en-US" sz="2600"/>
              <a:t>j</a:t>
            </a:r>
            <a:r>
              <a:rPr lang="ru-RU" sz="2600"/>
              <a:t>ъ</a:t>
            </a:r>
          </a:p>
          <a:p>
            <a:pPr marL="0" indent="0">
              <a:buNone/>
            </a:pPr>
            <a:r>
              <a:rPr lang="en-US" sz="2600"/>
              <a:t>v’éč’ir</a:t>
            </a:r>
          </a:p>
          <a:p>
            <a:pPr marL="0" indent="0">
              <a:buNone/>
            </a:pPr>
            <a:r>
              <a:rPr lang="en-US" sz="2600"/>
              <a:t>∧tkúd</a:t>
            </a:r>
            <a:r>
              <a:rPr lang="ru-RU" sz="2600"/>
              <a:t>ъ</a:t>
            </a:r>
          </a:p>
          <a:p>
            <a:pPr marL="0" indent="0">
              <a:buNone/>
            </a:pPr>
            <a:r>
              <a:rPr lang="en-US" sz="2600"/>
              <a:t>č’isý</a:t>
            </a:r>
          </a:p>
          <a:p>
            <a:pPr marL="0" indent="0">
              <a:buNone/>
            </a:pPr>
            <a:r>
              <a:rPr lang="en-US" sz="2600"/>
              <a:t>t’ib’á</a:t>
            </a:r>
          </a:p>
          <a:p>
            <a:pPr marL="0" indent="0">
              <a:buNone/>
            </a:pPr>
            <a:r>
              <a:rPr lang="en-US" sz="2600"/>
              <a:t>xóč’</a:t>
            </a:r>
            <a:r>
              <a:rPr lang="ru-RU" sz="2600"/>
              <a:t>ъ</a:t>
            </a:r>
            <a:r>
              <a:rPr lang="en-US" sz="2600"/>
              <a:t>t</a:t>
            </a:r>
          </a:p>
          <a:p>
            <a:pPr marL="0" indent="0">
              <a:buNone/>
            </a:pPr>
            <a:r>
              <a:rPr lang="en-US" sz="2600"/>
              <a:t>b∧l’šój</a:t>
            </a:r>
            <a:r>
              <a:rPr lang="ru-RU" sz="2600"/>
              <a:t>ъ 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879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Ну, как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7407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214296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B5E10-C2D2-6E4D-194F-C9960BD4F9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Kira’s flashcards!</a:t>
            </a:r>
          </a:p>
        </p:txBody>
      </p:sp>
    </p:spTree>
    <p:extLst>
      <p:ext uri="{BB962C8B-B14F-4D97-AF65-F5344CB8AC3E}">
        <p14:creationId xmlns:p14="http://schemas.microsoft.com/office/powerpoint/2010/main" val="143357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endParaRPr lang="en-US" sz="2400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284E7A2C-141C-9054-8CB4-94900E405650}"/>
              </a:ext>
            </a:extLst>
          </p:cNvPr>
          <p:cNvSpPr txBox="1">
            <a:spLocks noChangeAspect="1"/>
          </p:cNvSpPr>
          <p:nvPr/>
        </p:nvSpPr>
        <p:spPr>
          <a:xfrm>
            <a:off x="6096000" y="2938164"/>
            <a:ext cx="3540484" cy="208112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zoo</a:t>
            </a:r>
            <a:endParaRPr lang="en-US" sz="1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45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endParaRPr lang="en-US" sz="2400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8FA4B214-65D1-2CA5-C84D-50D1E24CE821}"/>
              </a:ext>
            </a:extLst>
          </p:cNvPr>
          <p:cNvSpPr txBox="1">
            <a:spLocks noChangeAspect="1"/>
          </p:cNvSpPr>
          <p:nvPr/>
        </p:nvSpPr>
        <p:spPr>
          <a:xfrm>
            <a:off x="6096000" y="2938164"/>
            <a:ext cx="3540484" cy="208112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07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BB47F-B5A1-81ED-C8E6-76DC28B0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819" y="2817428"/>
            <a:ext cx="7772400" cy="23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09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br>
              <a:rPr lang="en-US"/>
            </a:br>
            <a:r>
              <a:rPr lang="en-US" sz="24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 aloud, while pacing about the room!</a:t>
            </a:r>
            <a:r>
              <a:rPr lang="en-US" sz="240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BB47F-B5A1-81ED-C8E6-76DC28B0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819" y="2817428"/>
            <a:ext cx="7772400" cy="23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77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br>
              <a:rPr lang="en-US"/>
            </a:br>
            <a:r>
              <a:rPr lang="en-US" sz="24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words in phrases &amp; sentences</a:t>
            </a: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D2C62-83D1-3C7D-591E-76A75BD4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819" y="2770187"/>
            <a:ext cx="7772400" cy="23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48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br>
              <a:rPr lang="en-US"/>
            </a:br>
            <a:r>
              <a:rPr lang="en-US" sz="24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words in phrases &amp; sentences</a:t>
            </a:r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608AE-6783-277B-0B14-4A0E4E098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819" y="2837713"/>
            <a:ext cx="7772400" cy="23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54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328" y="2857567"/>
            <a:ext cx="6990144" cy="1142865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Let’s say hello  : )</a:t>
            </a:r>
          </a:p>
        </p:txBody>
      </p:sp>
    </p:spTree>
    <p:extLst>
      <p:ext uri="{BB962C8B-B14F-4D97-AF65-F5344CB8AC3E}">
        <p14:creationId xmlns:p14="http://schemas.microsoft.com/office/powerpoint/2010/main" val="202322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br>
              <a:rPr lang="en-US"/>
            </a:br>
            <a:r>
              <a:rPr lang="en-US" sz="24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words in phrases &amp; sentences</a:t>
            </a:r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78554-C5F4-C268-6383-68C5A2A4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819" y="2907725"/>
            <a:ext cx="7772400" cy="22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03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br>
              <a:rPr lang="en-US"/>
            </a:br>
            <a:r>
              <a:rPr lang="en-US" sz="24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 aloud, while pacing about the room!</a:t>
            </a:r>
            <a:r>
              <a:rPr lang="en-US" sz="240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78554-C5F4-C268-6383-68C5A2A4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819" y="2907725"/>
            <a:ext cx="7772400" cy="22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75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br>
              <a:rPr lang="en-US"/>
            </a:br>
            <a:r>
              <a:rPr lang="en-US" sz="24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 aloud, while pacing about the room!</a:t>
            </a:r>
            <a:r>
              <a:rPr lang="en-US" sz="240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78554-C5F4-C268-6383-68C5A2A4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819" y="2907725"/>
            <a:ext cx="7772400" cy="2299824"/>
          </a:xfrm>
          <a:prstGeom prst="rect">
            <a:avLst/>
          </a:prstGeom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50EE3093-8845-8AFB-3734-4C67C531257E}"/>
              </a:ext>
            </a:extLst>
          </p:cNvPr>
          <p:cNvSpPr txBox="1">
            <a:spLocks noChangeAspect="1"/>
          </p:cNvSpPr>
          <p:nvPr/>
        </p:nvSpPr>
        <p:spPr>
          <a:xfrm>
            <a:off x="4118533" y="2996144"/>
            <a:ext cx="3617581" cy="21264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zoo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is…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much…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Address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Hear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Walks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</a:p>
        </p:txBody>
      </p:sp>
    </p:spTree>
    <p:extLst>
      <p:ext uri="{BB962C8B-B14F-4D97-AF65-F5344CB8AC3E}">
        <p14:creationId xmlns:p14="http://schemas.microsoft.com/office/powerpoint/2010/main" val="578210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br>
              <a:rPr lang="en-US"/>
            </a:br>
            <a:r>
              <a:rPr lang="en-US" sz="24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 aloud, while pacing about the room!</a:t>
            </a:r>
            <a:r>
              <a:rPr lang="en-US" sz="2400"/>
              <a:t>  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50EE3093-8845-8AFB-3734-4C67C531257E}"/>
              </a:ext>
            </a:extLst>
          </p:cNvPr>
          <p:cNvSpPr txBox="1">
            <a:spLocks noChangeAspect="1"/>
          </p:cNvSpPr>
          <p:nvPr/>
        </p:nvSpPr>
        <p:spPr>
          <a:xfrm>
            <a:off x="4118533" y="2996144"/>
            <a:ext cx="3617581" cy="21264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zoo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is…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much…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Address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Hear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Walks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</a:p>
        </p:txBody>
      </p:sp>
    </p:spTree>
    <p:extLst>
      <p:ext uri="{BB962C8B-B14F-4D97-AF65-F5344CB8AC3E}">
        <p14:creationId xmlns:p14="http://schemas.microsoft.com/office/powerpoint/2010/main" val="1547934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63DA-A5CC-CD48-6EC1-35B7708D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Kira’s flashcards!</a:t>
            </a:r>
            <a:br>
              <a:rPr lang="en-US"/>
            </a:br>
            <a:r>
              <a:rPr lang="en-US" sz="24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 aloud, while pacing about the room!</a:t>
            </a:r>
            <a:r>
              <a:rPr lang="en-US" sz="240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78554-C5F4-C268-6383-68C5A2A4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819" y="2907725"/>
            <a:ext cx="7772400" cy="2299824"/>
          </a:xfrm>
          <a:prstGeom prst="rect">
            <a:avLst/>
          </a:prstGeom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50EE3093-8845-8AFB-3734-4C67C531257E}"/>
              </a:ext>
            </a:extLst>
          </p:cNvPr>
          <p:cNvSpPr txBox="1">
            <a:spLocks noChangeAspect="1"/>
          </p:cNvSpPr>
          <p:nvPr/>
        </p:nvSpPr>
        <p:spPr>
          <a:xfrm>
            <a:off x="4118533" y="2996144"/>
            <a:ext cx="3617581" cy="21264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zoo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is…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much…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Address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Hear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Walks</a:t>
            </a:r>
          </a:p>
          <a:p>
            <a:pPr marL="120015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</a:p>
        </p:txBody>
      </p:sp>
    </p:spTree>
    <p:extLst>
      <p:ext uri="{BB962C8B-B14F-4D97-AF65-F5344CB8AC3E}">
        <p14:creationId xmlns:p14="http://schemas.microsoft.com/office/powerpoint/2010/main" val="3959263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Leetle Warm Up</a:t>
            </a:r>
          </a:p>
        </p:txBody>
      </p:sp>
    </p:spTree>
    <p:extLst>
      <p:ext uri="{BB962C8B-B14F-4D97-AF65-F5344CB8AC3E}">
        <p14:creationId xmlns:p14="http://schemas.microsoft.com/office/powerpoint/2010/main" val="3632575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18DDEC-94ED-A845-847B-3F281F890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488" y="1805623"/>
            <a:ext cx="3952792" cy="3952792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E68EE5-0328-354C-9530-A6D4B543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678844"/>
            <a:ext cx="75152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Get your phones!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59258-7BD7-63FB-F891-1BDB4C22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504" y="2826386"/>
            <a:ext cx="583096" cy="5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6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F10E2-3004-D64E-8F5C-6585504F49F2}"/>
              </a:ext>
            </a:extLst>
          </p:cNvPr>
          <p:cNvSpPr txBox="1"/>
          <p:nvPr/>
        </p:nvSpPr>
        <p:spPr>
          <a:xfrm>
            <a:off x="2625969" y="3563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D250D296-CE3B-9142-BF70-6F156ACB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74" y="765204"/>
            <a:ext cx="2858074" cy="190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ACA18421-40E1-DE4D-82E7-A819DD539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9637887" y="4351259"/>
            <a:ext cx="2161881" cy="210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spicable Me 3 Girls">
            <a:extLst>
              <a:ext uri="{FF2B5EF4-FFF2-40B4-BE49-F238E27FC236}">
                <a16:creationId xmlns:a16="http://schemas.microsoft.com/office/drawing/2014/main" id="{5A9F5555-8776-F943-AB36-EB0817979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076806" y="4019800"/>
            <a:ext cx="1825135" cy="243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6542E5C7-EDCF-1F46-83AC-00C689F4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061" y="5140303"/>
            <a:ext cx="2340513" cy="1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6B6EEA-B267-BC43-BAB8-A5C00A44DE3D}"/>
              </a:ext>
            </a:extLst>
          </p:cNvPr>
          <p:cNvSpPr txBox="1">
            <a:spLocks/>
          </p:cNvSpPr>
          <p:nvPr/>
        </p:nvSpPr>
        <p:spPr>
          <a:xfrm>
            <a:off x="4610100" y="2370015"/>
            <a:ext cx="7761168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Leetle Warm Up!</a:t>
            </a:r>
          </a:p>
        </p:txBody>
      </p:sp>
    </p:spTree>
    <p:extLst>
      <p:ext uri="{BB962C8B-B14F-4D97-AF65-F5344CB8AC3E}">
        <p14:creationId xmlns:p14="http://schemas.microsoft.com/office/powerpoint/2010/main" val="229811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05840"/>
            <a:ext cx="7158318" cy="1325563"/>
          </a:xfrm>
        </p:spPr>
        <p:txBody>
          <a:bodyPr/>
          <a:lstStyle/>
          <a:p>
            <a:r>
              <a:rPr lang="en-US"/>
              <a:t>Russian Default Mouth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2" y="2834640"/>
            <a:ext cx="7158318" cy="33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Jaw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Tongue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Lips	 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D7D93-9A5C-EF48-9DC4-B853314C3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934994" y="1990959"/>
            <a:ext cx="4418805" cy="4418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5279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27871A-5A3D-EE4C-B2A3-DD91662F4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92" y="878497"/>
            <a:ext cx="6605953" cy="41287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107" y="5469549"/>
            <a:ext cx="6605953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баст</a:t>
            </a:r>
            <a:r>
              <a:rPr lang="ru-RU" u="sng"/>
              <a:t>у́</a:t>
            </a:r>
            <a:r>
              <a:rPr lang="ru-RU"/>
              <a:t>ют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0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8932" y="2662172"/>
            <a:ext cx="6990144" cy="1137153"/>
          </a:xfrm>
        </p:spPr>
        <p:txBody>
          <a:bodyPr>
            <a:normAutofit/>
          </a:bodyPr>
          <a:lstStyle/>
          <a:p>
            <a:pPr algn="l"/>
            <a:r>
              <a:rPr lang="en-US" sz="5000"/>
              <a:t>Master Class with Kira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18513-6430-DB4E-9FD1-5C274B2BB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8931" y="3920430"/>
            <a:ext cx="6990144" cy="1004890"/>
          </a:xfrm>
        </p:spPr>
        <p:txBody>
          <a:bodyPr/>
          <a:lstStyle/>
          <a:p>
            <a:pPr algn="l"/>
            <a:r>
              <a:rPr lang="en-US" sz="2800" spc="20">
                <a:latin typeface="Avenir" panose="02000503020000020003" pitchFamily="2" charset="0"/>
              </a:rPr>
              <a:t>Kimberly (Kira) DiMattia </a:t>
            </a:r>
          </a:p>
          <a:p>
            <a:pPr algn="l"/>
            <a:r>
              <a:rPr lang="en-US" sz="2800" spc="20">
                <a:latin typeface="Avenir" panose="02000503020000020003" pitchFamily="2" charset="0"/>
              </a:rPr>
              <a:t>Week 4 – Voicing Rules</a:t>
            </a:r>
          </a:p>
        </p:txBody>
      </p:sp>
    </p:spTree>
    <p:extLst>
      <p:ext uri="{BB962C8B-B14F-4D97-AF65-F5344CB8AC3E}">
        <p14:creationId xmlns:p14="http://schemas.microsoft.com/office/powerpoint/2010/main" val="1566411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71" y="5469549"/>
            <a:ext cx="6605953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дом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A720A-167E-6E47-8618-2B2C6337F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1" r="17296"/>
          <a:stretch/>
        </p:blipFill>
        <p:spPr>
          <a:xfrm>
            <a:off x="8234021" y="1568608"/>
            <a:ext cx="3278039" cy="3127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10FD9-57EB-FB4B-84F1-0DE0ECDC0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3" r="27823"/>
          <a:stretch/>
        </p:blipFill>
        <p:spPr>
          <a:xfrm>
            <a:off x="4456980" y="1568609"/>
            <a:ext cx="3278039" cy="31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2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107" y="822960"/>
            <a:ext cx="7158318" cy="1325563"/>
          </a:xfrm>
        </p:spPr>
        <p:txBody>
          <a:bodyPr/>
          <a:lstStyle/>
          <a:p>
            <a:r>
              <a:rPr lang="en-US"/>
              <a:t>Extra Phrases for Practice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008C8B-1B16-4444-A104-99D8904E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704" y="2848677"/>
            <a:ext cx="5235122" cy="2612406"/>
          </a:xfrm>
        </p:spPr>
        <p:txBody>
          <a:bodyPr>
            <a:noAutofit/>
          </a:bodyPr>
          <a:lstStyle/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Hello, world!</a:t>
            </a:r>
          </a:p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Lake Baikal</a:t>
            </a:r>
          </a:p>
          <a:p>
            <a:pPr marL="0" indent="0" algn="ctr">
              <a:buNone/>
            </a:pPr>
            <a:r>
              <a:rPr lang="en-US" dirty="0"/>
              <a:t>Don’t say no!</a:t>
            </a:r>
          </a:p>
          <a:p>
            <a:pPr marL="0" indent="0" algn="ctr">
              <a:buNone/>
            </a:pPr>
            <a:r>
              <a:rPr lang="en-US" dirty="0"/>
              <a:t>You must say yes!  </a:t>
            </a:r>
          </a:p>
          <a:p>
            <a:pPr marL="0" indent="0" algn="ctr">
              <a:buNone/>
            </a:pPr>
            <a:r>
              <a:rPr lang="en-US" dirty="0"/>
              <a:t>Your face…is asking for a brick!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98F70D-B129-8E4B-B2BE-BC405BA87AA4}"/>
              </a:ext>
            </a:extLst>
          </p:cNvPr>
          <p:cNvSpPr txBox="1">
            <a:spLocks/>
          </p:cNvSpPr>
          <p:nvPr/>
        </p:nvSpPr>
        <p:spPr>
          <a:xfrm>
            <a:off x="4416688" y="1720525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 algn="ctr">
              <a:buNone/>
            </a:pPr>
            <a:r>
              <a:rPr lang="en-US"/>
              <a:t>(jaw – tongue – LEEPS!)</a:t>
            </a:r>
          </a:p>
        </p:txBody>
      </p:sp>
    </p:spTree>
    <p:extLst>
      <p:ext uri="{BB962C8B-B14F-4D97-AF65-F5344CB8AC3E}">
        <p14:creationId xmlns:p14="http://schemas.microsoft.com/office/powerpoint/2010/main" val="19911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59185"/>
            <a:ext cx="7501187" cy="1325563"/>
          </a:xfrm>
        </p:spPr>
        <p:txBody>
          <a:bodyPr>
            <a:normAutofit/>
          </a:bodyPr>
          <a:lstStyle/>
          <a:p>
            <a:r>
              <a:rPr lang="en-US"/>
              <a:t>Let’s reset our DMP.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203" y="1882823"/>
            <a:ext cx="2979993" cy="4109843"/>
          </a:xfrm>
        </p:spPr>
        <p:txBody>
          <a:bodyPr/>
          <a:lstStyle/>
          <a:p>
            <a:pPr marL="0" indent="0">
              <a:buNone/>
            </a:pPr>
            <a:r>
              <a:rPr lang="ru-RU" sz="2400"/>
              <a:t>а	о	у	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та	то	ту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там	том	ту́мба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да́ма	до́ма	ду́ма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 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ю	е	и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и́ми	и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идти́	тип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иди́	Ди́ма</a:t>
            </a:r>
            <a:endParaRPr lang="en-US" sz="240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96394CCA-FABF-F343-85C0-CE44B0EA9D1E}"/>
              </a:ext>
            </a:extLst>
          </p:cNvPr>
          <p:cNvSpPr txBox="1">
            <a:spLocks/>
          </p:cNvSpPr>
          <p:nvPr/>
        </p:nvSpPr>
        <p:spPr>
          <a:xfrm>
            <a:off x="7988936" y="2106903"/>
            <a:ext cx="2783840" cy="1217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057400" algn="l"/>
              </a:tabLst>
            </a:pPr>
            <a:r>
              <a:rPr lang="en-US" sz="2400" b="1">
                <a:solidFill>
                  <a:srgbClr val="00B050"/>
                </a:solidFill>
              </a:rPr>
              <a:t>Warm Up 1</a:t>
            </a:r>
          </a:p>
          <a:p>
            <a:pPr marL="0" indent="0">
              <a:buNone/>
              <a:tabLst>
                <a:tab pos="2057400" algn="l"/>
              </a:tabLst>
            </a:pPr>
            <a:r>
              <a:rPr lang="en-US" sz="2400" i="1">
                <a:solidFill>
                  <a:srgbClr val="00B050"/>
                </a:solidFill>
              </a:rPr>
              <a:t>No aspiration, tongue is back &amp; low</a:t>
            </a:r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E8E6E945-A6CB-014F-BBA0-45BEBFE6CFF9}"/>
              </a:ext>
            </a:extLst>
          </p:cNvPr>
          <p:cNvSpPr/>
          <p:nvPr/>
        </p:nvSpPr>
        <p:spPr>
          <a:xfrm>
            <a:off x="7725013" y="1986455"/>
            <a:ext cx="150471" cy="1543823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4653745-ACD7-404D-8585-076E19623739}"/>
              </a:ext>
            </a:extLst>
          </p:cNvPr>
          <p:cNvSpPr txBox="1">
            <a:spLocks/>
          </p:cNvSpPr>
          <p:nvPr/>
        </p:nvSpPr>
        <p:spPr>
          <a:xfrm>
            <a:off x="8047485" y="4350626"/>
            <a:ext cx="3325365" cy="1217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057400" algn="l"/>
              </a:tabLst>
            </a:pPr>
            <a:r>
              <a:rPr lang="en-US" sz="2400" b="1">
                <a:solidFill>
                  <a:srgbClr val="0569CB"/>
                </a:solidFill>
              </a:rPr>
              <a:t>Warm Up 2</a:t>
            </a:r>
          </a:p>
          <a:p>
            <a:pPr marL="0" indent="0">
              <a:buNone/>
              <a:tabLst>
                <a:tab pos="2057400" algn="l"/>
              </a:tabLst>
            </a:pPr>
            <a:r>
              <a:rPr lang="en-US" sz="2400" i="1">
                <a:solidFill>
                  <a:srgbClr val="0569CB"/>
                </a:solidFill>
              </a:rPr>
              <a:t>Lots of aspiration, tongue is high &amp; forward</a:t>
            </a:r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E5A4D768-4F12-294A-BE66-FA215B01C2B4}"/>
              </a:ext>
            </a:extLst>
          </p:cNvPr>
          <p:cNvSpPr/>
          <p:nvPr/>
        </p:nvSpPr>
        <p:spPr>
          <a:xfrm>
            <a:off x="7740702" y="4221425"/>
            <a:ext cx="150471" cy="1543823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25F5E0-8B0E-644A-8F60-D7BFB50E5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96" y="559185"/>
            <a:ext cx="2632075" cy="2710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368AC5-DFA8-6B4F-95DF-DB0B5D32E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6" y="3530278"/>
            <a:ext cx="2647642" cy="28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39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Default Mouth Position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дай</a:t>
            </a:r>
            <a:r>
              <a:rPr lang="en-US" sz="2400"/>
              <a:t>, </a:t>
            </a:r>
            <a:r>
              <a:rPr lang="ru-RU" sz="2400"/>
              <a:t>давно</a:t>
            </a:r>
            <a:r>
              <a:rPr lang="en-US" sz="2400"/>
              <a:t>́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там</a:t>
            </a:r>
            <a:r>
              <a:rPr lang="en-US" sz="2400"/>
              <a:t>, </a:t>
            </a:r>
            <a:r>
              <a:rPr lang="ru-RU" sz="2400"/>
              <a:t>так</a:t>
            </a:r>
            <a:r>
              <a:rPr lang="en-US" sz="24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ему</a:t>
            </a:r>
            <a:r>
              <a:rPr lang="en-US" sz="2400"/>
              <a:t>́, </a:t>
            </a:r>
            <a:r>
              <a:rPr lang="ru-RU" sz="2400"/>
              <a:t>э</a:t>
            </a:r>
            <a:r>
              <a:rPr lang="en-US" sz="2400"/>
              <a:t>́</a:t>
            </a:r>
            <a:r>
              <a:rPr lang="ru-RU" sz="2400"/>
              <a:t>ту</a:t>
            </a:r>
            <a:r>
              <a:rPr lang="en-US" sz="24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вот</a:t>
            </a:r>
            <a:r>
              <a:rPr lang="en-US" sz="2400"/>
              <a:t>, </a:t>
            </a:r>
            <a:r>
              <a:rPr lang="ru-RU" sz="2400"/>
              <a:t>год</a:t>
            </a:r>
            <a:r>
              <a:rPr lang="en-US" sz="24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эл</a:t>
            </a:r>
            <a:r>
              <a:rPr lang="en-US" sz="2400"/>
              <a:t>, </a:t>
            </a:r>
            <a:r>
              <a:rPr lang="ru-RU" sz="2400"/>
              <a:t>ал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64199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295" y="539936"/>
            <a:ext cx="7611862" cy="1325563"/>
          </a:xfrm>
        </p:spPr>
        <p:txBody>
          <a:bodyPr>
            <a:normAutofit/>
          </a:bodyPr>
          <a:lstStyle/>
          <a:p>
            <a:r>
              <a:rPr lang="en-US"/>
              <a:t>Skills Check – Words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295" y="1807037"/>
            <a:ext cx="7611862" cy="457048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там, тя́га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том, тёмный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чита́ет, чита́ть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понима́ет, понима́ть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дал, дя́дя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жёны, жизнь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маши́на, ешь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цикл, цель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чей, ча́ры,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щи, ищу́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10730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295" y="539936"/>
            <a:ext cx="7611862" cy="1325563"/>
          </a:xfrm>
        </p:spPr>
        <p:txBody>
          <a:bodyPr>
            <a:normAutofit/>
          </a:bodyPr>
          <a:lstStyle/>
          <a:p>
            <a:r>
              <a:rPr lang="en-US"/>
              <a:t>Skills Check – Words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799" y="1807037"/>
            <a:ext cx="3809357" cy="457048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tam, t’ága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tom, t’ómnyj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č’itájet, č’itát’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pon’imájet, pon’imát’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dal, d’ád’a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žóny, žyzn’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mašýna, ješ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cykl, cel’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č’ej, č’ary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š’i, iš’ú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B30B8A4C-7C02-5A42-88DD-0B755AC2004D}"/>
              </a:ext>
            </a:extLst>
          </p:cNvPr>
          <p:cNvSpPr txBox="1">
            <a:spLocks/>
          </p:cNvSpPr>
          <p:nvPr/>
        </p:nvSpPr>
        <p:spPr>
          <a:xfrm>
            <a:off x="4122295" y="1807037"/>
            <a:ext cx="3475934" cy="45704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там, тя́га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том, тёмный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чита́ет, чита́ть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понима́ет, понима́ть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дал, дя́дя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жёны, жизнь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маши́на, ешь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цикл, цель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чей, ча́ры,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щи, ищу́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90227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98268"/>
            <a:ext cx="7437074" cy="1325563"/>
          </a:xfrm>
        </p:spPr>
        <p:txBody>
          <a:bodyPr>
            <a:normAutofit/>
          </a:bodyPr>
          <a:lstStyle/>
          <a:p>
            <a:r>
              <a:rPr lang="en-US" sz="3600"/>
              <a:t>Skills Check – Consonants That Are Always Hard or Always Soft</a:t>
            </a:r>
            <a:endParaRPr lang="en-US" sz="3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75E2DAD-58D3-7344-91C5-018B2F42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2110628"/>
            <a:ext cx="2491564" cy="387080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600"/>
              <a:t>ча́с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маши́на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живу́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це́нтр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ищу́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жёны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цель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ешь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CE71441-1C40-2B4A-8DFE-616C59C8CD82}"/>
              </a:ext>
            </a:extLst>
          </p:cNvPr>
          <p:cNvSpPr txBox="1">
            <a:spLocks/>
          </p:cNvSpPr>
          <p:nvPr/>
        </p:nvSpPr>
        <p:spPr>
          <a:xfrm>
            <a:off x="7529175" y="2089363"/>
            <a:ext cx="2491564" cy="38708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/>
              <a:t>č’ás</a:t>
            </a:r>
          </a:p>
          <a:p>
            <a:pPr marL="0" indent="0">
              <a:buNone/>
            </a:pPr>
            <a:r>
              <a:rPr lang="en-US" sz="2600"/>
              <a:t>mašýna</a:t>
            </a:r>
          </a:p>
          <a:p>
            <a:pPr marL="0" indent="0">
              <a:buNone/>
            </a:pPr>
            <a:r>
              <a:rPr lang="en-US" sz="2600"/>
              <a:t>žyvú</a:t>
            </a:r>
          </a:p>
          <a:p>
            <a:pPr marL="0" indent="0">
              <a:buNone/>
            </a:pPr>
            <a:r>
              <a:rPr lang="en-US" sz="2600"/>
              <a:t>centr</a:t>
            </a:r>
          </a:p>
          <a:p>
            <a:pPr marL="0" indent="0">
              <a:buNone/>
            </a:pPr>
            <a:r>
              <a:rPr lang="en-US" sz="2600"/>
              <a:t>iš’ú </a:t>
            </a:r>
          </a:p>
          <a:p>
            <a:pPr marL="0" indent="0">
              <a:buNone/>
            </a:pPr>
            <a:r>
              <a:rPr lang="en-US" sz="2600"/>
              <a:t>žóny</a:t>
            </a:r>
          </a:p>
          <a:p>
            <a:pPr marL="0" indent="0">
              <a:buNone/>
            </a:pPr>
            <a:r>
              <a:rPr lang="en-US" sz="2600"/>
              <a:t>cel'</a:t>
            </a:r>
          </a:p>
          <a:p>
            <a:pPr marL="0" indent="0">
              <a:buNone/>
            </a:pPr>
            <a:r>
              <a:rPr lang="en-US" sz="2600"/>
              <a:t>ješ </a:t>
            </a:r>
          </a:p>
        </p:txBody>
      </p:sp>
    </p:spTree>
    <p:extLst>
      <p:ext uri="{BB962C8B-B14F-4D97-AF65-F5344CB8AC3E}">
        <p14:creationId xmlns:p14="http://schemas.microsoft.com/office/powerpoint/2010/main" val="2041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E4C-414C-6840-9E50-F33FD9D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75310"/>
            <a:ext cx="7437074" cy="1325563"/>
          </a:xfrm>
        </p:spPr>
        <p:txBody>
          <a:bodyPr/>
          <a:lstStyle/>
          <a:p>
            <a:r>
              <a:rPr lang="en-US" sz="3800">
                <a:solidFill>
                  <a:prstClr val="black"/>
                </a:solidFill>
              </a:rPr>
              <a:t>Target Practice: </a:t>
            </a:r>
            <a:br>
              <a:rPr lang="en-US" sz="3800">
                <a:solidFill>
                  <a:prstClr val="black"/>
                </a:solidFill>
              </a:rPr>
            </a:br>
            <a:r>
              <a:rPr lang="en-US" sz="3800">
                <a:solidFill>
                  <a:prstClr val="black"/>
                </a:solidFill>
              </a:rPr>
              <a:t>Type I Reduction o/a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01D-BF5D-0247-977C-F02A0B2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0" y="1751697"/>
            <a:ext cx="6896100" cy="1806648"/>
          </a:xfrm>
        </p:spPr>
        <p:txBody>
          <a:bodyPr/>
          <a:lstStyle/>
          <a:p>
            <a:pPr marL="923925" indent="-457200">
              <a:buFont typeface="+mj-lt"/>
              <a:buAutoNum type="arabicPeriod"/>
            </a:pPr>
            <a:endParaRPr lang="en-US" sz="1200" dirty="0"/>
          </a:p>
          <a:p>
            <a:pPr marL="923925" indent="-457200">
              <a:buFont typeface="+mj-lt"/>
              <a:buAutoNum type="arabicPeriod"/>
            </a:pPr>
            <a:r>
              <a:rPr lang="en-US" dirty="0"/>
              <a:t>TONIC</a:t>
            </a:r>
            <a:r>
              <a:rPr lang="ru-RU" dirty="0"/>
              <a:t>: </a:t>
            </a:r>
            <a:r>
              <a:rPr lang="en-US" b="1" dirty="0"/>
              <a:t>full value</a:t>
            </a:r>
          </a:p>
          <a:p>
            <a:pPr marL="923925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first pre-tonic and word-initial: </a:t>
            </a:r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dirty="0"/>
              <a:t> </a:t>
            </a:r>
            <a:endParaRPr lang="en-US" dirty="0">
              <a:solidFill>
                <a:srgbClr val="7030A0"/>
              </a:solidFill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dirty="0">
                <a:solidFill>
                  <a:srgbClr val="01B14F"/>
                </a:solidFill>
              </a:rPr>
              <a:t>all other positions: </a:t>
            </a:r>
            <a:r>
              <a:rPr lang="ru-RU" b="1" dirty="0">
                <a:solidFill>
                  <a:srgbClr val="01B14F"/>
                </a:solidFill>
              </a:rPr>
              <a:t>ъ</a:t>
            </a:r>
            <a:endParaRPr lang="en-US" b="1" dirty="0">
              <a:solidFill>
                <a:srgbClr val="01B14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387A8-9C1C-DF4B-A0A2-FA8C316A4D61}"/>
              </a:ext>
            </a:extLst>
          </p:cNvPr>
          <p:cNvSpPr txBox="1"/>
          <p:nvPr/>
        </p:nvSpPr>
        <p:spPr>
          <a:xfrm>
            <a:off x="5921298" y="3761676"/>
            <a:ext cx="2500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/>
              <a:t>молок</a:t>
            </a:r>
            <a:r>
              <a:rPr lang="en-US" sz="3000" dirty="0" err="1"/>
              <a:t>о</a:t>
            </a:r>
            <a:r>
              <a:rPr lang="en-US" sz="3000" dirty="0"/>
              <a:t>́ </a:t>
            </a:r>
            <a:r>
              <a:rPr lang="en-US" sz="3000" dirty="0">
                <a:sym typeface="Wingdings"/>
              </a:rPr>
              <a:t></a:t>
            </a:r>
            <a:endParaRPr lang="ru-RU" sz="3000" dirty="0">
              <a:sym typeface="Wingdings"/>
            </a:endParaRPr>
          </a:p>
          <a:p>
            <a:pPr algn="r"/>
            <a:r>
              <a:rPr lang="ru-RU" sz="3000" dirty="0" err="1">
                <a:sym typeface="Wingdings"/>
              </a:rPr>
              <a:t>коро</a:t>
            </a:r>
            <a:r>
              <a:rPr lang="en-US" sz="3000" dirty="0">
                <a:sym typeface="Wingdings"/>
              </a:rPr>
              <a:t>́</a:t>
            </a:r>
            <a:r>
              <a:rPr lang="ru-RU" sz="3000" dirty="0" err="1">
                <a:sym typeface="Wingdings"/>
              </a:rPr>
              <a:t>ва</a:t>
            </a:r>
            <a:r>
              <a:rPr lang="en-US" sz="3000" dirty="0">
                <a:sym typeface="Wingdings"/>
              </a:rPr>
              <a:t> </a:t>
            </a:r>
          </a:p>
          <a:p>
            <a:pPr algn="r"/>
            <a:r>
              <a:rPr lang="ru-RU" sz="3000" dirty="0" err="1">
                <a:sym typeface="Wingdings"/>
              </a:rPr>
              <a:t>анана́с</a:t>
            </a:r>
            <a:r>
              <a:rPr lang="en-US" sz="3000" dirty="0">
                <a:sym typeface="Wingdings"/>
              </a:rPr>
              <a:t> </a:t>
            </a:r>
          </a:p>
          <a:p>
            <a:pPr algn="r"/>
            <a:r>
              <a:rPr lang="ru-RU" sz="3000" dirty="0" err="1"/>
              <a:t>открыва́ют</a:t>
            </a:r>
            <a:r>
              <a:rPr lang="en-US" sz="3000" dirty="0"/>
              <a:t> </a:t>
            </a:r>
            <a:r>
              <a:rPr lang="en-US" sz="3000" dirty="0">
                <a:sym typeface="Wingdings"/>
              </a:rPr>
              <a:t>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08C22-F65C-6347-A28E-29EB11215DF2}"/>
              </a:ext>
            </a:extLst>
          </p:cNvPr>
          <p:cNvSpPr txBox="1"/>
          <p:nvPr/>
        </p:nvSpPr>
        <p:spPr>
          <a:xfrm>
            <a:off x="8332748" y="3780724"/>
            <a:ext cx="2074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</a:t>
            </a:r>
            <a:r>
              <a:rPr lang="ru-RU" sz="3000" dirty="0"/>
              <a:t>ъ</a:t>
            </a:r>
            <a:r>
              <a:rPr lang="en-US" sz="3000" dirty="0" err="1"/>
              <a:t>l</a:t>
            </a:r>
            <a:r>
              <a:rPr lang="en-US" sz="3000" dirty="0" err="1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3000" dirty="0" err="1"/>
              <a:t>kó</a:t>
            </a:r>
            <a:r>
              <a:rPr lang="en-US" sz="3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7C452-6521-9548-9C90-FFFCAA79A1F8}"/>
              </a:ext>
            </a:extLst>
          </p:cNvPr>
          <p:cNvSpPr txBox="1"/>
          <p:nvPr/>
        </p:nvSpPr>
        <p:spPr>
          <a:xfrm>
            <a:off x="8332748" y="4226462"/>
            <a:ext cx="2074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k</a:t>
            </a:r>
            <a:r>
              <a:rPr lang="en-US" sz="3000" dirty="0" err="1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3000" dirty="0" err="1"/>
              <a:t>róv</a:t>
            </a:r>
            <a:r>
              <a:rPr lang="ru-RU" sz="3000" dirty="0"/>
              <a:t>ъ</a:t>
            </a:r>
            <a:r>
              <a:rPr lang="en-US" sz="3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F42B5-8D24-9046-8CEC-66893A428CA6}"/>
              </a:ext>
            </a:extLst>
          </p:cNvPr>
          <p:cNvSpPr txBox="1"/>
          <p:nvPr/>
        </p:nvSpPr>
        <p:spPr>
          <a:xfrm>
            <a:off x="8332748" y="4683818"/>
            <a:ext cx="2074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3000" dirty="0" err="1"/>
              <a:t>n</a:t>
            </a:r>
            <a:r>
              <a:rPr lang="en-US" sz="3000" dirty="0" err="1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3000" dirty="0" err="1"/>
              <a:t>nás</a:t>
            </a:r>
            <a:r>
              <a:rPr lang="en-US" sz="3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3510E-E10C-2044-8BDB-46BEB7AFECE6}"/>
              </a:ext>
            </a:extLst>
          </p:cNvPr>
          <p:cNvSpPr txBox="1"/>
          <p:nvPr/>
        </p:nvSpPr>
        <p:spPr>
          <a:xfrm>
            <a:off x="8332748" y="5146670"/>
            <a:ext cx="2074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alatino" charset="0"/>
                <a:ea typeface="Palatino" charset="0"/>
                <a:cs typeface="Palatino" charset="0"/>
              </a:rPr>
              <a:t>∧</a:t>
            </a:r>
            <a:r>
              <a:rPr lang="en-US" sz="3000" dirty="0" err="1"/>
              <a:t>tkryvájut</a:t>
            </a: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787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878256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038CFC-9E47-5A4E-8DF1-2482E23ADA5C}"/>
              </a:ext>
            </a:extLst>
          </p:cNvPr>
          <p:cNvSpPr txBox="1">
            <a:spLocks/>
          </p:cNvSpPr>
          <p:nvPr/>
        </p:nvSpPr>
        <p:spPr>
          <a:xfrm>
            <a:off x="4195482" y="711735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/>
              <a:t>Target Practice: Type I Reduction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DCD74-3361-6142-B17B-B837346A9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4"/>
          <a:stretch/>
        </p:blipFill>
        <p:spPr>
          <a:xfrm>
            <a:off x="5130278" y="1969880"/>
            <a:ext cx="6318323" cy="4472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4B6296-38E2-A041-A336-93923C7583F5}"/>
              </a:ext>
            </a:extLst>
          </p:cNvPr>
          <p:cNvSpPr txBox="1"/>
          <p:nvPr/>
        </p:nvSpPr>
        <p:spPr>
          <a:xfrm>
            <a:off x="4813974" y="2090683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  <a:p>
            <a:r>
              <a:rPr lang="en-US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91819-73D8-374C-A336-FEE6EB3D5C65}"/>
              </a:ext>
            </a:extLst>
          </p:cNvPr>
          <p:cNvSpPr txBox="1"/>
          <p:nvPr/>
        </p:nvSpPr>
        <p:spPr>
          <a:xfrm>
            <a:off x="4826887" y="2956010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</a:t>
            </a:r>
          </a:p>
          <a:p>
            <a:r>
              <a:rPr lang="en-US"/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149BE-C4B0-E442-B3C9-18278023176F}"/>
              </a:ext>
            </a:extLst>
          </p:cNvPr>
          <p:cNvSpPr txBox="1"/>
          <p:nvPr/>
        </p:nvSpPr>
        <p:spPr>
          <a:xfrm>
            <a:off x="4839801" y="3836829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</a:t>
            </a:r>
          </a:p>
          <a:p>
            <a:r>
              <a:rPr lang="en-US"/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A3DFA1-93AE-ED4E-ACF3-F6E0AD8FE7F5}"/>
              </a:ext>
            </a:extLst>
          </p:cNvPr>
          <p:cNvSpPr txBox="1"/>
          <p:nvPr/>
        </p:nvSpPr>
        <p:spPr>
          <a:xfrm>
            <a:off x="4837218" y="4733145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</a:t>
            </a:r>
          </a:p>
          <a:p>
            <a:r>
              <a:rPr lang="en-US"/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8E88B-D9CB-9349-A4FB-3F5435BC0358}"/>
              </a:ext>
            </a:extLst>
          </p:cNvPr>
          <p:cNvSpPr txBox="1"/>
          <p:nvPr/>
        </p:nvSpPr>
        <p:spPr>
          <a:xfrm>
            <a:off x="4834635" y="5598465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9</a:t>
            </a:r>
          </a:p>
          <a:p>
            <a:r>
              <a:rPr lang="en-US"/>
              <a:t>10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2C666-C2C3-5F40-8602-3491F00E7220}"/>
              </a:ext>
            </a:extLst>
          </p:cNvPr>
          <p:cNvSpPr/>
          <p:nvPr/>
        </p:nvSpPr>
        <p:spPr>
          <a:xfrm>
            <a:off x="5486640" y="192104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E7BEA-F5AC-5E4C-BC78-03DF9CD2FA94}"/>
              </a:ext>
            </a:extLst>
          </p:cNvPr>
          <p:cNvSpPr txBox="1"/>
          <p:nvPr/>
        </p:nvSpPr>
        <p:spPr>
          <a:xfrm>
            <a:off x="7186173" y="2785867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3689D-2C01-8644-AD98-F63CE075C83C}"/>
              </a:ext>
            </a:extLst>
          </p:cNvPr>
          <p:cNvSpPr/>
          <p:nvPr/>
        </p:nvSpPr>
        <p:spPr>
          <a:xfrm>
            <a:off x="8217648" y="191799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8025EF-57B2-A54F-A1E7-E4DAE6B2557A}"/>
              </a:ext>
            </a:extLst>
          </p:cNvPr>
          <p:cNvSpPr/>
          <p:nvPr/>
        </p:nvSpPr>
        <p:spPr>
          <a:xfrm>
            <a:off x="9397224" y="191799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7F16AC-AD37-F84B-917E-20F7A5E80C7C}"/>
              </a:ext>
            </a:extLst>
          </p:cNvPr>
          <p:cNvSpPr/>
          <p:nvPr/>
        </p:nvSpPr>
        <p:spPr>
          <a:xfrm>
            <a:off x="10549368" y="191799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BA0C3-2ED3-5E4F-8072-AD530C6B69D1}"/>
              </a:ext>
            </a:extLst>
          </p:cNvPr>
          <p:cNvSpPr txBox="1"/>
          <p:nvPr/>
        </p:nvSpPr>
        <p:spPr>
          <a:xfrm>
            <a:off x="8475477" y="2785867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F12DC-4FF8-C14B-977C-E7EB9F66C916}"/>
              </a:ext>
            </a:extLst>
          </p:cNvPr>
          <p:cNvSpPr txBox="1"/>
          <p:nvPr/>
        </p:nvSpPr>
        <p:spPr>
          <a:xfrm>
            <a:off x="9636765" y="2785867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28A44-828E-594C-838B-14A9A30268BE}"/>
              </a:ext>
            </a:extLst>
          </p:cNvPr>
          <p:cNvSpPr txBox="1"/>
          <p:nvPr/>
        </p:nvSpPr>
        <p:spPr>
          <a:xfrm>
            <a:off x="10852917" y="2785867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8A8152-8335-7945-9FF7-546AD095E5AA}"/>
              </a:ext>
            </a:extLst>
          </p:cNvPr>
          <p:cNvSpPr txBox="1"/>
          <p:nvPr/>
        </p:nvSpPr>
        <p:spPr>
          <a:xfrm>
            <a:off x="7082541" y="3660643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A74E5A-F2F7-7447-A3D5-E0675AB24FF2}"/>
              </a:ext>
            </a:extLst>
          </p:cNvPr>
          <p:cNvSpPr txBox="1"/>
          <p:nvPr/>
        </p:nvSpPr>
        <p:spPr>
          <a:xfrm>
            <a:off x="7896357" y="3660643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625A82-040F-3D47-9669-EC1079DFED8B}"/>
              </a:ext>
            </a:extLst>
          </p:cNvPr>
          <p:cNvSpPr txBox="1"/>
          <p:nvPr/>
        </p:nvSpPr>
        <p:spPr>
          <a:xfrm>
            <a:off x="8728461" y="3660643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A98A2D-F458-094C-8626-CF483213DED0}"/>
              </a:ext>
            </a:extLst>
          </p:cNvPr>
          <p:cNvSpPr txBox="1"/>
          <p:nvPr/>
        </p:nvSpPr>
        <p:spPr>
          <a:xfrm>
            <a:off x="9533133" y="3660643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BB3D8B-81F7-A24F-806A-55959BDE92EE}"/>
              </a:ext>
            </a:extLst>
          </p:cNvPr>
          <p:cNvSpPr txBox="1"/>
          <p:nvPr/>
        </p:nvSpPr>
        <p:spPr>
          <a:xfrm>
            <a:off x="6823461" y="4544563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447533-616C-4948-85BC-0DAA919E1AA7}"/>
              </a:ext>
            </a:extLst>
          </p:cNvPr>
          <p:cNvSpPr txBox="1"/>
          <p:nvPr/>
        </p:nvSpPr>
        <p:spPr>
          <a:xfrm>
            <a:off x="7061205" y="4544563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2C9B1-36BE-0942-BC97-89199956B04B}"/>
              </a:ext>
            </a:extLst>
          </p:cNvPr>
          <p:cNvSpPr txBox="1"/>
          <p:nvPr/>
        </p:nvSpPr>
        <p:spPr>
          <a:xfrm>
            <a:off x="7893309" y="4544563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FE1BB4-BD48-034D-9B91-700225961078}"/>
              </a:ext>
            </a:extLst>
          </p:cNvPr>
          <p:cNvSpPr txBox="1"/>
          <p:nvPr/>
        </p:nvSpPr>
        <p:spPr>
          <a:xfrm>
            <a:off x="8825997" y="4544563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D12070-576E-4047-9927-A2C0FFAAD948}"/>
              </a:ext>
            </a:extLst>
          </p:cNvPr>
          <p:cNvSpPr txBox="1"/>
          <p:nvPr/>
        </p:nvSpPr>
        <p:spPr>
          <a:xfrm>
            <a:off x="9557517" y="4544563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F3DF00-53D4-7948-BE2F-865A5A94B4E1}"/>
              </a:ext>
            </a:extLst>
          </p:cNvPr>
          <p:cNvSpPr txBox="1"/>
          <p:nvPr/>
        </p:nvSpPr>
        <p:spPr>
          <a:xfrm>
            <a:off x="9097269" y="5406639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EB6AE5-CA9F-334B-8554-2FD0E9D21E11}"/>
              </a:ext>
            </a:extLst>
          </p:cNvPr>
          <p:cNvSpPr txBox="1"/>
          <p:nvPr/>
        </p:nvSpPr>
        <p:spPr>
          <a:xfrm>
            <a:off x="8283453" y="5406639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713BE0-3EF1-1D4B-ADE2-7AE438ED9BAB}"/>
              </a:ext>
            </a:extLst>
          </p:cNvPr>
          <p:cNvSpPr txBox="1"/>
          <p:nvPr/>
        </p:nvSpPr>
        <p:spPr>
          <a:xfrm>
            <a:off x="7396485" y="5406639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1E2D69-FF1B-A342-A3B0-B0806F43561B}"/>
              </a:ext>
            </a:extLst>
          </p:cNvPr>
          <p:cNvSpPr txBox="1"/>
          <p:nvPr/>
        </p:nvSpPr>
        <p:spPr>
          <a:xfrm>
            <a:off x="6582669" y="5406639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85B0AC-908C-104C-8851-1727D6A89385}"/>
              </a:ext>
            </a:extLst>
          </p:cNvPr>
          <p:cNvSpPr/>
          <p:nvPr/>
        </p:nvSpPr>
        <p:spPr>
          <a:xfrm>
            <a:off x="6608304" y="368278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B8BB1E-FE8D-1C4B-85F4-4DB45B8A2DA3}"/>
              </a:ext>
            </a:extLst>
          </p:cNvPr>
          <p:cNvSpPr/>
          <p:nvPr/>
        </p:nvSpPr>
        <p:spPr>
          <a:xfrm>
            <a:off x="7449552" y="368278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B6576C-2920-6D46-8345-A9E39109FBBB}"/>
              </a:ext>
            </a:extLst>
          </p:cNvPr>
          <p:cNvSpPr/>
          <p:nvPr/>
        </p:nvSpPr>
        <p:spPr>
          <a:xfrm>
            <a:off x="8263368" y="368278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2F713B7-48FC-E242-927B-ACF0FDFAF4DE}"/>
              </a:ext>
            </a:extLst>
          </p:cNvPr>
          <p:cNvSpPr/>
          <p:nvPr/>
        </p:nvSpPr>
        <p:spPr>
          <a:xfrm>
            <a:off x="9095472" y="368278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8258DE5-0EF5-9743-9D81-3E98CBE154B6}"/>
              </a:ext>
            </a:extLst>
          </p:cNvPr>
          <p:cNvSpPr/>
          <p:nvPr/>
        </p:nvSpPr>
        <p:spPr>
          <a:xfrm>
            <a:off x="6833856" y="54171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B313DE-8F2D-464D-97A6-6F564D78B6ED}"/>
              </a:ext>
            </a:extLst>
          </p:cNvPr>
          <p:cNvSpPr/>
          <p:nvPr/>
        </p:nvSpPr>
        <p:spPr>
          <a:xfrm>
            <a:off x="7656816" y="54171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EDDA28-4C0A-1A46-B354-3E940BB1F42D}"/>
              </a:ext>
            </a:extLst>
          </p:cNvPr>
          <p:cNvSpPr/>
          <p:nvPr/>
        </p:nvSpPr>
        <p:spPr>
          <a:xfrm>
            <a:off x="8543784" y="54171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9332BB1-E1B1-1041-B5CD-2408DDA0399A}"/>
              </a:ext>
            </a:extLst>
          </p:cNvPr>
          <p:cNvSpPr/>
          <p:nvPr/>
        </p:nvSpPr>
        <p:spPr>
          <a:xfrm>
            <a:off x="9357600" y="54171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BB0057-CCF5-7244-98F9-8ACB3C81F8FA}"/>
              </a:ext>
            </a:extLst>
          </p:cNvPr>
          <p:cNvSpPr/>
          <p:nvPr/>
        </p:nvSpPr>
        <p:spPr>
          <a:xfrm>
            <a:off x="6995400" y="192104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54C1CD9-F42C-F34C-A356-DBDDD9686601}"/>
              </a:ext>
            </a:extLst>
          </p:cNvPr>
          <p:cNvSpPr/>
          <p:nvPr/>
        </p:nvSpPr>
        <p:spPr>
          <a:xfrm>
            <a:off x="5474448" y="368278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AA06B2B-DCFE-CF45-83F6-45527FD99E63}"/>
              </a:ext>
            </a:extLst>
          </p:cNvPr>
          <p:cNvSpPr/>
          <p:nvPr/>
        </p:nvSpPr>
        <p:spPr>
          <a:xfrm>
            <a:off x="5745720" y="54171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dirty="0" err="1">
              <a:solidFill>
                <a:srgbClr val="7030A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EDA02D-A4F2-B34D-A05B-7FD34C3C52BC}"/>
              </a:ext>
            </a:extLst>
          </p:cNvPr>
          <p:cNvSpPr txBox="1"/>
          <p:nvPr/>
        </p:nvSpPr>
        <p:spPr>
          <a:xfrm>
            <a:off x="6037077" y="3657595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03973C8-623E-D540-A913-79B3891107DA}"/>
              </a:ext>
            </a:extLst>
          </p:cNvPr>
          <p:cNvSpPr txBox="1"/>
          <p:nvPr/>
        </p:nvSpPr>
        <p:spPr>
          <a:xfrm>
            <a:off x="7670805" y="4541515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09E311-6D42-2640-BC07-4DAE781D215E}"/>
              </a:ext>
            </a:extLst>
          </p:cNvPr>
          <p:cNvSpPr txBox="1"/>
          <p:nvPr/>
        </p:nvSpPr>
        <p:spPr>
          <a:xfrm>
            <a:off x="8566917" y="4541515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1A682D-338E-F842-99C0-87D28F210EB6}"/>
              </a:ext>
            </a:extLst>
          </p:cNvPr>
          <p:cNvSpPr txBox="1"/>
          <p:nvPr/>
        </p:nvSpPr>
        <p:spPr>
          <a:xfrm>
            <a:off x="9298437" y="4541515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2902EA-5557-4344-BC25-2FD6A7F1B5C1}"/>
              </a:ext>
            </a:extLst>
          </p:cNvPr>
          <p:cNvSpPr txBox="1"/>
          <p:nvPr/>
        </p:nvSpPr>
        <p:spPr>
          <a:xfrm>
            <a:off x="5759709" y="4541515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E114A4-6110-DA40-9A88-680B30BEE111}"/>
              </a:ext>
            </a:extLst>
          </p:cNvPr>
          <p:cNvSpPr txBox="1"/>
          <p:nvPr/>
        </p:nvSpPr>
        <p:spPr>
          <a:xfrm>
            <a:off x="6043173" y="4541515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E97DD8-DD16-A649-BFBB-1FE9AA74F37A}"/>
              </a:ext>
            </a:extLst>
          </p:cNvPr>
          <p:cNvSpPr txBox="1"/>
          <p:nvPr/>
        </p:nvSpPr>
        <p:spPr>
          <a:xfrm>
            <a:off x="5485389" y="5406639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E88230-6D38-EF48-9868-24B36F2492A3}"/>
              </a:ext>
            </a:extLst>
          </p:cNvPr>
          <p:cNvSpPr txBox="1"/>
          <p:nvPr/>
        </p:nvSpPr>
        <p:spPr>
          <a:xfrm>
            <a:off x="5765805" y="2782819"/>
            <a:ext cx="39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B14F"/>
                </a:solidFill>
              </a:rPr>
              <a:t>ъ</a:t>
            </a:r>
            <a:endParaRPr lang="en-US" dirty="0">
              <a:solidFill>
                <a:srgbClr val="01B1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85B33A-F633-B94A-8092-EE66A8572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0" y="716496"/>
            <a:ext cx="7437073" cy="604781"/>
          </a:xfrm>
        </p:spPr>
        <p:txBody>
          <a:bodyPr anchor="ctr"/>
          <a:lstStyle/>
          <a:p>
            <a:pPr marL="15875" indent="0" algn="ctr">
              <a:buNone/>
            </a:pPr>
            <a:r>
              <a:rPr lang="en-US" sz="3600" b="1" dirty="0"/>
              <a:t>Target Practice: Double Wedge (</a:t>
            </a:r>
            <a:r>
              <a:rPr lang="en-US" sz="3600" b="1" dirty="0">
                <a:latin typeface="Palatino" charset="0"/>
                <a:ea typeface="Palatino" charset="0"/>
                <a:cs typeface="Palatino" charset="0"/>
              </a:rPr>
              <a:t>∧∧</a:t>
            </a:r>
            <a:r>
              <a:rPr lang="en-US" sz="3600" b="1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670A3-DDCA-4B46-BE93-B3DD2F44AC8D}"/>
              </a:ext>
            </a:extLst>
          </p:cNvPr>
          <p:cNvSpPr txBox="1"/>
          <p:nvPr/>
        </p:nvSpPr>
        <p:spPr>
          <a:xfrm>
            <a:off x="6132846" y="1235446"/>
            <a:ext cx="35623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dirty="0" err="1"/>
          </a:p>
          <a:p>
            <a:pPr algn="ctr"/>
            <a:r>
              <a:rPr lang="ru-RU" sz="3000" dirty="0" err="1"/>
              <a:t>зоопа́рк</a:t>
            </a:r>
            <a:endParaRPr lang="en-US" sz="3000" dirty="0" err="1"/>
          </a:p>
          <a:p>
            <a:pPr algn="ctr"/>
            <a:r>
              <a:rPr lang="en-US" sz="3000" dirty="0"/>
              <a:t> </a:t>
            </a:r>
            <a:endParaRPr lang="ru-RU" sz="3000" dirty="0">
              <a:sym typeface="Wingdings"/>
            </a:endParaRPr>
          </a:p>
          <a:p>
            <a:pPr algn="ctr"/>
            <a:r>
              <a:rPr lang="ru-RU" sz="3000" dirty="0" err="1">
                <a:sym typeface="Wingdings"/>
              </a:rPr>
              <a:t>наоборо́т</a:t>
            </a:r>
            <a:endParaRPr lang="en-US" sz="3000" dirty="0" err="1">
              <a:sym typeface="Wingdings"/>
            </a:endParaRPr>
          </a:p>
          <a:p>
            <a:pPr algn="ctr"/>
            <a:endParaRPr lang="en-US" sz="3000" dirty="0" err="1">
              <a:sym typeface="Wingdings"/>
            </a:endParaRPr>
          </a:p>
          <a:p>
            <a:pPr algn="ctr"/>
            <a:r>
              <a:rPr lang="ru-RU" sz="3000" dirty="0">
                <a:sym typeface="Wingdings"/>
              </a:rPr>
              <a:t>пи́сьма Андре́ю</a:t>
            </a:r>
            <a:endParaRPr lang="en-US" sz="3000" dirty="0">
              <a:sym typeface="Wingdings"/>
            </a:endParaRPr>
          </a:p>
          <a:p>
            <a:pPr algn="ctr"/>
            <a:endParaRPr lang="en-US" sz="3000" dirty="0">
              <a:sym typeface="Wingdings"/>
            </a:endParaRPr>
          </a:p>
          <a:p>
            <a:pPr algn="ctr"/>
            <a:r>
              <a:rPr lang="ru-RU" sz="3000" dirty="0">
                <a:sym typeface="Wingdings"/>
              </a:rPr>
              <a:t>вообража́ть </a:t>
            </a:r>
            <a:endParaRPr lang="en-US" sz="3000" dirty="0">
              <a:sym typeface="Wingdings"/>
            </a:endParaRPr>
          </a:p>
          <a:p>
            <a:pPr algn="ctr"/>
            <a:endParaRPr lang="en-US" sz="3000" dirty="0">
              <a:sym typeface="Wingdings"/>
            </a:endParaRPr>
          </a:p>
          <a:p>
            <a:pPr algn="ctr"/>
            <a:r>
              <a:rPr lang="ru-RU" sz="3000" dirty="0">
                <a:sym typeface="Wingdings"/>
              </a:rPr>
              <a:t>зна́ла Анто́на  </a:t>
            </a:r>
            <a:r>
              <a:rPr lang="en-US" sz="3000" dirty="0">
                <a:sym typeface="Wingding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9A1F25-1A97-0F49-BB65-070CE91482FC}"/>
              </a:ext>
            </a:extLst>
          </p:cNvPr>
          <p:cNvSpPr/>
          <p:nvPr/>
        </p:nvSpPr>
        <p:spPr>
          <a:xfrm>
            <a:off x="7348130" y="14513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A2C0BE-3708-8B43-9B3E-05423F31A2C6}"/>
              </a:ext>
            </a:extLst>
          </p:cNvPr>
          <p:cNvSpPr/>
          <p:nvPr/>
        </p:nvSpPr>
        <p:spPr>
          <a:xfrm>
            <a:off x="7259230" y="23784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F35F62-B1C6-3143-AA5F-7A0863396213}"/>
              </a:ext>
            </a:extLst>
          </p:cNvPr>
          <p:cNvSpPr/>
          <p:nvPr/>
        </p:nvSpPr>
        <p:spPr>
          <a:xfrm>
            <a:off x="7589430" y="32674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F1606F-D713-D049-A705-EB9E353348A6}"/>
              </a:ext>
            </a:extLst>
          </p:cNvPr>
          <p:cNvSpPr/>
          <p:nvPr/>
        </p:nvSpPr>
        <p:spPr>
          <a:xfrm>
            <a:off x="7056030" y="41945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7D57AB-6A7B-9142-882F-B6D6A420862E}"/>
              </a:ext>
            </a:extLst>
          </p:cNvPr>
          <p:cNvSpPr/>
          <p:nvPr/>
        </p:nvSpPr>
        <p:spPr>
          <a:xfrm>
            <a:off x="7538630" y="510894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∧∧</a:t>
            </a:r>
            <a:endParaRPr lang="en-US" sz="2800" dirty="0" err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9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400"/>
              <a:t>What am I looking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BE9E9-9C9A-DA46-9E9B-7716BF0BF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573" y="2770913"/>
            <a:ext cx="2620955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Right answers?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AFA7A5-754B-4944-92D4-D1E7C1DBE063}"/>
              </a:ext>
            </a:extLst>
          </p:cNvPr>
          <p:cNvSpPr txBox="1">
            <a:spLocks/>
          </p:cNvSpPr>
          <p:nvPr/>
        </p:nvSpPr>
        <p:spPr>
          <a:xfrm>
            <a:off x="8822902" y="2770913"/>
            <a:ext cx="2620955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Epiphanies!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580BBE-D9FC-684F-8AE8-E6250FFA48E4}"/>
              </a:ext>
            </a:extLst>
          </p:cNvPr>
          <p:cNvSpPr txBox="1">
            <a:spLocks/>
          </p:cNvSpPr>
          <p:nvPr/>
        </p:nvSpPr>
        <p:spPr>
          <a:xfrm>
            <a:off x="4472572" y="4011977"/>
            <a:ext cx="2620955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Perfection?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823076-B5FD-3B45-8DF8-FB1AD344EAA4}"/>
              </a:ext>
            </a:extLst>
          </p:cNvPr>
          <p:cNvSpPr txBox="1">
            <a:spLocks/>
          </p:cNvSpPr>
          <p:nvPr/>
        </p:nvSpPr>
        <p:spPr>
          <a:xfrm>
            <a:off x="8822902" y="4011976"/>
            <a:ext cx="2620955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Vulnerability!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365339-672B-7846-B506-E70A8AA082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7987" y="2450635"/>
            <a:ext cx="1063342" cy="1063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711FD-B4F0-C14C-9116-1AFC912E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7987" y="3720370"/>
            <a:ext cx="1063342" cy="106334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158C7-DD2E-0E4F-8838-5140D8CE3A1D}"/>
              </a:ext>
            </a:extLst>
          </p:cNvPr>
          <p:cNvSpPr txBox="1">
            <a:spLocks/>
          </p:cNvSpPr>
          <p:nvPr/>
        </p:nvSpPr>
        <p:spPr>
          <a:xfrm>
            <a:off x="6129861" y="5253039"/>
            <a:ext cx="3759594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Amplify your visuals.  : )</a:t>
            </a:r>
          </a:p>
        </p:txBody>
      </p:sp>
    </p:spTree>
    <p:extLst>
      <p:ext uri="{BB962C8B-B14F-4D97-AF65-F5344CB8AC3E}">
        <p14:creationId xmlns:p14="http://schemas.microsoft.com/office/powerpoint/2010/main" val="1809459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0038CFC-9E47-5A4E-8DF1-2482E23ADA5C}"/>
              </a:ext>
            </a:extLst>
          </p:cNvPr>
          <p:cNvSpPr txBox="1">
            <a:spLocks/>
          </p:cNvSpPr>
          <p:nvPr/>
        </p:nvSpPr>
        <p:spPr>
          <a:xfrm>
            <a:off x="4195482" y="526380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 dirty="0"/>
              <a:t>Target Practice: </a:t>
            </a:r>
            <a:r>
              <a:rPr lang="en-US" sz="3600"/>
              <a:t>Type II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3290A-50C5-2F40-B3E8-F0FE92C77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91" b="69488"/>
          <a:stretch/>
        </p:blipFill>
        <p:spPr>
          <a:xfrm>
            <a:off x="5900502" y="1590044"/>
            <a:ext cx="5008563" cy="969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84700F-03F6-E548-B9BF-486CA7AC0C9A}"/>
              </a:ext>
            </a:extLst>
          </p:cNvPr>
          <p:cNvSpPr txBox="1"/>
          <p:nvPr/>
        </p:nvSpPr>
        <p:spPr>
          <a:xfrm>
            <a:off x="5478659" y="1636537"/>
            <a:ext cx="419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  <a:p>
            <a:r>
              <a:rPr lang="en-US"/>
              <a:t>2</a:t>
            </a:r>
          </a:p>
          <a:p>
            <a:r>
              <a:rPr lang="en-US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07F1E-D398-6F46-8B1E-24A42BC68608}"/>
              </a:ext>
            </a:extLst>
          </p:cNvPr>
          <p:cNvSpPr txBox="1"/>
          <p:nvPr/>
        </p:nvSpPr>
        <p:spPr>
          <a:xfrm>
            <a:off x="5491572" y="2759068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  <a:p>
            <a:r>
              <a:rPr lang="en-US"/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2D4EE2-1CA2-5C46-933E-69288A612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18" b="49498"/>
          <a:stretch/>
        </p:blipFill>
        <p:spPr>
          <a:xfrm>
            <a:off x="5910805" y="2635617"/>
            <a:ext cx="5008563" cy="9234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233F83-9BE5-194C-AD21-F55819108AB0}"/>
              </a:ext>
            </a:extLst>
          </p:cNvPr>
          <p:cNvSpPr/>
          <p:nvPr/>
        </p:nvSpPr>
        <p:spPr>
          <a:xfrm>
            <a:off x="6876648" y="1419548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92AC34-2C81-8344-A5D2-97874F77B0BA}"/>
              </a:ext>
            </a:extLst>
          </p:cNvPr>
          <p:cNvSpPr/>
          <p:nvPr/>
        </p:nvSpPr>
        <p:spPr>
          <a:xfrm>
            <a:off x="7702148" y="1419548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2BD59D-7FB7-8741-B015-C0129DE571A0}"/>
              </a:ext>
            </a:extLst>
          </p:cNvPr>
          <p:cNvSpPr/>
          <p:nvPr/>
        </p:nvSpPr>
        <p:spPr>
          <a:xfrm>
            <a:off x="8210148" y="1419548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C5CABC-1570-E44D-85CD-FB2B7379EFEF}"/>
              </a:ext>
            </a:extLst>
          </p:cNvPr>
          <p:cNvSpPr/>
          <p:nvPr/>
        </p:nvSpPr>
        <p:spPr>
          <a:xfrm>
            <a:off x="8883248" y="1419548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A1321E-6A5F-E44E-B93B-F96249F4E6DF}"/>
              </a:ext>
            </a:extLst>
          </p:cNvPr>
          <p:cNvSpPr/>
          <p:nvPr/>
        </p:nvSpPr>
        <p:spPr>
          <a:xfrm>
            <a:off x="7143348" y="252979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F69A95-1866-7642-B1B7-BEC2C45259C2}"/>
              </a:ext>
            </a:extLst>
          </p:cNvPr>
          <p:cNvSpPr/>
          <p:nvPr/>
        </p:nvSpPr>
        <p:spPr>
          <a:xfrm>
            <a:off x="7791048" y="252979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90BA9A-64CF-874D-818E-869AFC1A2875}"/>
              </a:ext>
            </a:extLst>
          </p:cNvPr>
          <p:cNvSpPr/>
          <p:nvPr/>
        </p:nvSpPr>
        <p:spPr>
          <a:xfrm>
            <a:off x="8451448" y="252979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B4994F-C439-E54A-8045-3A800A9F5F00}"/>
              </a:ext>
            </a:extLst>
          </p:cNvPr>
          <p:cNvSpPr/>
          <p:nvPr/>
        </p:nvSpPr>
        <p:spPr>
          <a:xfrm>
            <a:off x="9175348" y="252979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DADF35-5345-B641-8C19-2A524DAB5791}"/>
              </a:ext>
            </a:extLst>
          </p:cNvPr>
          <p:cNvSpPr txBox="1"/>
          <p:nvPr/>
        </p:nvSpPr>
        <p:spPr>
          <a:xfrm>
            <a:off x="5492452" y="3616903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</a:t>
            </a:r>
          </a:p>
          <a:p>
            <a:r>
              <a:rPr lang="en-US"/>
              <a:t>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7F73679-54D5-B543-AB46-0BF7155FD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48" b="34399"/>
          <a:stretch/>
        </p:blipFill>
        <p:spPr>
          <a:xfrm>
            <a:off x="5928574" y="3570891"/>
            <a:ext cx="5008563" cy="73908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09228B-DBFE-0144-AE8D-AF86E8D7DC08}"/>
              </a:ext>
            </a:extLst>
          </p:cNvPr>
          <p:cNvSpPr/>
          <p:nvPr/>
        </p:nvSpPr>
        <p:spPr>
          <a:xfrm>
            <a:off x="7196820" y="3376008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68BEBD-995F-B441-97FE-B50FE1BCCCB9}"/>
              </a:ext>
            </a:extLst>
          </p:cNvPr>
          <p:cNvSpPr/>
          <p:nvPr/>
        </p:nvSpPr>
        <p:spPr>
          <a:xfrm>
            <a:off x="8035020" y="3376008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DB1814-4777-FA4F-9A00-289E9DAC781E}"/>
              </a:ext>
            </a:extLst>
          </p:cNvPr>
          <p:cNvSpPr/>
          <p:nvPr/>
        </p:nvSpPr>
        <p:spPr>
          <a:xfrm>
            <a:off x="8936720" y="3376008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Ji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A90B67-5F5E-E345-A19F-D744B9329F61}"/>
              </a:ext>
            </a:extLst>
          </p:cNvPr>
          <p:cNvSpPr/>
          <p:nvPr/>
        </p:nvSpPr>
        <p:spPr>
          <a:xfrm>
            <a:off x="9762220" y="3376008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12FB3BE-16A8-354E-96D9-FD30184C6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03" b="18244"/>
          <a:stretch/>
        </p:blipFill>
        <p:spPr>
          <a:xfrm>
            <a:off x="5928574" y="4433567"/>
            <a:ext cx="5008563" cy="73908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D6A652-69C9-C441-8A78-681E68533926}"/>
              </a:ext>
            </a:extLst>
          </p:cNvPr>
          <p:cNvSpPr txBox="1"/>
          <p:nvPr/>
        </p:nvSpPr>
        <p:spPr>
          <a:xfrm>
            <a:off x="5489869" y="4507373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8</a:t>
            </a:r>
          </a:p>
          <a:p>
            <a:r>
              <a:rPr lang="en-US"/>
              <a:t>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3832E1-5F49-E44F-B8E1-DF12C1963BE5}"/>
              </a:ext>
            </a:extLst>
          </p:cNvPr>
          <p:cNvSpPr/>
          <p:nvPr/>
        </p:nvSpPr>
        <p:spPr>
          <a:xfrm>
            <a:off x="7501620" y="429575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5B4A3C-5B2A-964F-87DF-B52927C39BD3}"/>
              </a:ext>
            </a:extLst>
          </p:cNvPr>
          <p:cNvSpPr/>
          <p:nvPr/>
        </p:nvSpPr>
        <p:spPr>
          <a:xfrm>
            <a:off x="8390620" y="429575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039691-4E66-2940-AD31-D525033EA4C7}"/>
              </a:ext>
            </a:extLst>
          </p:cNvPr>
          <p:cNvSpPr/>
          <p:nvPr/>
        </p:nvSpPr>
        <p:spPr>
          <a:xfrm>
            <a:off x="9355820" y="429575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5BA2F2-4B44-C145-BB41-F859AF375D84}"/>
              </a:ext>
            </a:extLst>
          </p:cNvPr>
          <p:cNvSpPr/>
          <p:nvPr/>
        </p:nvSpPr>
        <p:spPr>
          <a:xfrm>
            <a:off x="10282920" y="429575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8081B-F4A0-E944-AB2C-1C8587CF124E}"/>
              </a:ext>
            </a:extLst>
          </p:cNvPr>
          <p:cNvSpPr txBox="1"/>
          <p:nvPr/>
        </p:nvSpPr>
        <p:spPr>
          <a:xfrm>
            <a:off x="5487286" y="5458005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</a:t>
            </a:r>
          </a:p>
          <a:p>
            <a:r>
              <a:rPr lang="en-US"/>
              <a:t>11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0CDB4A2-7CB6-D944-B65B-2E6DBC8B5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46" b="1"/>
          <a:stretch/>
        </p:blipFill>
        <p:spPr>
          <a:xfrm>
            <a:off x="5928574" y="5435125"/>
            <a:ext cx="5008563" cy="73908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C229C71-E479-2849-80AA-64AD1779207F}"/>
              </a:ext>
            </a:extLst>
          </p:cNvPr>
          <p:cNvSpPr/>
          <p:nvPr/>
        </p:nvSpPr>
        <p:spPr>
          <a:xfrm>
            <a:off x="7196820" y="5224862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3569B8-B67B-DA45-9876-0FB9B8504E98}"/>
              </a:ext>
            </a:extLst>
          </p:cNvPr>
          <p:cNvSpPr/>
          <p:nvPr/>
        </p:nvSpPr>
        <p:spPr>
          <a:xfrm>
            <a:off x="7933420" y="5224862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1B6615-473F-0241-9EC5-7C9BC150DB76}"/>
              </a:ext>
            </a:extLst>
          </p:cNvPr>
          <p:cNvSpPr/>
          <p:nvPr/>
        </p:nvSpPr>
        <p:spPr>
          <a:xfrm>
            <a:off x="8885920" y="5224862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6FE94F-DC40-1045-93BE-ABADA509E6BA}"/>
              </a:ext>
            </a:extLst>
          </p:cNvPr>
          <p:cNvSpPr/>
          <p:nvPr/>
        </p:nvSpPr>
        <p:spPr>
          <a:xfrm>
            <a:off x="9774920" y="5224862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E2C73FD-9C9E-DC47-9D2D-E81A7C9436B3}"/>
              </a:ext>
            </a:extLst>
          </p:cNvPr>
          <p:cNvSpPr/>
          <p:nvPr/>
        </p:nvSpPr>
        <p:spPr>
          <a:xfrm>
            <a:off x="8174720" y="5224862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457ECB-F20A-ED42-9870-71BF4985D1FA}"/>
              </a:ext>
            </a:extLst>
          </p:cNvPr>
          <p:cNvSpPr/>
          <p:nvPr/>
        </p:nvSpPr>
        <p:spPr>
          <a:xfrm>
            <a:off x="7438120" y="5224862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0F9A92-A02D-AF41-8248-FCB70AE7C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70" y="2086633"/>
            <a:ext cx="2857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9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0038CFC-9E47-5A4E-8DF1-2482E23ADA5C}"/>
              </a:ext>
            </a:extLst>
          </p:cNvPr>
          <p:cNvSpPr txBox="1">
            <a:spLocks/>
          </p:cNvSpPr>
          <p:nvPr/>
        </p:nvSpPr>
        <p:spPr>
          <a:xfrm>
            <a:off x="4195482" y="603249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 dirty="0"/>
              <a:t>Target Practice: </a:t>
            </a:r>
            <a:endParaRPr lang="ru-RU" sz="3600" dirty="0"/>
          </a:p>
          <a:p>
            <a:r>
              <a:rPr lang="en-US" sz="3600"/>
              <a:t>Type II Reduction – </a:t>
            </a:r>
            <a:r>
              <a:rPr lang="ru-RU" sz="3600"/>
              <a:t>ща, ча</a:t>
            </a: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E34E52-4EAA-C541-B8A8-5ABDEC38D30E}"/>
              </a:ext>
            </a:extLst>
          </p:cNvPr>
          <p:cNvSpPr txBox="1"/>
          <p:nvPr/>
        </p:nvSpPr>
        <p:spPr>
          <a:xfrm>
            <a:off x="4477671" y="2317571"/>
            <a:ext cx="615222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ru-RU" sz="2200"/>
              <a:t>часы</a:t>
            </a:r>
            <a:r>
              <a:rPr lang="en-US" sz="2200"/>
              <a:t>́, </a:t>
            </a:r>
            <a:r>
              <a:rPr lang="ru-RU" sz="2200"/>
              <a:t>часту</a:t>
            </a:r>
            <a:r>
              <a:rPr lang="en-US" sz="2200"/>
              <a:t>́</a:t>
            </a:r>
            <a:r>
              <a:rPr lang="ru-RU" sz="2200"/>
              <a:t>шка</a:t>
            </a:r>
            <a:r>
              <a:rPr lang="en-US" sz="2200"/>
              <a:t>, </a:t>
            </a:r>
            <a:r>
              <a:rPr lang="ru-RU" sz="2200"/>
              <a:t>частота</a:t>
            </a:r>
            <a:r>
              <a:rPr lang="en-US" sz="2200"/>
              <a:t>́, </a:t>
            </a:r>
            <a:r>
              <a:rPr lang="ru-RU" sz="2200"/>
              <a:t>чайку</a:t>
            </a:r>
            <a:r>
              <a:rPr lang="en-US" sz="2200"/>
              <a:t>́, </a:t>
            </a:r>
            <a:r>
              <a:rPr lang="ru-RU" sz="2200"/>
              <a:t>чайку</a:t>
            </a:r>
            <a:r>
              <a:rPr lang="en-US" sz="2200"/>
              <a:t>́ </a:t>
            </a:r>
            <a:r>
              <a:rPr lang="ru-RU" sz="2200"/>
              <a:t>бы</a:t>
            </a:r>
          </a:p>
          <a:p>
            <a:pPr marL="342900" indent="-342900">
              <a:buAutoNum type="arabicPlain"/>
            </a:pPr>
            <a:endParaRPr lang="ru-RU" sz="2200"/>
          </a:p>
          <a:p>
            <a:pPr marL="342900" indent="-342900">
              <a:buAutoNum type="arabicPlain"/>
            </a:pPr>
            <a:r>
              <a:rPr lang="ru-RU" sz="2200"/>
              <a:t>щади</a:t>
            </a:r>
            <a:r>
              <a:rPr lang="en-US" sz="2200"/>
              <a:t>́</a:t>
            </a:r>
            <a:r>
              <a:rPr lang="ru-RU" sz="2200"/>
              <a:t>ть</a:t>
            </a:r>
            <a:r>
              <a:rPr lang="en-US" sz="2200"/>
              <a:t>, </a:t>
            </a:r>
            <a:r>
              <a:rPr lang="ru-RU" sz="2200"/>
              <a:t>щадя</a:t>
            </a:r>
            <a:r>
              <a:rPr lang="en-US" sz="2200"/>
              <a:t>́</a:t>
            </a:r>
            <a:r>
              <a:rPr lang="ru-RU" sz="2200"/>
              <a:t>щий</a:t>
            </a:r>
          </a:p>
          <a:p>
            <a:pPr marL="342900" indent="-342900">
              <a:buAutoNum type="arabicPlain"/>
            </a:pPr>
            <a:endParaRPr lang="ru-RU" sz="2200"/>
          </a:p>
          <a:p>
            <a:pPr marL="342900" indent="-342900">
              <a:buFontTx/>
              <a:buAutoNum type="arabicPlain"/>
            </a:pPr>
            <a:r>
              <a:rPr lang="ru-RU" sz="2200"/>
              <a:t>2 часа́, 3 часа́, 4 часа́</a:t>
            </a:r>
          </a:p>
          <a:p>
            <a:pPr marL="342900" indent="-342900">
              <a:buFontTx/>
              <a:buAutoNum type="arabicPlain"/>
            </a:pPr>
            <a:endParaRPr lang="ru-RU" sz="2200"/>
          </a:p>
          <a:p>
            <a:pPr marL="342900" indent="-342900">
              <a:buFontTx/>
              <a:buAutoNum type="arabicPlain"/>
            </a:pPr>
            <a:r>
              <a:rPr lang="ru-RU" sz="2200"/>
              <a:t>5 часо́в, 6 часо́в, 7 часо́в, 8 часо́в, 9 часо́в</a:t>
            </a:r>
            <a:endParaRPr lang="en-US" sz="2200"/>
          </a:p>
          <a:p>
            <a:r>
              <a:rPr lang="ru-RU"/>
              <a:t>	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D3420-F8A3-364D-B829-16A2A659F84F}"/>
              </a:ext>
            </a:extLst>
          </p:cNvPr>
          <p:cNvSpPr/>
          <p:nvPr/>
        </p:nvSpPr>
        <p:spPr>
          <a:xfrm>
            <a:off x="4999719" y="213547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9A4396-F35E-4A43-BB96-E9D7BE5EDD75}"/>
              </a:ext>
            </a:extLst>
          </p:cNvPr>
          <p:cNvSpPr/>
          <p:nvPr/>
        </p:nvSpPr>
        <p:spPr>
          <a:xfrm>
            <a:off x="5684407" y="2133123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5D460C-1A25-DE4F-B21C-404365751E64}"/>
              </a:ext>
            </a:extLst>
          </p:cNvPr>
          <p:cNvSpPr/>
          <p:nvPr/>
        </p:nvSpPr>
        <p:spPr>
          <a:xfrm>
            <a:off x="6889422" y="213666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DF8775-A056-704A-B28F-02B7DA86AB1D}"/>
              </a:ext>
            </a:extLst>
          </p:cNvPr>
          <p:cNvSpPr/>
          <p:nvPr/>
        </p:nvSpPr>
        <p:spPr>
          <a:xfrm>
            <a:off x="7913695" y="2140199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75BA63-CAC4-B042-B4CE-6982951FB501}"/>
              </a:ext>
            </a:extLst>
          </p:cNvPr>
          <p:cNvSpPr/>
          <p:nvPr/>
        </p:nvSpPr>
        <p:spPr>
          <a:xfrm>
            <a:off x="8693424" y="2143737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8553D1-6CA4-4A4C-A61E-A2BD06B8FB77}"/>
              </a:ext>
            </a:extLst>
          </p:cNvPr>
          <p:cNvSpPr/>
          <p:nvPr/>
        </p:nvSpPr>
        <p:spPr>
          <a:xfrm>
            <a:off x="5060625" y="282776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24F5AF-2E60-934E-9DD8-509D75CABCC8}"/>
              </a:ext>
            </a:extLst>
          </p:cNvPr>
          <p:cNvSpPr/>
          <p:nvPr/>
        </p:nvSpPr>
        <p:spPr>
          <a:xfrm>
            <a:off x="6084895" y="283130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F25596-257B-EE47-B7A1-3FDE344AA90F}"/>
              </a:ext>
            </a:extLst>
          </p:cNvPr>
          <p:cNvSpPr/>
          <p:nvPr/>
        </p:nvSpPr>
        <p:spPr>
          <a:xfrm>
            <a:off x="5194298" y="3440908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45B668-E04D-3845-8277-CBAA9F62BC3B}"/>
              </a:ext>
            </a:extLst>
          </p:cNvPr>
          <p:cNvSpPr/>
          <p:nvPr/>
        </p:nvSpPr>
        <p:spPr>
          <a:xfrm>
            <a:off x="6041356" y="3443228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AE8F6D-6081-D044-853D-DAF1E19FA07D}"/>
              </a:ext>
            </a:extLst>
          </p:cNvPr>
          <p:cNvSpPr/>
          <p:nvPr/>
        </p:nvSpPr>
        <p:spPr>
          <a:xfrm>
            <a:off x="6888418" y="3446780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91F2502-03A2-F444-B755-2594A40EEC2F}"/>
              </a:ext>
            </a:extLst>
          </p:cNvPr>
          <p:cNvSpPr/>
          <p:nvPr/>
        </p:nvSpPr>
        <p:spPr>
          <a:xfrm>
            <a:off x="5190745" y="4194617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BF78ED-7860-2543-BF83-419B134AED4F}"/>
              </a:ext>
            </a:extLst>
          </p:cNvPr>
          <p:cNvSpPr/>
          <p:nvPr/>
        </p:nvSpPr>
        <p:spPr>
          <a:xfrm>
            <a:off x="6193748" y="4198169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269D8D-864C-DF47-8F36-63BBE9A3E190}"/>
              </a:ext>
            </a:extLst>
          </p:cNvPr>
          <p:cNvSpPr/>
          <p:nvPr/>
        </p:nvSpPr>
        <p:spPr>
          <a:xfrm>
            <a:off x="7182571" y="4208810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AB9B08B-578F-134C-AA57-CEA70C491DEC}"/>
              </a:ext>
            </a:extLst>
          </p:cNvPr>
          <p:cNvSpPr/>
          <p:nvPr/>
        </p:nvSpPr>
        <p:spPr>
          <a:xfrm>
            <a:off x="8192667" y="4212362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7A16EE-AFD7-2A47-9492-FB8293A3E057}"/>
              </a:ext>
            </a:extLst>
          </p:cNvPr>
          <p:cNvSpPr/>
          <p:nvPr/>
        </p:nvSpPr>
        <p:spPr>
          <a:xfrm>
            <a:off x="9195675" y="421591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372C4"/>
                </a:solidFill>
              </a:rPr>
              <a:t>i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9E94BB-2796-1743-AB54-6A1E4761B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70" y="2086633"/>
            <a:ext cx="2857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0038CFC-9E47-5A4E-8DF1-2482E23ADA5C}"/>
              </a:ext>
            </a:extLst>
          </p:cNvPr>
          <p:cNvSpPr txBox="1">
            <a:spLocks/>
          </p:cNvSpPr>
          <p:nvPr/>
        </p:nvSpPr>
        <p:spPr>
          <a:xfrm>
            <a:off x="4195482" y="603249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 dirty="0"/>
              <a:t>Target Practice: </a:t>
            </a:r>
            <a:endParaRPr lang="ru-RU" sz="3600" dirty="0"/>
          </a:p>
          <a:p>
            <a:r>
              <a:rPr lang="en-US" sz="3600"/>
              <a:t>Type II Reduction – </a:t>
            </a:r>
            <a:r>
              <a:rPr lang="ru-RU" sz="3600"/>
              <a:t>часа́, часо́в</a:t>
            </a: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E34E52-4EAA-C541-B8A8-5ABDEC38D30E}"/>
              </a:ext>
            </a:extLst>
          </p:cNvPr>
          <p:cNvSpPr txBox="1"/>
          <p:nvPr/>
        </p:nvSpPr>
        <p:spPr>
          <a:xfrm>
            <a:off x="4477672" y="2317571"/>
            <a:ext cx="4700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2</a:t>
            </a:r>
          </a:p>
          <a:p>
            <a:r>
              <a:rPr lang="ru-RU"/>
              <a:t>3</a:t>
            </a:r>
          </a:p>
          <a:p>
            <a:r>
              <a:rPr lang="ru-RU"/>
              <a:t>4</a:t>
            </a:r>
          </a:p>
          <a:p>
            <a:r>
              <a:rPr lang="ru-RU"/>
              <a:t>5</a:t>
            </a:r>
          </a:p>
          <a:p>
            <a:r>
              <a:rPr lang="ru-RU"/>
              <a:t>6</a:t>
            </a:r>
          </a:p>
          <a:p>
            <a:r>
              <a:rPr lang="ru-RU"/>
              <a:t>7</a:t>
            </a:r>
          </a:p>
          <a:p>
            <a:r>
              <a:rPr lang="ru-RU"/>
              <a:t>8</a:t>
            </a:r>
          </a:p>
          <a:p>
            <a:r>
              <a:rPr lang="ru-RU"/>
              <a:t>9</a:t>
            </a:r>
          </a:p>
          <a:p>
            <a:r>
              <a:rPr lang="ru-RU"/>
              <a:t>10</a:t>
            </a:r>
          </a:p>
          <a:p>
            <a:r>
              <a:rPr lang="ru-RU"/>
              <a:t>11</a:t>
            </a:r>
          </a:p>
          <a:p>
            <a:r>
              <a:rPr lang="ru-RU"/>
              <a:t>12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9EE35A-E70D-6049-A468-7C4FB1F3E559}"/>
              </a:ext>
            </a:extLst>
          </p:cNvPr>
          <p:cNvSpPr txBox="1"/>
          <p:nvPr/>
        </p:nvSpPr>
        <p:spPr>
          <a:xfrm>
            <a:off x="5565729" y="2321118"/>
            <a:ext cx="4700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2</a:t>
            </a:r>
          </a:p>
          <a:p>
            <a:r>
              <a:rPr lang="ru-RU"/>
              <a:t>5</a:t>
            </a:r>
          </a:p>
          <a:p>
            <a:r>
              <a:rPr lang="ru-RU"/>
              <a:t>6</a:t>
            </a:r>
          </a:p>
          <a:p>
            <a:r>
              <a:rPr lang="ru-RU"/>
              <a:t>3</a:t>
            </a:r>
          </a:p>
          <a:p>
            <a:r>
              <a:rPr lang="ru-RU"/>
              <a:t>7</a:t>
            </a:r>
          </a:p>
          <a:p>
            <a:r>
              <a:rPr lang="ru-RU"/>
              <a:t>2</a:t>
            </a:r>
          </a:p>
          <a:p>
            <a:r>
              <a:rPr lang="ru-RU"/>
              <a:t>4</a:t>
            </a:r>
          </a:p>
          <a:p>
            <a:r>
              <a:rPr lang="ru-RU"/>
              <a:t>10</a:t>
            </a:r>
          </a:p>
          <a:p>
            <a:r>
              <a:rPr lang="ru-RU"/>
              <a:t>11</a:t>
            </a:r>
          </a:p>
          <a:p>
            <a:r>
              <a:rPr lang="ru-RU"/>
              <a:t>12</a:t>
            </a:r>
          </a:p>
          <a:p>
            <a:r>
              <a:rPr lang="ru-RU"/>
              <a:t>3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2CE18-4284-1F4B-A190-7D0D83B0A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70" y="2086633"/>
            <a:ext cx="2857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55201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Target Practice: </a:t>
            </a:r>
            <a:br>
              <a:rPr lang="ru-RU" sz="3200"/>
            </a:br>
            <a:r>
              <a:rPr lang="en-US" sz="3200"/>
              <a:t>Grammatical Endings </a:t>
            </a:r>
            <a:r>
              <a:rPr lang="en-US" sz="3200">
                <a:sym typeface="Wingdings" pitchFamily="2" charset="2"/>
              </a:rPr>
              <a:t> ‘</a:t>
            </a:r>
            <a:r>
              <a:rPr lang="ru-RU" sz="3200">
                <a:sym typeface="Wingdings" pitchFamily="2" charset="2"/>
              </a:rPr>
              <a:t>ъ</a:t>
            </a:r>
            <a:r>
              <a:rPr lang="en-US" sz="3200">
                <a:sym typeface="Wingdings" pitchFamily="2" charset="2"/>
              </a:rPr>
              <a:t>, j</a:t>
            </a:r>
            <a:r>
              <a:rPr lang="ru-RU" sz="3200">
                <a:sym typeface="Wingdings" pitchFamily="2" charset="2"/>
              </a:rPr>
              <a:t>ъ, ъ</a:t>
            </a:r>
            <a:r>
              <a:rPr lang="en-US" sz="3200">
                <a:sym typeface="Wingdings" pitchFamily="2" charset="2"/>
              </a:rPr>
              <a:t>j</a:t>
            </a:r>
            <a:r>
              <a:rPr lang="ru-RU" sz="3200">
                <a:sym typeface="Wingdings" pitchFamily="2" charset="2"/>
              </a:rPr>
              <a:t>ъ</a:t>
            </a:r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DCF5B-3606-C645-ADEA-4D399B8BD21B}"/>
              </a:ext>
            </a:extLst>
          </p:cNvPr>
          <p:cNvSpPr txBox="1"/>
          <p:nvPr/>
        </p:nvSpPr>
        <p:spPr>
          <a:xfrm>
            <a:off x="5223043" y="2148523"/>
            <a:ext cx="26520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err="1"/>
          </a:p>
          <a:p>
            <a:pPr algn="ctr"/>
            <a:r>
              <a:rPr lang="ru-RU" sz="2800" dirty="0" err="1"/>
              <a:t>больш</a:t>
            </a:r>
            <a:r>
              <a:rPr lang="en-US" sz="2800" u="sng" dirty="0" err="1"/>
              <a:t>о</a:t>
            </a:r>
            <a:r>
              <a:rPr lang="en-US" sz="2800" u="sng" dirty="0"/>
              <a:t>́</a:t>
            </a:r>
            <a:r>
              <a:rPr lang="ru-RU" sz="2800" u="sng" dirty="0"/>
              <a:t>е</a:t>
            </a:r>
            <a:endParaRPr lang="ru-RU" sz="2800" dirty="0">
              <a:sym typeface="Wingdings"/>
            </a:endParaRPr>
          </a:p>
          <a:p>
            <a:pPr algn="ctr"/>
            <a:endParaRPr lang="en-US" sz="2800" dirty="0" err="1">
              <a:sym typeface="Wingdings"/>
            </a:endParaRPr>
          </a:p>
          <a:p>
            <a:pPr algn="ctr"/>
            <a:r>
              <a:rPr lang="ru-RU" sz="2800" dirty="0" err="1">
                <a:sym typeface="Wingdings"/>
              </a:rPr>
              <a:t>чита́</a:t>
            </a:r>
            <a:r>
              <a:rPr lang="ru-RU" sz="2800" u="sng" dirty="0" err="1">
                <a:sym typeface="Wingdings"/>
              </a:rPr>
              <a:t>ет</a:t>
            </a:r>
            <a:endParaRPr lang="en-US" sz="2800" dirty="0">
              <a:sym typeface="Wingdings"/>
            </a:endParaRPr>
          </a:p>
          <a:p>
            <a:pPr algn="ctr"/>
            <a:endParaRPr lang="en-US" sz="2800" dirty="0" err="1">
              <a:sym typeface="Wingdings"/>
            </a:endParaRPr>
          </a:p>
          <a:p>
            <a:pPr algn="ctr"/>
            <a:r>
              <a:rPr lang="ru-RU" sz="2800" dirty="0" err="1">
                <a:sym typeface="Wingdings"/>
              </a:rPr>
              <a:t>больн</a:t>
            </a:r>
            <a:r>
              <a:rPr lang="ru-RU" sz="2800" u="sng" dirty="0" err="1">
                <a:sym typeface="Wingdings"/>
              </a:rPr>
              <a:t>а́я</a:t>
            </a:r>
            <a:endParaRPr lang="en-US" sz="2800" dirty="0">
              <a:sym typeface="Wingdings"/>
            </a:endParaRPr>
          </a:p>
          <a:p>
            <a:pPr algn="ctr"/>
            <a:endParaRPr lang="en-US" sz="2800" dirty="0" err="1">
              <a:sym typeface="Wingdings"/>
            </a:endParaRPr>
          </a:p>
          <a:p>
            <a:pPr algn="ctr"/>
            <a:r>
              <a:rPr lang="ru-RU" sz="2800" dirty="0" err="1">
                <a:sym typeface="Wingdings"/>
              </a:rPr>
              <a:t>хо́ч</a:t>
            </a:r>
            <a:r>
              <a:rPr lang="ru-RU" sz="2800" u="sng" dirty="0" err="1">
                <a:sym typeface="Wingdings"/>
              </a:rPr>
              <a:t>ет</a:t>
            </a:r>
            <a:endParaRPr lang="en-US" sz="2800" u="sng" dirty="0" err="1">
              <a:sym typeface="Wingding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F363A-F3EA-D240-A503-77F24F1BB923}"/>
              </a:ext>
            </a:extLst>
          </p:cNvPr>
          <p:cNvSpPr txBox="1"/>
          <p:nvPr/>
        </p:nvSpPr>
        <p:spPr>
          <a:xfrm>
            <a:off x="8144042" y="2150746"/>
            <a:ext cx="26520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ро́зов</a:t>
            </a:r>
            <a:r>
              <a:rPr lang="ru-RU" sz="2800" u="sng" dirty="0">
                <a:sym typeface="Wingdings"/>
              </a:rPr>
              <a:t>ое</a:t>
            </a:r>
            <a:r>
              <a:rPr lang="ru-RU" sz="2800" dirty="0">
                <a:sym typeface="Wingdings"/>
              </a:rPr>
              <a:t> </a:t>
            </a:r>
            <a:endParaRPr lang="en-US" sz="2800" dirty="0">
              <a:sym typeface="Wingdings"/>
            </a:endParaRPr>
          </a:p>
          <a:p>
            <a:pPr algn="ctr"/>
            <a:endParaRPr lang="en-US" sz="2800" u="sng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прекра́сн</a:t>
            </a:r>
            <a:r>
              <a:rPr lang="ru-RU" sz="2800" u="sng" dirty="0">
                <a:sym typeface="Wingdings"/>
              </a:rPr>
              <a:t>ая</a:t>
            </a:r>
            <a:r>
              <a:rPr lang="ru-RU" sz="2800" dirty="0">
                <a:sym typeface="Wingdings"/>
              </a:rPr>
              <a:t> </a:t>
            </a:r>
            <a:endParaRPr lang="en-US" sz="2800" dirty="0">
              <a:sym typeface="Wingdings"/>
            </a:endParaRPr>
          </a:p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 err="1">
                <a:sym typeface="Wingdings"/>
              </a:rPr>
              <a:t>хо́ч</a:t>
            </a:r>
            <a:r>
              <a:rPr lang="ru-RU" sz="2800" u="sng" dirty="0" err="1">
                <a:sym typeface="Wingdings"/>
              </a:rPr>
              <a:t>ешь</a:t>
            </a:r>
            <a:endParaRPr lang="en-US" sz="2800" u="sng" dirty="0" err="1">
              <a:sym typeface="Wingdings"/>
            </a:endParaRPr>
          </a:p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чте́ни</a:t>
            </a:r>
            <a:r>
              <a:rPr lang="ru-RU" sz="2800" u="sng" dirty="0">
                <a:sym typeface="Wingdings"/>
              </a:rPr>
              <a:t>е</a:t>
            </a:r>
            <a:r>
              <a:rPr lang="ru-RU" sz="2800" dirty="0">
                <a:sym typeface="Wingdings"/>
              </a:rPr>
              <a:t> </a:t>
            </a:r>
            <a:endParaRPr lang="en-US" sz="2800" dirty="0">
              <a:sym typeface="Wingding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A1BC3-7155-A242-B762-98CB1BA02D13}"/>
              </a:ext>
            </a:extLst>
          </p:cNvPr>
          <p:cNvSpPr/>
          <p:nvPr/>
        </p:nvSpPr>
        <p:spPr>
          <a:xfrm>
            <a:off x="5977398" y="232764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B9A65-F149-8E40-9044-AEDDB75DCCBC}"/>
              </a:ext>
            </a:extLst>
          </p:cNvPr>
          <p:cNvSpPr txBox="1"/>
          <p:nvPr/>
        </p:nvSpPr>
        <p:spPr>
          <a:xfrm>
            <a:off x="6935951" y="23071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41EE1-0DC6-134E-A7BC-AFAD93BA4286}"/>
              </a:ext>
            </a:extLst>
          </p:cNvPr>
          <p:cNvSpPr txBox="1"/>
          <p:nvPr/>
        </p:nvSpPr>
        <p:spPr>
          <a:xfrm>
            <a:off x="6620261" y="3158067"/>
            <a:ext cx="59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8F9A8-2F96-064D-B0DB-FE4950DC837B}"/>
              </a:ext>
            </a:extLst>
          </p:cNvPr>
          <p:cNvSpPr txBox="1"/>
          <p:nvPr/>
        </p:nvSpPr>
        <p:spPr>
          <a:xfrm>
            <a:off x="6894222" y="40089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59861B-C516-0042-A197-7B2DA5C775F9}"/>
              </a:ext>
            </a:extLst>
          </p:cNvPr>
          <p:cNvSpPr txBox="1"/>
          <p:nvPr/>
        </p:nvSpPr>
        <p:spPr>
          <a:xfrm>
            <a:off x="6496893" y="4859867"/>
            <a:ext cx="83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’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839C3-9D08-8D45-B156-7EC59CFD1090}"/>
              </a:ext>
            </a:extLst>
          </p:cNvPr>
          <p:cNvSpPr/>
          <p:nvPr/>
        </p:nvSpPr>
        <p:spPr>
          <a:xfrm>
            <a:off x="6028198" y="402944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7E2A6-39E0-6A47-B3D8-D95B0CF87531}"/>
              </a:ext>
            </a:extLst>
          </p:cNvPr>
          <p:cNvSpPr txBox="1"/>
          <p:nvPr/>
        </p:nvSpPr>
        <p:spPr>
          <a:xfrm>
            <a:off x="9617461" y="23071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F1BDD-9EF8-484C-8F9D-5FA25E156773}"/>
              </a:ext>
            </a:extLst>
          </p:cNvPr>
          <p:cNvSpPr txBox="1"/>
          <p:nvPr/>
        </p:nvSpPr>
        <p:spPr>
          <a:xfrm>
            <a:off x="9261861" y="2307167"/>
            <a:ext cx="39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0EAE91-5CCA-FE4E-83CF-33070282439A}"/>
              </a:ext>
            </a:extLst>
          </p:cNvPr>
          <p:cNvSpPr/>
          <p:nvPr/>
        </p:nvSpPr>
        <p:spPr>
          <a:xfrm>
            <a:off x="8928831" y="3154932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4372C4"/>
                </a:solidFill>
              </a:rPr>
              <a:t>i</a:t>
            </a:r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C2F5B-332F-5C48-8E22-B8B881FF3F79}"/>
              </a:ext>
            </a:extLst>
          </p:cNvPr>
          <p:cNvSpPr txBox="1"/>
          <p:nvPr/>
        </p:nvSpPr>
        <p:spPr>
          <a:xfrm>
            <a:off x="9884161" y="31580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D43DA6-F842-644A-96C7-6963C0816BB8}"/>
              </a:ext>
            </a:extLst>
          </p:cNvPr>
          <p:cNvSpPr txBox="1"/>
          <p:nvPr/>
        </p:nvSpPr>
        <p:spPr>
          <a:xfrm>
            <a:off x="9274559" y="4008967"/>
            <a:ext cx="83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’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A5BC07-0CA7-8D48-B3D2-F05A14A547D1}"/>
              </a:ext>
            </a:extLst>
          </p:cNvPr>
          <p:cNvSpPr txBox="1"/>
          <p:nvPr/>
        </p:nvSpPr>
        <p:spPr>
          <a:xfrm>
            <a:off x="9719061" y="4859867"/>
            <a:ext cx="70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B14F"/>
                </a:solidFill>
              </a:rPr>
              <a:t>j</a:t>
            </a:r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4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543756"/>
            <a:ext cx="7437074" cy="1325563"/>
          </a:xfrm>
        </p:spPr>
        <p:txBody>
          <a:bodyPr>
            <a:normAutofit/>
          </a:bodyPr>
          <a:lstStyle/>
          <a:p>
            <a:r>
              <a:rPr lang="en-US" sz="4000"/>
              <a:t>Target Practice: Particles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3EDC3E-BA87-CB44-AFB7-5587FFFC5FD4}"/>
              </a:ext>
            </a:extLst>
          </p:cNvPr>
          <p:cNvSpPr txBox="1"/>
          <p:nvPr/>
        </p:nvSpPr>
        <p:spPr>
          <a:xfrm>
            <a:off x="6468188" y="1577219"/>
            <a:ext cx="29932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Не </a:t>
            </a:r>
            <a:r>
              <a:rPr lang="ru-RU" sz="2800" dirty="0" err="1">
                <a:sym typeface="Wingdings"/>
              </a:rPr>
              <a:t>зна́ю</a:t>
            </a:r>
            <a:r>
              <a:rPr lang="ru-RU" sz="2800" dirty="0">
                <a:sym typeface="Wingdings"/>
              </a:rPr>
              <a:t>.</a:t>
            </a:r>
            <a:endParaRPr lang="en-US" sz="2800" dirty="0">
              <a:sym typeface="Wingdings"/>
            </a:endParaRPr>
          </a:p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Она</a:t>
            </a:r>
            <a:r>
              <a:rPr lang="en-US" sz="2800" dirty="0">
                <a:sym typeface="Wingdings"/>
              </a:rPr>
              <a:t>́</a:t>
            </a:r>
            <a:r>
              <a:rPr lang="ru-RU" sz="2800" dirty="0">
                <a:sym typeface="Wingdings"/>
              </a:rPr>
              <a:t> же </a:t>
            </a:r>
            <a:r>
              <a:rPr lang="ru-RU" sz="2800" dirty="0" err="1">
                <a:sym typeface="Wingdings"/>
              </a:rPr>
              <a:t>зна́ла</a:t>
            </a:r>
            <a:r>
              <a:rPr lang="ru-RU" sz="2800" dirty="0">
                <a:sym typeface="Wingdings"/>
              </a:rPr>
              <a:t>!</a:t>
            </a:r>
            <a:endParaRPr lang="en-US" sz="2800" dirty="0">
              <a:sym typeface="Wingdings"/>
            </a:endParaRPr>
          </a:p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Я ведь </a:t>
            </a:r>
            <a:r>
              <a:rPr lang="ru-RU" sz="2800" dirty="0" err="1">
                <a:sym typeface="Wingdings"/>
              </a:rPr>
              <a:t>зна́ла</a:t>
            </a:r>
            <a:r>
              <a:rPr lang="en-US" sz="2800" dirty="0">
                <a:sym typeface="Wingdings"/>
              </a:rPr>
              <a:t>,</a:t>
            </a:r>
          </a:p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потому́ что</a:t>
            </a:r>
          </a:p>
          <a:p>
            <a:pPr algn="ctr"/>
            <a:endParaRPr lang="en-US" sz="2800" dirty="0">
              <a:sym typeface="Wingdings"/>
            </a:endParaRPr>
          </a:p>
          <a:p>
            <a:pPr algn="ctr"/>
            <a:r>
              <a:rPr lang="ru-RU" sz="2800" dirty="0">
                <a:sym typeface="Wingdings"/>
              </a:rPr>
              <a:t>она</a:t>
            </a:r>
            <a:r>
              <a:rPr lang="en-US" sz="2800" dirty="0">
                <a:sym typeface="Wingdings"/>
              </a:rPr>
              <a:t>́</a:t>
            </a:r>
            <a:r>
              <a:rPr lang="ru-RU" sz="2800" dirty="0">
                <a:sym typeface="Wingdings"/>
              </a:rPr>
              <a:t> </a:t>
            </a:r>
            <a:r>
              <a:rPr lang="ru-RU" sz="2800" dirty="0" err="1">
                <a:sym typeface="Wingdings"/>
              </a:rPr>
              <a:t>сказа́ла</a:t>
            </a:r>
            <a:r>
              <a:rPr lang="ru-RU" sz="2800" dirty="0">
                <a:sym typeface="Wingdings"/>
              </a:rPr>
              <a:t>! </a:t>
            </a:r>
            <a:endParaRPr lang="en-US" sz="2800" dirty="0">
              <a:sym typeface="Wingding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DF010-6ACC-1545-BE9A-C0620B7CCE04}"/>
              </a:ext>
            </a:extLst>
          </p:cNvPr>
          <p:cNvSpPr/>
          <p:nvPr/>
        </p:nvSpPr>
        <p:spPr>
          <a:xfrm>
            <a:off x="7552198" y="430884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6CF8D-F508-6B4B-B5E4-A917179941B5}"/>
              </a:ext>
            </a:extLst>
          </p:cNvPr>
          <p:cNvSpPr txBox="1"/>
          <p:nvPr/>
        </p:nvSpPr>
        <p:spPr>
          <a:xfrm>
            <a:off x="7699761" y="2586567"/>
            <a:ext cx="36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A9908E-5C8A-2B4C-953B-54D1BB975F4F}"/>
              </a:ext>
            </a:extLst>
          </p:cNvPr>
          <p:cNvSpPr/>
          <p:nvPr/>
        </p:nvSpPr>
        <p:spPr>
          <a:xfrm>
            <a:off x="7366731" y="3434332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4372C4"/>
                </a:solidFill>
              </a:rPr>
              <a:t>i</a:t>
            </a:r>
            <a:endParaRPr lang="en-US" sz="2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A92FCC-A442-AD45-A39D-03B757851056}"/>
              </a:ext>
            </a:extLst>
          </p:cNvPr>
          <p:cNvSpPr/>
          <p:nvPr/>
        </p:nvSpPr>
        <p:spPr>
          <a:xfrm>
            <a:off x="7468331" y="1745232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4372C4"/>
                </a:solidFill>
              </a:rPr>
              <a:t>i</a:t>
            </a:r>
            <a:endParaRPr lang="en-US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D7BF8B-2CA6-944F-82E2-D3ECBD49A465}"/>
              </a:ext>
            </a:extLst>
          </p:cNvPr>
          <p:cNvSpPr txBox="1"/>
          <p:nvPr/>
        </p:nvSpPr>
        <p:spPr>
          <a:xfrm>
            <a:off x="8639561" y="2586567"/>
            <a:ext cx="36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D4D8C4-6D6A-5B4F-96AA-38DB85D1D9C6}"/>
              </a:ext>
            </a:extLst>
          </p:cNvPr>
          <p:cNvSpPr/>
          <p:nvPr/>
        </p:nvSpPr>
        <p:spPr>
          <a:xfrm>
            <a:off x="6815598" y="259434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5B83D-18CD-7D4F-B4F2-C85358BAB484}"/>
              </a:ext>
            </a:extLst>
          </p:cNvPr>
          <p:cNvSpPr txBox="1"/>
          <p:nvPr/>
        </p:nvSpPr>
        <p:spPr>
          <a:xfrm>
            <a:off x="8512561" y="4288367"/>
            <a:ext cx="36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C4740-0FA9-AD4F-9358-D17A54974907}"/>
              </a:ext>
            </a:extLst>
          </p:cNvPr>
          <p:cNvSpPr txBox="1"/>
          <p:nvPr/>
        </p:nvSpPr>
        <p:spPr>
          <a:xfrm>
            <a:off x="8601461" y="3437467"/>
            <a:ext cx="36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DF763-692E-F94F-B62A-6C6BD70BB386}"/>
              </a:ext>
            </a:extLst>
          </p:cNvPr>
          <p:cNvSpPr txBox="1"/>
          <p:nvPr/>
        </p:nvSpPr>
        <p:spPr>
          <a:xfrm>
            <a:off x="7229861" y="4288367"/>
            <a:ext cx="36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148B19-12D4-7843-BF5E-AF559A4421A0}"/>
              </a:ext>
            </a:extLst>
          </p:cNvPr>
          <p:cNvSpPr/>
          <p:nvPr/>
        </p:nvSpPr>
        <p:spPr>
          <a:xfrm>
            <a:off x="6917198" y="517244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4ABF6F-2B3C-4B49-A0B9-9964FA392D2C}"/>
              </a:ext>
            </a:extLst>
          </p:cNvPr>
          <p:cNvSpPr/>
          <p:nvPr/>
        </p:nvSpPr>
        <p:spPr>
          <a:xfrm>
            <a:off x="7831598" y="517244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∧</a:t>
            </a:r>
            <a:endParaRPr lang="en-US" sz="2800" dirty="0" err="1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A676F6-7588-4743-9261-37CA8D63821E}"/>
              </a:ext>
            </a:extLst>
          </p:cNvPr>
          <p:cNvSpPr txBox="1"/>
          <p:nvPr/>
        </p:nvSpPr>
        <p:spPr>
          <a:xfrm>
            <a:off x="8512561" y="5151967"/>
            <a:ext cx="36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B14F"/>
                </a:solidFill>
              </a:rPr>
              <a:t>ъ</a:t>
            </a:r>
            <a:endParaRPr lang="en-US" sz="2800" dirty="0">
              <a:solidFill>
                <a:srgbClr val="01B1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61708"/>
            <a:ext cx="7158318" cy="1325563"/>
          </a:xfrm>
        </p:spPr>
        <p:txBody>
          <a:bodyPr>
            <a:normAutofit/>
          </a:bodyPr>
          <a:lstStyle/>
          <a:p>
            <a:r>
              <a:rPr lang="en-US"/>
              <a:t>Skills Check – Words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763491"/>
            <a:ext cx="3533375" cy="457048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пого́да, доро́га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го́рода, до́рого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молоко́, хорошо́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зоопа́рк, вообража́ть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земля́, снега́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ряби́на, непра́вда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ве́чер, ве́тер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его́, её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3 часа́, 5 часо́в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ро́зовое, прекра́сная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4FB6A49F-A279-5C4F-A6AC-77044E015F4C}"/>
              </a:ext>
            </a:extLst>
          </p:cNvPr>
          <p:cNvSpPr txBox="1">
            <a:spLocks/>
          </p:cNvSpPr>
          <p:nvPr/>
        </p:nvSpPr>
        <p:spPr>
          <a:xfrm>
            <a:off x="7853074" y="1763494"/>
            <a:ext cx="3533375" cy="457048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p∧gód</a:t>
            </a:r>
            <a:r>
              <a:rPr lang="ru-RU" sz="2400"/>
              <a:t>ъ, </a:t>
            </a:r>
            <a:r>
              <a:rPr lang="en-US" sz="2400"/>
              <a:t>d∧r</a:t>
            </a:r>
            <a:r>
              <a:rPr lang="ru-RU" sz="2400"/>
              <a:t>о́</a:t>
            </a:r>
            <a:r>
              <a:rPr lang="en-US" sz="2400"/>
              <a:t>g</a:t>
            </a:r>
            <a:r>
              <a:rPr lang="ru-RU" sz="2400"/>
              <a:t>ъ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gór</a:t>
            </a:r>
            <a:r>
              <a:rPr lang="ru-RU" sz="2400"/>
              <a:t>ъ</a:t>
            </a:r>
            <a:r>
              <a:rPr lang="en-US" sz="2400"/>
              <a:t>d</a:t>
            </a:r>
            <a:r>
              <a:rPr lang="ru-RU" sz="2400"/>
              <a:t>ъ, </a:t>
            </a:r>
            <a:r>
              <a:rPr lang="en-US" sz="2400"/>
              <a:t>dór</a:t>
            </a:r>
            <a:r>
              <a:rPr lang="ru-RU" sz="2400"/>
              <a:t>ъ</a:t>
            </a:r>
            <a:r>
              <a:rPr lang="en-US" sz="2400"/>
              <a:t>g</a:t>
            </a:r>
            <a:r>
              <a:rPr lang="ru-RU" sz="2400"/>
              <a:t>ъ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m</a:t>
            </a:r>
            <a:r>
              <a:rPr lang="ru-RU" sz="2400"/>
              <a:t>ъ</a:t>
            </a:r>
            <a:r>
              <a:rPr lang="en-US" sz="2400"/>
              <a:t>l∧kó, x</a:t>
            </a:r>
            <a:r>
              <a:rPr lang="ru-RU" sz="2400"/>
              <a:t>ъ</a:t>
            </a:r>
            <a:r>
              <a:rPr lang="en-US" sz="2400"/>
              <a:t>r∧šó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z∧∧párk, v∧∧br∧žát’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z’imlá, sn’igá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r’ib’ín</a:t>
            </a:r>
            <a:r>
              <a:rPr lang="ru-RU" sz="2400"/>
              <a:t>ъ, </a:t>
            </a:r>
            <a:r>
              <a:rPr lang="en-US" sz="2400"/>
              <a:t>n’iprávd</a:t>
            </a:r>
            <a:r>
              <a:rPr lang="ru-RU" sz="2400"/>
              <a:t>ъ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v’éč’ir, v’ét’ir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jivó, jijó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tr’i č’isá, p’at’ č’isóv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róz</a:t>
            </a:r>
            <a:r>
              <a:rPr lang="ru-RU" sz="2400"/>
              <a:t>ъ</a:t>
            </a:r>
            <a:r>
              <a:rPr lang="en-US" sz="2400"/>
              <a:t>v</a:t>
            </a:r>
            <a:r>
              <a:rPr lang="ru-RU" sz="2400"/>
              <a:t>ъ</a:t>
            </a:r>
            <a:r>
              <a:rPr lang="en-US" sz="2400"/>
              <a:t>j</a:t>
            </a:r>
            <a:r>
              <a:rPr lang="ru-RU" sz="2400"/>
              <a:t>ъ, </a:t>
            </a:r>
            <a:r>
              <a:rPr lang="en-US" sz="2400"/>
              <a:t>pr’ikrásn</a:t>
            </a:r>
            <a:r>
              <a:rPr lang="ru-RU" sz="2400"/>
              <a:t>ъ</a:t>
            </a:r>
            <a:r>
              <a:rPr lang="en-US" sz="2400"/>
              <a:t>j</a:t>
            </a:r>
            <a:r>
              <a:rPr lang="ru-RU" sz="2400"/>
              <a:t>ъ</a:t>
            </a:r>
          </a:p>
        </p:txBody>
      </p:sp>
    </p:spTree>
    <p:extLst>
      <p:ext uri="{BB962C8B-B14F-4D97-AF65-F5344CB8AC3E}">
        <p14:creationId xmlns:p14="http://schemas.microsoft.com/office/powerpoint/2010/main" val="1421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474624"/>
            <a:ext cx="7158318" cy="1325563"/>
          </a:xfrm>
        </p:spPr>
        <p:txBody>
          <a:bodyPr>
            <a:normAutofit/>
          </a:bodyPr>
          <a:lstStyle/>
          <a:p>
            <a:r>
              <a:rPr lang="en-US"/>
              <a:t>Skills Check – Sentences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545780"/>
            <a:ext cx="7158318" cy="23226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Тако́е ме́рзкое, хму́рое у́тро!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Да, ве́тер тако́й си́льный!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В октябре́ всегда́ так.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В зоопа́рк идём в два часа́.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Э́то его́ часы́?  Нет, её.</a:t>
            </a:r>
          </a:p>
        </p:txBody>
      </p:sp>
    </p:spTree>
    <p:extLst>
      <p:ext uri="{BB962C8B-B14F-4D97-AF65-F5344CB8AC3E}">
        <p14:creationId xmlns:p14="http://schemas.microsoft.com/office/powerpoint/2010/main" val="986138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474624"/>
            <a:ext cx="7158318" cy="1325563"/>
          </a:xfrm>
        </p:spPr>
        <p:txBody>
          <a:bodyPr>
            <a:normAutofit/>
          </a:bodyPr>
          <a:lstStyle/>
          <a:p>
            <a:r>
              <a:rPr lang="en-US"/>
              <a:t>Skills Check – Sentences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545780"/>
            <a:ext cx="7158318" cy="23226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Тако́е ме́рзкое, хму́рое у́тро!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Да, ве́тер тако́й си́льный!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В октябре́ всегда́ так.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В зоопа́рк идём в два часа́.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Э́то его́ часы́?  Нет, её.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317A6C10-88E5-CF49-8D9B-4B103E8A0C7C}"/>
              </a:ext>
            </a:extLst>
          </p:cNvPr>
          <p:cNvSpPr txBox="1">
            <a:spLocks/>
          </p:cNvSpPr>
          <p:nvPr/>
        </p:nvSpPr>
        <p:spPr>
          <a:xfrm>
            <a:off x="4195481" y="4093035"/>
            <a:ext cx="7158318" cy="22672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Takój</a:t>
            </a:r>
            <a:r>
              <a:rPr lang="ru-RU" sz="2400"/>
              <a:t>ъ </a:t>
            </a:r>
            <a:r>
              <a:rPr lang="en-US" sz="2400"/>
              <a:t>m’érzk</a:t>
            </a:r>
            <a:r>
              <a:rPr lang="ru-RU" sz="2400"/>
              <a:t>ъ</a:t>
            </a:r>
            <a:r>
              <a:rPr lang="en-US" sz="2400"/>
              <a:t>j</a:t>
            </a:r>
            <a:r>
              <a:rPr lang="ru-RU" sz="2400"/>
              <a:t>ъ, </a:t>
            </a:r>
            <a:r>
              <a:rPr lang="en-US" sz="2400"/>
              <a:t>xmúr</a:t>
            </a:r>
            <a:r>
              <a:rPr lang="ru-RU" sz="2400"/>
              <a:t>ъ</a:t>
            </a:r>
            <a:r>
              <a:rPr lang="en-US" sz="2400"/>
              <a:t>j</a:t>
            </a:r>
            <a:r>
              <a:rPr lang="ru-RU" sz="2400"/>
              <a:t>ъ </a:t>
            </a:r>
            <a:r>
              <a:rPr lang="en-US" sz="2400"/>
              <a:t>útr</a:t>
            </a:r>
            <a:r>
              <a:rPr lang="ru-RU" sz="2400"/>
              <a:t>ъ!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Da, v’ét’ir takój s’íl’nyj!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V ∧kt’ibr’é  vs’egdá tak.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V z∧∧párk  id’óm v dva č’isá.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Ét</a:t>
            </a:r>
            <a:r>
              <a:rPr lang="ru-RU" sz="2400"/>
              <a:t>ъ </a:t>
            </a:r>
            <a:r>
              <a:rPr lang="en-US" sz="2400"/>
              <a:t>jivó č’isý?  N’et, jijó.  </a:t>
            </a:r>
          </a:p>
        </p:txBody>
      </p:sp>
    </p:spTree>
    <p:extLst>
      <p:ext uri="{BB962C8B-B14F-4D97-AF65-F5344CB8AC3E}">
        <p14:creationId xmlns:p14="http://schemas.microsoft.com/office/powerpoint/2010/main" val="1700709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15284020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8722" y="1122363"/>
            <a:ext cx="7758952" cy="2387600"/>
          </a:xfrm>
        </p:spPr>
        <p:txBody>
          <a:bodyPr/>
          <a:lstStyle/>
          <a:p>
            <a:r>
              <a:rPr lang="en-US"/>
              <a:t>Lesson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E34E4-BE59-7743-8975-16EA2444F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8720" y="3631067"/>
            <a:ext cx="7758954" cy="480131"/>
          </a:xfrm>
        </p:spPr>
        <p:txBody>
          <a:bodyPr/>
          <a:lstStyle/>
          <a:p>
            <a:r>
              <a:rPr lang="en-US" sz="2800"/>
              <a:t>Voicing Rules</a:t>
            </a:r>
          </a:p>
        </p:txBody>
      </p:sp>
    </p:spTree>
    <p:extLst>
      <p:ext uri="{BB962C8B-B14F-4D97-AF65-F5344CB8AC3E}">
        <p14:creationId xmlns:p14="http://schemas.microsoft.com/office/powerpoint/2010/main" val="5172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223FFD-4347-817F-A047-6FBB5E0B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5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600"/>
              <a:t>Something Different</a:t>
            </a:r>
          </a:p>
        </p:txBody>
      </p:sp>
    </p:spTree>
    <p:extLst>
      <p:ext uri="{BB962C8B-B14F-4D97-AF65-F5344CB8AC3E}">
        <p14:creationId xmlns:p14="http://schemas.microsoft.com/office/powerpoint/2010/main" val="301555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Deductive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64406-9857-BF42-B06B-20DE74BF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271" y="2285097"/>
            <a:ext cx="4965539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You learn the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8EDD8-55C8-AF47-AAFE-33553CAC7C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961080" y="2743199"/>
            <a:ext cx="2075359" cy="20753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01C9C4-6DBD-0B46-87F1-44F527C2AA73}"/>
              </a:ext>
            </a:extLst>
          </p:cNvPr>
          <p:cNvSpPr txBox="1">
            <a:spLocks/>
          </p:cNvSpPr>
          <p:nvPr/>
        </p:nvSpPr>
        <p:spPr>
          <a:xfrm>
            <a:off x="5512271" y="4841924"/>
            <a:ext cx="4965539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You apply them</a:t>
            </a:r>
          </a:p>
        </p:txBody>
      </p:sp>
    </p:spTree>
    <p:extLst>
      <p:ext uri="{BB962C8B-B14F-4D97-AF65-F5344CB8AC3E}">
        <p14:creationId xmlns:p14="http://schemas.microsoft.com/office/powerpoint/2010/main" val="12131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516D-D4A5-E74C-9A85-DB621299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Inductive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64406-9857-BF42-B06B-20DE74BF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271" y="2285097"/>
            <a:ext cx="4965539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You divine the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8EDD8-55C8-AF47-AAFE-33553CAC7C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961080" y="2743199"/>
            <a:ext cx="2075359" cy="20753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948FE3-E6A2-9641-991A-2C291A2C57A1}"/>
              </a:ext>
            </a:extLst>
          </p:cNvPr>
          <p:cNvSpPr txBox="1">
            <a:spLocks/>
          </p:cNvSpPr>
          <p:nvPr/>
        </p:nvSpPr>
        <p:spPr>
          <a:xfrm>
            <a:off x="5512271" y="4841924"/>
            <a:ext cx="4965539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You observe things</a:t>
            </a:r>
          </a:p>
        </p:txBody>
      </p:sp>
    </p:spTree>
    <p:extLst>
      <p:ext uri="{BB962C8B-B14F-4D97-AF65-F5344CB8AC3E}">
        <p14:creationId xmlns:p14="http://schemas.microsoft.com/office/powerpoint/2010/main" val="28274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34784525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CAAFA38-96CB-C44E-90F6-001E31D07D3B}"/>
              </a:ext>
            </a:extLst>
          </p:cNvPr>
          <p:cNvGraphicFramePr>
            <a:graphicFrameLocks noGrp="1"/>
          </p:cNvGraphicFramePr>
          <p:nvPr/>
        </p:nvGraphicFramePr>
        <p:xfrm>
          <a:off x="6001274" y="4718483"/>
          <a:ext cx="3720049" cy="1204424"/>
        </p:xfrm>
        <a:graphic>
          <a:graphicData uri="http://schemas.openxmlformats.org/drawingml/2006/table">
            <a:tbl>
              <a:tblPr/>
              <a:tblGrid>
                <a:gridCol w="6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23096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CAAFA38-96CB-C44E-90F6-001E31D07D3B}"/>
              </a:ext>
            </a:extLst>
          </p:cNvPr>
          <p:cNvGraphicFramePr>
            <a:graphicFrameLocks noGrp="1"/>
          </p:cNvGraphicFramePr>
          <p:nvPr/>
        </p:nvGraphicFramePr>
        <p:xfrm>
          <a:off x="6001274" y="4718483"/>
          <a:ext cx="3720049" cy="1204424"/>
        </p:xfrm>
        <a:graphic>
          <a:graphicData uri="http://schemas.openxmlformats.org/drawingml/2006/table">
            <a:tbl>
              <a:tblPr/>
              <a:tblGrid>
                <a:gridCol w="6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5383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CAAFA38-96CB-C44E-90F6-001E31D07D3B}"/>
              </a:ext>
            </a:extLst>
          </p:cNvPr>
          <p:cNvGraphicFramePr>
            <a:graphicFrameLocks noGrp="1"/>
          </p:cNvGraphicFramePr>
          <p:nvPr/>
        </p:nvGraphicFramePr>
        <p:xfrm>
          <a:off x="6001274" y="4718483"/>
          <a:ext cx="3720049" cy="1204424"/>
        </p:xfrm>
        <a:graphic>
          <a:graphicData uri="http://schemas.openxmlformats.org/drawingml/2006/table">
            <a:tbl>
              <a:tblPr/>
              <a:tblGrid>
                <a:gridCol w="6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9035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CAAFA38-96CB-C44E-90F6-001E31D07D3B}"/>
              </a:ext>
            </a:extLst>
          </p:cNvPr>
          <p:cNvGraphicFramePr>
            <a:graphicFrameLocks noGrp="1"/>
          </p:cNvGraphicFramePr>
          <p:nvPr/>
        </p:nvGraphicFramePr>
        <p:xfrm>
          <a:off x="6001274" y="4718483"/>
          <a:ext cx="3720049" cy="1204424"/>
        </p:xfrm>
        <a:graphic>
          <a:graphicData uri="http://schemas.openxmlformats.org/drawingml/2006/table">
            <a:tbl>
              <a:tblPr/>
              <a:tblGrid>
                <a:gridCol w="6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39855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CAAFA38-96CB-C44E-90F6-001E31D07D3B}"/>
              </a:ext>
            </a:extLst>
          </p:cNvPr>
          <p:cNvGraphicFramePr>
            <a:graphicFrameLocks noGrp="1"/>
          </p:cNvGraphicFramePr>
          <p:nvPr/>
        </p:nvGraphicFramePr>
        <p:xfrm>
          <a:off x="6001274" y="4718483"/>
          <a:ext cx="3720049" cy="1204424"/>
        </p:xfrm>
        <a:graphic>
          <a:graphicData uri="http://schemas.openxmlformats.org/drawingml/2006/table">
            <a:tbl>
              <a:tblPr/>
              <a:tblGrid>
                <a:gridCol w="6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8770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CAAFA38-96CB-C44E-90F6-001E31D07D3B}"/>
              </a:ext>
            </a:extLst>
          </p:cNvPr>
          <p:cNvGraphicFramePr>
            <a:graphicFrameLocks noGrp="1"/>
          </p:cNvGraphicFramePr>
          <p:nvPr/>
        </p:nvGraphicFramePr>
        <p:xfrm>
          <a:off x="6001274" y="4718483"/>
          <a:ext cx="3720049" cy="1204424"/>
        </p:xfrm>
        <a:graphic>
          <a:graphicData uri="http://schemas.openxmlformats.org/drawingml/2006/table">
            <a:tbl>
              <a:tblPr/>
              <a:tblGrid>
                <a:gridCol w="6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15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390D0-1323-C453-1FDF-91F61CA4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4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872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CAAFA38-96CB-C44E-90F6-001E31D07D3B}"/>
              </a:ext>
            </a:extLst>
          </p:cNvPr>
          <p:cNvGraphicFramePr>
            <a:graphicFrameLocks noGrp="1"/>
          </p:cNvGraphicFramePr>
          <p:nvPr/>
        </p:nvGraphicFramePr>
        <p:xfrm>
          <a:off x="6001274" y="4718483"/>
          <a:ext cx="3720049" cy="1204424"/>
        </p:xfrm>
        <a:graphic>
          <a:graphicData uri="http://schemas.openxmlformats.org/drawingml/2006/table">
            <a:tbl>
              <a:tblPr/>
              <a:tblGrid>
                <a:gridCol w="6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6411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CAAFA38-96CB-C44E-90F6-001E31D07D3B}"/>
              </a:ext>
            </a:extLst>
          </p:cNvPr>
          <p:cNvGraphicFramePr>
            <a:graphicFrameLocks noGrp="1"/>
          </p:cNvGraphicFramePr>
          <p:nvPr/>
        </p:nvGraphicFramePr>
        <p:xfrm>
          <a:off x="6001274" y="4718483"/>
          <a:ext cx="3720049" cy="1204424"/>
        </p:xfrm>
        <a:graphic>
          <a:graphicData uri="http://schemas.openxmlformats.org/drawingml/2006/table">
            <a:tbl>
              <a:tblPr/>
              <a:tblGrid>
                <a:gridCol w="6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6D68A3-0588-DD4D-80C2-7AF583DF0E0D}"/>
              </a:ext>
            </a:extLst>
          </p:cNvPr>
          <p:cNvGraphicFramePr>
            <a:graphicFrameLocks noGrp="1"/>
          </p:cNvGraphicFramePr>
          <p:nvPr/>
        </p:nvGraphicFramePr>
        <p:xfrm>
          <a:off x="4419601" y="4721225"/>
          <a:ext cx="1572342" cy="1204424"/>
        </p:xfrm>
        <a:graphic>
          <a:graphicData uri="http://schemas.openxmlformats.org/drawingml/2006/table">
            <a:tbl>
              <a:tblPr/>
              <a:tblGrid>
                <a:gridCol w="1572342">
                  <a:extLst>
                    <a:ext uri="{9D8B030D-6E8A-4147-A177-3AD203B41FA5}">
                      <a16:colId xmlns:a16="http://schemas.microsoft.com/office/drawing/2014/main" val="3151612095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</a:t>
                      </a: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! </a:t>
                      </a:r>
                      <a:r>
                        <a:rPr lang="en-US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  <a:sym typeface="Wingdings" pitchFamily="2" charset="2"/>
                        </a:rPr>
                        <a:t>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43902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799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8296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07060"/>
            <a:ext cx="7437074" cy="1325563"/>
          </a:xfrm>
        </p:spPr>
        <p:txBody>
          <a:bodyPr/>
          <a:lstStyle/>
          <a:p>
            <a:r>
              <a:rPr lang="en-US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6F7-AA63-A149-A33C-F5A94E44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35" y="1941292"/>
            <a:ext cx="1447329" cy="2405787"/>
          </a:xfrm>
        </p:spPr>
        <p:txBody>
          <a:bodyPr/>
          <a:lstStyle/>
          <a:p>
            <a:pPr marL="0" indent="0">
              <a:buNone/>
            </a:pPr>
            <a:r>
              <a:rPr lang="ru-RU" sz="2600"/>
              <a:t>друг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дуб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гара́ж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Я́коб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тво́рог</a:t>
            </a:r>
            <a:endParaRPr lang="en-US" sz="2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18A38-D57A-7B4A-B386-54FC831EB91A}"/>
              </a:ext>
            </a:extLst>
          </p:cNvPr>
          <p:cNvSpPr txBox="1">
            <a:spLocks/>
          </p:cNvSpPr>
          <p:nvPr/>
        </p:nvSpPr>
        <p:spPr>
          <a:xfrm>
            <a:off x="7344611" y="1941293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сад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ног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го́лубь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бе́рег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алма́з</a:t>
            </a:r>
            <a:endParaRPr lang="en-US" sz="2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4E2F4A-75EA-E242-974E-A7B43B003174}"/>
              </a:ext>
            </a:extLst>
          </p:cNvPr>
          <p:cNvSpPr txBox="1">
            <a:spLocks/>
          </p:cNvSpPr>
          <p:nvPr/>
        </p:nvSpPr>
        <p:spPr>
          <a:xfrm>
            <a:off x="9481987" y="1941292"/>
            <a:ext cx="1447329" cy="24057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/>
              <a:t>хлеб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го́род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любо́вь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сто́рож</a:t>
            </a:r>
            <a:endParaRPr lang="en-US" sz="2600"/>
          </a:p>
          <a:p>
            <a:pPr marL="0" indent="0">
              <a:buNone/>
            </a:pPr>
            <a:r>
              <a:rPr lang="ru-RU" sz="2600"/>
              <a:t>о́бувь</a:t>
            </a:r>
            <a:r>
              <a:rPr lang="en-US" sz="2600">
                <a:effectLst/>
              </a:rPr>
              <a:t> </a:t>
            </a:r>
            <a:endParaRPr lang="en-US" sz="26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CAAFA38-96CB-C44E-90F6-001E31D07D3B}"/>
              </a:ext>
            </a:extLst>
          </p:cNvPr>
          <p:cNvGraphicFramePr>
            <a:graphicFrameLocks noGrp="1"/>
          </p:cNvGraphicFramePr>
          <p:nvPr/>
        </p:nvGraphicFramePr>
        <p:xfrm>
          <a:off x="6001274" y="4718483"/>
          <a:ext cx="3720049" cy="1204424"/>
        </p:xfrm>
        <a:graphic>
          <a:graphicData uri="http://schemas.openxmlformats.org/drawingml/2006/table">
            <a:tbl>
              <a:tblPr/>
              <a:tblGrid>
                <a:gridCol w="6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6D68A3-0588-DD4D-80C2-7AF583DF0E0D}"/>
              </a:ext>
            </a:extLst>
          </p:cNvPr>
          <p:cNvGraphicFramePr>
            <a:graphicFrameLocks noGrp="1"/>
          </p:cNvGraphicFramePr>
          <p:nvPr/>
        </p:nvGraphicFramePr>
        <p:xfrm>
          <a:off x="4419601" y="4721225"/>
          <a:ext cx="1572342" cy="1204424"/>
        </p:xfrm>
        <a:graphic>
          <a:graphicData uri="http://schemas.openxmlformats.org/drawingml/2006/table">
            <a:tbl>
              <a:tblPr/>
              <a:tblGrid>
                <a:gridCol w="1572342">
                  <a:extLst>
                    <a:ext uri="{9D8B030D-6E8A-4147-A177-3AD203B41FA5}">
                      <a16:colId xmlns:a16="http://schemas.microsoft.com/office/drawing/2014/main" val="3151612095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</a:t>
                      </a:r>
                      <a:r>
                        <a:rPr lang="ru-RU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! </a:t>
                      </a:r>
                      <a:r>
                        <a:rPr lang="en-US" sz="26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  <a:sym typeface="Wingdings" pitchFamily="2" charset="2"/>
                        </a:rPr>
                        <a:t></a:t>
                      </a: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43902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7993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0505E5-7538-6942-B9DD-DACC9CCDA937}"/>
              </a:ext>
            </a:extLst>
          </p:cNvPr>
          <p:cNvGraphicFramePr>
            <a:graphicFrameLocks noGrp="1"/>
          </p:cNvGraphicFramePr>
          <p:nvPr/>
        </p:nvGraphicFramePr>
        <p:xfrm>
          <a:off x="9730655" y="4718483"/>
          <a:ext cx="1901901" cy="1204424"/>
        </p:xfrm>
        <a:graphic>
          <a:graphicData uri="http://schemas.openxmlformats.org/drawingml/2006/table">
            <a:tbl>
              <a:tblPr/>
              <a:tblGrid>
                <a:gridCol w="1901901">
                  <a:extLst>
                    <a:ext uri="{9D8B030D-6E8A-4147-A177-3AD203B41FA5}">
                      <a16:colId xmlns:a16="http://schemas.microsoft.com/office/drawing/2014/main" val="3151612095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439020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  <a:sym typeface="Wingdings" pitchFamily="2" charset="2"/>
                        </a:rPr>
                        <a:t> </a:t>
                      </a:r>
                      <a:r>
                        <a:rPr lang="en-US" sz="26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</a:t>
                      </a:r>
                      <a:r>
                        <a:rPr lang="ru-RU" sz="26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!</a:t>
                      </a:r>
                      <a:endParaRPr lang="en-US" sz="26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799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4780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24056571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437074" cy="1325563"/>
          </a:xfrm>
        </p:spPr>
        <p:txBody>
          <a:bodyPr>
            <a:normAutofit/>
          </a:bodyPr>
          <a:lstStyle/>
          <a:p>
            <a:r>
              <a:rPr lang="en-US" sz="3600"/>
              <a:t>What are voiced and voiceless consonants?</a:t>
            </a:r>
          </a:p>
        </p:txBody>
      </p:sp>
    </p:spTree>
    <p:extLst>
      <p:ext uri="{BB962C8B-B14F-4D97-AF65-F5344CB8AC3E}">
        <p14:creationId xmlns:p14="http://schemas.microsoft.com/office/powerpoint/2010/main" val="26063769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437074" cy="1325563"/>
          </a:xfrm>
        </p:spPr>
        <p:txBody>
          <a:bodyPr>
            <a:normAutofit/>
          </a:bodyPr>
          <a:lstStyle/>
          <a:p>
            <a:r>
              <a:rPr lang="en-US" sz="3600"/>
              <a:t>What are voiced and voiceless consonants?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369" y="2470841"/>
            <a:ext cx="6083300" cy="99617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van  vs  fan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364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437074" cy="1325563"/>
          </a:xfrm>
        </p:spPr>
        <p:txBody>
          <a:bodyPr>
            <a:normAutofit/>
          </a:bodyPr>
          <a:lstStyle/>
          <a:p>
            <a:r>
              <a:rPr lang="en-US" sz="3600"/>
              <a:t>What are voiced and voiceless consonants?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369" y="2470841"/>
            <a:ext cx="6083300" cy="202824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van  vs  fan</a:t>
            </a:r>
          </a:p>
          <a:p>
            <a:pPr marL="466725" indent="0">
              <a:buNone/>
            </a:pPr>
            <a:endParaRPr lang="ru-RU" dirty="0"/>
          </a:p>
          <a:p>
            <a:pPr marL="690563" indent="-450850">
              <a:buFont typeface="+mj-lt"/>
              <a:buAutoNum type="arabicPeriod"/>
            </a:pPr>
            <a:r>
              <a:rPr lang="en-US" dirty="0"/>
              <a:t>Voiced = vibration of the vocal folds</a:t>
            </a:r>
            <a:endParaRPr lang="en-US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029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437074" cy="1325563"/>
          </a:xfrm>
        </p:spPr>
        <p:txBody>
          <a:bodyPr>
            <a:normAutofit/>
          </a:bodyPr>
          <a:lstStyle/>
          <a:p>
            <a:r>
              <a:rPr lang="en-US" sz="3600"/>
              <a:t>What are voiced and voiceless consonants?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369" y="2470841"/>
            <a:ext cx="6083300" cy="254428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van  vs  fan</a:t>
            </a:r>
          </a:p>
          <a:p>
            <a:pPr marL="466725" indent="0">
              <a:buNone/>
            </a:pPr>
            <a:endParaRPr lang="ru-RU" dirty="0"/>
          </a:p>
          <a:p>
            <a:pPr marL="690563" indent="-450850">
              <a:buFont typeface="+mj-lt"/>
              <a:buAutoNum type="arabicPeriod"/>
            </a:pPr>
            <a:r>
              <a:rPr lang="en-US" dirty="0"/>
              <a:t>Voiced = vibration of the vocal folds</a:t>
            </a:r>
            <a:endParaRPr lang="en-US" b="1" dirty="0">
              <a:solidFill>
                <a:prstClr val="black"/>
              </a:solidFill>
            </a:endParaRPr>
          </a:p>
          <a:p>
            <a:pPr marL="690563" indent="-450850">
              <a:buFont typeface="+mj-lt"/>
              <a:buAutoNum type="arabicPeriod"/>
            </a:pPr>
            <a:r>
              <a:rPr lang="en-US" dirty="0"/>
              <a:t>Voiceless = no vibration</a:t>
            </a:r>
            <a:endParaRPr lang="ru-RU" b="1" dirty="0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07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б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2943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б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52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40B038B-1CEE-4F4D-A83A-AC050E3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220" y="1201962"/>
            <a:ext cx="7367171" cy="1325563"/>
          </a:xfrm>
        </p:spPr>
        <p:txBody>
          <a:bodyPr anchor="ctr" anchorCtr="0"/>
          <a:lstStyle/>
          <a:p>
            <a:pPr algn="ctr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Молодцы!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/>
              <a:t>Good work!</a:t>
            </a:r>
            <a:br>
              <a:rPr lang="en-US"/>
            </a:br>
            <a:r>
              <a:rPr lang="en-US" sz="2400"/>
              <a:t>(HW and Skills Checks!!!)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278B34-BAAF-3617-3BB4-11C2DE044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4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1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б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1954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б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344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ф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3754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ф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40699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ф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4704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ф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5554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к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9949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к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0434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к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918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к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505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14830430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д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063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д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2179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д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3389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д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8473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ж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3475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ж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4378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ж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324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ж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What is its counterpart?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0597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с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8393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7E1-E8A5-6E49-8B81-1E1A485D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78516"/>
            <a:ext cx="7534556" cy="1325563"/>
          </a:xfrm>
        </p:spPr>
        <p:txBody>
          <a:bodyPr>
            <a:normAutofit/>
          </a:bodyPr>
          <a:lstStyle/>
          <a:p>
            <a:r>
              <a:rPr lang="en-US"/>
              <a:t>Voiced &amp; Voiceless 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6D6467-4D88-E846-9FC6-7E1972630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991" y="2242233"/>
            <a:ext cx="4965539" cy="2343206"/>
          </a:xfrm>
        </p:spPr>
        <p:txBody>
          <a:bodyPr/>
          <a:lstStyle/>
          <a:p>
            <a:pPr marL="11113" indent="0" algn="ctr">
              <a:buNone/>
            </a:pPr>
            <a:r>
              <a:rPr lang="ru-RU" sz="8800" dirty="0">
                <a:latin typeface="Times New Roman" charset="0"/>
                <a:ea typeface="Times New Roman" charset="0"/>
                <a:cs typeface="Times New Roman" charset="0"/>
              </a:rPr>
              <a:t>с</a:t>
            </a:r>
          </a:p>
          <a:p>
            <a:pPr marL="11113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Voiced or voiceless?</a:t>
            </a:r>
            <a:endParaRPr lang="en-US" sz="8800" dirty="0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84AB3-9C9E-9C4D-AA74-BBF5E654E86C}"/>
              </a:ext>
            </a:extLst>
          </p:cNvPr>
          <p:cNvGraphicFramePr>
            <a:graphicFrameLocks noGrp="1"/>
          </p:cNvGraphicFramePr>
          <p:nvPr/>
        </p:nvGraphicFramePr>
        <p:xfrm>
          <a:off x="5348150" y="4314825"/>
          <a:ext cx="5229221" cy="1285876"/>
        </p:xfrm>
        <a:graphic>
          <a:graphicData uri="http://schemas.openxmlformats.org/drawingml/2006/table">
            <a:tbl>
              <a:tblPr/>
              <a:tblGrid>
                <a:gridCol w="14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Voiced: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ж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Voiceless: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ш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  <a:endParaRPr lang="en-US" sz="2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190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5726</TotalTime>
  <Words>3925</Words>
  <Application>Microsoft Macintosh PowerPoint</Application>
  <PresentationFormat>Widescreen</PresentationFormat>
  <Paragraphs>1737</Paragraphs>
  <Slides>159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9" baseType="lpstr">
      <vt:lpstr>Arial Unicode MS</vt:lpstr>
      <vt:lpstr>American Typewriter</vt:lpstr>
      <vt:lpstr>Arial</vt:lpstr>
      <vt:lpstr>Avenir</vt:lpstr>
      <vt:lpstr>Avenir Next</vt:lpstr>
      <vt:lpstr>Calibri</vt:lpstr>
      <vt:lpstr>Palatino</vt:lpstr>
      <vt:lpstr>Times New Roman</vt:lpstr>
      <vt:lpstr>Wingdings</vt:lpstr>
      <vt:lpstr>Office Theme</vt:lpstr>
      <vt:lpstr>Are you a teacher?</vt:lpstr>
      <vt:lpstr>Welcome!  </vt:lpstr>
      <vt:lpstr>Let’s say hello  : )</vt:lpstr>
      <vt:lpstr>Master Class with Kira</vt:lpstr>
      <vt:lpstr>What am I looking for?</vt:lpstr>
      <vt:lpstr>PowerPoint Presentation</vt:lpstr>
      <vt:lpstr>PowerPoint Presentation</vt:lpstr>
      <vt:lpstr>Молодцы!  Good work! (HW and Skills Checks!!!)</vt:lpstr>
      <vt:lpstr>My Goals for You</vt:lpstr>
      <vt:lpstr>My Goals for You</vt:lpstr>
      <vt:lpstr>My Goals for You</vt:lpstr>
      <vt:lpstr>Where are we?</vt:lpstr>
      <vt:lpstr>Where are we?</vt:lpstr>
      <vt:lpstr>Where are we?</vt:lpstr>
      <vt:lpstr>Today...</vt:lpstr>
      <vt:lpstr>Leetle Game</vt:lpstr>
      <vt:lpstr>PowerPoint Presentation</vt:lpstr>
      <vt:lpstr>PowerPoint Presentation</vt:lpstr>
      <vt:lpstr>PowerPoint Presentation</vt:lpstr>
      <vt:lpstr>PowerPoint Presentation</vt:lpstr>
      <vt:lpstr>Ну, как?</vt:lpstr>
      <vt:lpstr>PowerPoint Presentation</vt:lpstr>
      <vt:lpstr>Kira’s flashcards!</vt:lpstr>
      <vt:lpstr>Kira’s flashcards!</vt:lpstr>
      <vt:lpstr>Kira’s flashcards!</vt:lpstr>
      <vt:lpstr>Kira’s flashcards!</vt:lpstr>
      <vt:lpstr>Kira’s flashcards! Perform aloud, while pacing about the room!  </vt:lpstr>
      <vt:lpstr>Kira’s flashcards! Use words in phrases &amp; sentences</vt:lpstr>
      <vt:lpstr>Kira’s flashcards! Use words in phrases &amp; sentences</vt:lpstr>
      <vt:lpstr>Kira’s flashcards! Use words in phrases &amp; sentences</vt:lpstr>
      <vt:lpstr>Kira’s flashcards! Perform aloud, while pacing about the room!  </vt:lpstr>
      <vt:lpstr>Kira’s flashcards! Perform aloud, while pacing about the room!  </vt:lpstr>
      <vt:lpstr>Kira’s flashcards! Perform aloud, while pacing about the room!  </vt:lpstr>
      <vt:lpstr>Kira’s flashcards! Perform aloud, while pacing about the room!  </vt:lpstr>
      <vt:lpstr>Leetle Warm Up</vt:lpstr>
      <vt:lpstr>Get your phones!</vt:lpstr>
      <vt:lpstr>PowerPoint Presentation</vt:lpstr>
      <vt:lpstr>Russian Default Mouth Position</vt:lpstr>
      <vt:lpstr>PowerPoint Presentation</vt:lpstr>
      <vt:lpstr>PowerPoint Presentation</vt:lpstr>
      <vt:lpstr>Extra Phrases for Practice</vt:lpstr>
      <vt:lpstr>Let’s reset our DMP.  </vt:lpstr>
      <vt:lpstr>Default Mouth Position</vt:lpstr>
      <vt:lpstr>Skills Check – Words</vt:lpstr>
      <vt:lpstr>Skills Check – Words</vt:lpstr>
      <vt:lpstr>Skills Check – Consonants That Are Always Hard or Always Soft</vt:lpstr>
      <vt:lpstr>Target Practice:  Type I Reduction o/a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 Practice:  Grammatical Endings  ‘ъ, jъ, ъjъ</vt:lpstr>
      <vt:lpstr>Target Practice: Particles</vt:lpstr>
      <vt:lpstr>Skills Check – Words</vt:lpstr>
      <vt:lpstr>Skills Check – Sentences</vt:lpstr>
      <vt:lpstr>Skills Check – Sentences</vt:lpstr>
      <vt:lpstr>PowerPoint Presentation</vt:lpstr>
      <vt:lpstr>Lesson 5</vt:lpstr>
      <vt:lpstr>Something Different</vt:lpstr>
      <vt:lpstr>Deductive Reasoning</vt:lpstr>
      <vt:lpstr>Inductive Reasoning</vt:lpstr>
      <vt:lpstr>What’s going on?</vt:lpstr>
      <vt:lpstr>What’s going on?</vt:lpstr>
      <vt:lpstr>What’s going on?</vt:lpstr>
      <vt:lpstr>What’s going on?</vt:lpstr>
      <vt:lpstr>What’s going on?</vt:lpstr>
      <vt:lpstr>What’s going on?</vt:lpstr>
      <vt:lpstr>What’s going on?</vt:lpstr>
      <vt:lpstr>What’s going on?</vt:lpstr>
      <vt:lpstr>What’s going on?</vt:lpstr>
      <vt:lpstr>What’s going on?</vt:lpstr>
      <vt:lpstr>PowerPoint Presentation</vt:lpstr>
      <vt:lpstr>What are voiced and voiceless consonants?</vt:lpstr>
      <vt:lpstr>What are voiced and voiceless consonants?</vt:lpstr>
      <vt:lpstr>What are voiced and voiceless consonants?</vt:lpstr>
      <vt:lpstr>What are voiced and voiceless consonants?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Voiced &amp; Voiceless Pairs</vt:lpstr>
      <vt:lpstr>PowerPoint Presentation</vt:lpstr>
      <vt:lpstr>Devoicing at the Ends of Words</vt:lpstr>
      <vt:lpstr>Devoicing at the Ends of Words</vt:lpstr>
      <vt:lpstr>Devoicing at the Ends of Words</vt:lpstr>
      <vt:lpstr>Devoicing at the Ends of Words</vt:lpstr>
      <vt:lpstr>Devoicing at the Ends of Words</vt:lpstr>
      <vt:lpstr>Devoicing at the Ends of Words</vt:lpstr>
      <vt:lpstr>Word-Final Devoicing</vt:lpstr>
      <vt:lpstr>PowerPoint Presentation</vt:lpstr>
      <vt:lpstr>Devoicing does NOT occur if the next word starts with...</vt:lpstr>
      <vt:lpstr>Devoicing does NOT occur if the next word starts with...</vt:lpstr>
      <vt:lpstr>Devoicing does NOT occur if the next word starts with...</vt:lpstr>
      <vt:lpstr>PowerPoint Presentation</vt:lpstr>
      <vt:lpstr>Assimilation</vt:lpstr>
      <vt:lpstr>PowerPoint Presentation</vt:lpstr>
      <vt:lpstr>Resistance is futile.</vt:lpstr>
      <vt:lpstr>Assimilation</vt:lpstr>
      <vt:lpstr>Assimilation</vt:lpstr>
      <vt:lpstr>PowerPoint Presentation</vt:lpstr>
      <vt:lpstr>PowerPoint Presentation</vt:lpstr>
      <vt:lpstr>Who can cause assimilation?</vt:lpstr>
      <vt:lpstr>Who can cause assimilation?</vt:lpstr>
      <vt:lpstr>Who can cause assimilation?</vt:lpstr>
      <vt:lpstr>Who can cause assimilation?</vt:lpstr>
      <vt:lpstr>Who can cause assimilation?</vt:lpstr>
      <vt:lpstr>Who can cause assimilation?</vt:lpstr>
      <vt:lpstr>Who can cause assimilation?</vt:lpstr>
      <vt:lpstr>Who can cause assimilation?</vt:lpstr>
      <vt:lpstr>Who can cause assimilation?</vt:lpstr>
      <vt:lpstr>PowerPoint Presentation</vt:lpstr>
      <vt:lpstr>Renegade Letters  г and ч</vt:lpstr>
      <vt:lpstr>Inductive Reasoning</vt:lpstr>
      <vt:lpstr>Deductive Reasoning</vt:lpstr>
      <vt:lpstr>The Letter «г»</vt:lpstr>
      <vt:lpstr>When does г = v?</vt:lpstr>
      <vt:lpstr>When does г = v?</vt:lpstr>
      <vt:lpstr>When does г = v?</vt:lpstr>
      <vt:lpstr>When does г = v?</vt:lpstr>
      <vt:lpstr>When does г = v?</vt:lpstr>
      <vt:lpstr>The Letter «г»</vt:lpstr>
      <vt:lpstr>When does г = x?</vt:lpstr>
      <vt:lpstr>When does г = x?</vt:lpstr>
      <vt:lpstr>When does г = x?</vt:lpstr>
      <vt:lpstr>When does г = g?</vt:lpstr>
      <vt:lpstr>Renegade Letters  г and ч</vt:lpstr>
      <vt:lpstr>What about ч?</vt:lpstr>
      <vt:lpstr>When does ч = š?</vt:lpstr>
      <vt:lpstr>PowerPoint Presentation</vt:lpstr>
      <vt:lpstr>What should I do before the next class &amp; when?</vt:lpstr>
      <vt:lpstr>What should I do before the next class &amp; when?</vt:lpstr>
      <vt:lpstr>Daily Homework</vt:lpstr>
      <vt:lpstr>Optional Check-Ins</vt:lpstr>
      <vt:lpstr>Next time...!</vt:lpstr>
      <vt:lpstr>PowerPoint Presentation</vt:lpstr>
      <vt:lpstr>How can I support Kira?</vt:lpstr>
      <vt:lpstr>1) Check out Kira’s other stuff</vt:lpstr>
      <vt:lpstr>Chat &amp; Sing! (Kira – stop sharing your screen and remember to use the букс!)</vt:lpstr>
      <vt:lpstr>Are you a teacher?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Class with Kira</dc:title>
  <dc:creator>Microsoft Office User</dc:creator>
  <cp:lastModifiedBy>Microsoft Office User</cp:lastModifiedBy>
  <cp:revision>505</cp:revision>
  <dcterms:created xsi:type="dcterms:W3CDTF">2020-07-01T16:16:20Z</dcterms:created>
  <dcterms:modified xsi:type="dcterms:W3CDTF">2023-02-23T23:44:18Z</dcterms:modified>
</cp:coreProperties>
</file>