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6"/>
  </p:notesMasterIdLst>
  <p:sldIdLst>
    <p:sldId id="2403" r:id="rId2"/>
    <p:sldId id="2460" r:id="rId3"/>
    <p:sldId id="1114" r:id="rId4"/>
    <p:sldId id="1385" r:id="rId5"/>
    <p:sldId id="2155" r:id="rId6"/>
    <p:sldId id="2381" r:id="rId7"/>
    <p:sldId id="2474" r:id="rId8"/>
    <p:sldId id="2067" r:id="rId9"/>
    <p:sldId id="2171" r:id="rId10"/>
    <p:sldId id="2489" r:id="rId11"/>
    <p:sldId id="2488" r:id="rId12"/>
    <p:sldId id="2487" r:id="rId13"/>
    <p:sldId id="1729" r:id="rId14"/>
    <p:sldId id="2186" r:id="rId15"/>
    <p:sldId id="2187" r:id="rId16"/>
    <p:sldId id="2147" r:id="rId17"/>
    <p:sldId id="2188" r:id="rId18"/>
    <p:sldId id="1677" r:id="rId19"/>
    <p:sldId id="1678" r:id="rId20"/>
    <p:sldId id="1679" r:id="rId21"/>
    <p:sldId id="1392" r:id="rId22"/>
    <p:sldId id="1749" r:id="rId23"/>
    <p:sldId id="1750" r:id="rId24"/>
    <p:sldId id="1363" r:id="rId25"/>
    <p:sldId id="1378" r:id="rId26"/>
    <p:sldId id="2161" r:id="rId27"/>
    <p:sldId id="1369" r:id="rId28"/>
    <p:sldId id="1338" r:id="rId29"/>
    <p:sldId id="1339" r:id="rId30"/>
    <p:sldId id="1371" r:id="rId31"/>
    <p:sldId id="1694" r:id="rId32"/>
    <p:sldId id="1380" r:id="rId33"/>
    <p:sldId id="2032" r:id="rId34"/>
    <p:sldId id="2045" r:id="rId35"/>
    <p:sldId id="2049" r:id="rId36"/>
    <p:sldId id="2048" r:id="rId37"/>
    <p:sldId id="2047" r:id="rId38"/>
    <p:sldId id="2046" r:id="rId39"/>
    <p:sldId id="1119" r:id="rId40"/>
    <p:sldId id="2065" r:id="rId41"/>
    <p:sldId id="2037" r:id="rId42"/>
    <p:sldId id="2169" r:id="rId43"/>
    <p:sldId id="1704" r:id="rId44"/>
    <p:sldId id="2159" r:id="rId45"/>
    <p:sldId id="2177" r:id="rId46"/>
    <p:sldId id="2432" r:id="rId47"/>
    <p:sldId id="2204" r:id="rId48"/>
    <p:sldId id="2426" r:id="rId49"/>
    <p:sldId id="2428" r:id="rId50"/>
    <p:sldId id="2448" r:id="rId51"/>
    <p:sldId id="2449" r:id="rId52"/>
    <p:sldId id="2219" r:id="rId53"/>
    <p:sldId id="2422" r:id="rId54"/>
    <p:sldId id="2423" r:id="rId55"/>
    <p:sldId id="2068" r:id="rId56"/>
    <p:sldId id="735" r:id="rId57"/>
    <p:sldId id="1441" r:id="rId58"/>
    <p:sldId id="1442" r:id="rId59"/>
    <p:sldId id="1443" r:id="rId60"/>
    <p:sldId id="1446" r:id="rId61"/>
    <p:sldId id="1444" r:id="rId62"/>
    <p:sldId id="1445" r:id="rId63"/>
    <p:sldId id="1518" r:id="rId64"/>
    <p:sldId id="1448" r:id="rId65"/>
    <p:sldId id="1449" r:id="rId66"/>
    <p:sldId id="1496" r:id="rId67"/>
    <p:sldId id="1495" r:id="rId68"/>
    <p:sldId id="1475" r:id="rId69"/>
    <p:sldId id="1450" r:id="rId70"/>
    <p:sldId id="1451" r:id="rId71"/>
    <p:sldId id="1452" r:id="rId72"/>
    <p:sldId id="1453" r:id="rId73"/>
    <p:sldId id="1454" r:id="rId74"/>
    <p:sldId id="1467" r:id="rId75"/>
    <p:sldId id="1455" r:id="rId76"/>
    <p:sldId id="1456" r:id="rId77"/>
    <p:sldId id="1497" r:id="rId78"/>
    <p:sldId id="1498" r:id="rId79"/>
    <p:sldId id="1457" r:id="rId80"/>
    <p:sldId id="1458" r:id="rId81"/>
    <p:sldId id="1459" r:id="rId82"/>
    <p:sldId id="1460" r:id="rId83"/>
    <p:sldId id="1461" r:id="rId84"/>
    <p:sldId id="1462" r:id="rId85"/>
    <p:sldId id="1463" r:id="rId86"/>
    <p:sldId id="1464" r:id="rId87"/>
    <p:sldId id="1465" r:id="rId88"/>
    <p:sldId id="1466" r:id="rId89"/>
    <p:sldId id="2069" r:id="rId90"/>
    <p:sldId id="2073" r:id="rId91"/>
    <p:sldId id="1740" r:id="rId92"/>
    <p:sldId id="1468" r:id="rId93"/>
    <p:sldId id="1469" r:id="rId94"/>
    <p:sldId id="1470" r:id="rId95"/>
    <p:sldId id="1471" r:id="rId96"/>
    <p:sldId id="1472" r:id="rId97"/>
    <p:sldId id="1473" r:id="rId98"/>
    <p:sldId id="1474" r:id="rId99"/>
    <p:sldId id="1477" r:id="rId100"/>
    <p:sldId id="1476" r:id="rId101"/>
    <p:sldId id="1478" r:id="rId102"/>
    <p:sldId id="1479" r:id="rId103"/>
    <p:sldId id="1480" r:id="rId104"/>
    <p:sldId id="1481" r:id="rId105"/>
    <p:sldId id="1482" r:id="rId106"/>
    <p:sldId id="1483" r:id="rId107"/>
    <p:sldId id="1484" r:id="rId108"/>
    <p:sldId id="1485" r:id="rId109"/>
    <p:sldId id="2217" r:id="rId110"/>
    <p:sldId id="2225" r:id="rId111"/>
    <p:sldId id="2139" r:id="rId112"/>
    <p:sldId id="2216" r:id="rId113"/>
    <p:sldId id="2029" r:id="rId114"/>
    <p:sldId id="2192" r:id="rId115"/>
    <p:sldId id="2070" r:id="rId116"/>
    <p:sldId id="1565" r:id="rId117"/>
    <p:sldId id="1570" r:id="rId118"/>
    <p:sldId id="1572" r:id="rId119"/>
    <p:sldId id="1573" r:id="rId120"/>
    <p:sldId id="1574" r:id="rId121"/>
    <p:sldId id="1636" r:id="rId122"/>
    <p:sldId id="1575" r:id="rId123"/>
    <p:sldId id="1576" r:id="rId124"/>
    <p:sldId id="2224" r:id="rId125"/>
    <p:sldId id="2220" r:id="rId126"/>
    <p:sldId id="2071" r:id="rId127"/>
    <p:sldId id="1611" r:id="rId128"/>
    <p:sldId id="1592" r:id="rId129"/>
    <p:sldId id="2222" r:id="rId130"/>
    <p:sldId id="1608" r:id="rId131"/>
    <p:sldId id="1609" r:id="rId132"/>
    <p:sldId id="1610" r:id="rId133"/>
    <p:sldId id="1600" r:id="rId134"/>
    <p:sldId id="1616" r:id="rId135"/>
    <p:sldId id="1617" r:id="rId136"/>
    <p:sldId id="1618" r:id="rId137"/>
    <p:sldId id="1619" r:id="rId138"/>
    <p:sldId id="1620" r:id="rId139"/>
    <p:sldId id="1621" r:id="rId140"/>
    <p:sldId id="1622" r:id="rId141"/>
    <p:sldId id="2223" r:id="rId142"/>
    <p:sldId id="1783" r:id="rId143"/>
    <p:sldId id="2074" r:id="rId144"/>
    <p:sldId id="2475" r:id="rId145"/>
    <p:sldId id="2485" r:id="rId146"/>
    <p:sldId id="2440" r:id="rId147"/>
    <p:sldId id="2445" r:id="rId148"/>
    <p:sldId id="2063" r:id="rId149"/>
    <p:sldId id="2078" r:id="rId150"/>
    <p:sldId id="1606" r:id="rId151"/>
    <p:sldId id="2358" r:id="rId152"/>
    <p:sldId id="2486" r:id="rId153"/>
    <p:sldId id="2359" r:id="rId154"/>
    <p:sldId id="2170" r:id="rId1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72C4"/>
    <a:srgbClr val="01B14F"/>
    <a:srgbClr val="5EA305"/>
    <a:srgbClr val="B733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94688"/>
  </p:normalViewPr>
  <p:slideViewPr>
    <p:cSldViewPr snapToGrid="0" snapToObjects="1">
      <p:cViewPr varScale="1">
        <p:scale>
          <a:sx n="90" d="100"/>
          <a:sy n="90" d="100"/>
        </p:scale>
        <p:origin x="232" y="65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8041F5-0B2F-CF4C-B24E-0EA7C5D3B567}" type="datetimeFigureOut">
              <a:t>2/16/23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72109-8475-554E-8794-8CA4A2C286D3}" type="slidenum">
              <a:t>‹#›</a:t>
            </a:fld>
            <a:endParaRPr lang="en-US"/>
          </a:p>
        </p:txBody>
      </p:sp>
    </p:spTree>
    <p:extLst>
      <p:ext uri="{BB962C8B-B14F-4D97-AF65-F5344CB8AC3E}">
        <p14:creationId xmlns:p14="http://schemas.microsoft.com/office/powerpoint/2010/main" val="172705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real-life hands!  Participants can’t see the digital ones.  </a:t>
            </a:r>
          </a:p>
        </p:txBody>
      </p:sp>
      <p:sp>
        <p:nvSpPr>
          <p:cNvPr id="4" name="Slide Number Placeholder 3"/>
          <p:cNvSpPr>
            <a:spLocks noGrp="1"/>
          </p:cNvSpPr>
          <p:nvPr>
            <p:ph type="sldNum" sz="quarter" idx="5"/>
          </p:nvPr>
        </p:nvSpPr>
        <p:spPr/>
        <p:txBody>
          <a:bodyPr/>
          <a:lstStyle/>
          <a:p>
            <a:fld id="{23F72109-8475-554E-8794-8CA4A2C286D3}" type="slidenum">
              <a:rPr lang="en-US"/>
              <a:t>1</a:t>
            </a:fld>
            <a:endParaRPr lang="en-US"/>
          </a:p>
        </p:txBody>
      </p:sp>
    </p:spTree>
    <p:extLst>
      <p:ext uri="{BB962C8B-B14F-4D97-AF65-F5344CB8AC3E}">
        <p14:creationId xmlns:p14="http://schemas.microsoft.com/office/powerpoint/2010/main" val="347947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Sometimes people ask me...</a:t>
            </a:r>
          </a:p>
        </p:txBody>
      </p:sp>
      <p:sp>
        <p:nvSpPr>
          <p:cNvPr id="4" name="Slide Number Placeholder 3"/>
          <p:cNvSpPr>
            <a:spLocks noGrp="1"/>
          </p:cNvSpPr>
          <p:nvPr>
            <p:ph type="sldNum" sz="quarter" idx="5"/>
          </p:nvPr>
        </p:nvSpPr>
        <p:spPr/>
        <p:txBody>
          <a:bodyPr/>
          <a:lstStyle/>
          <a:p>
            <a:fld id="{23F72109-8475-554E-8794-8CA4A2C286D3}" type="slidenum">
              <a:t>152</a:t>
            </a:fld>
            <a:endParaRPr lang="en-US"/>
          </a:p>
        </p:txBody>
      </p:sp>
    </p:spTree>
    <p:extLst>
      <p:ext uri="{BB962C8B-B14F-4D97-AF65-F5344CB8AC3E}">
        <p14:creationId xmlns:p14="http://schemas.microsoft.com/office/powerpoint/2010/main" val="439944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F72109-8475-554E-8794-8CA4A2C286D3}" type="slidenum">
              <a:t>153</a:t>
            </a:fld>
            <a:endParaRPr lang="en-US"/>
          </a:p>
        </p:txBody>
      </p:sp>
    </p:spTree>
    <p:extLst>
      <p:ext uri="{BB962C8B-B14F-4D97-AF65-F5344CB8AC3E}">
        <p14:creationId xmlns:p14="http://schemas.microsoft.com/office/powerpoint/2010/main" val="1924360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real-life hands!  Participants can’t see the digital ones.  </a:t>
            </a:r>
          </a:p>
        </p:txBody>
      </p:sp>
      <p:sp>
        <p:nvSpPr>
          <p:cNvPr id="4" name="Slide Number Placeholder 3"/>
          <p:cNvSpPr>
            <a:spLocks noGrp="1"/>
          </p:cNvSpPr>
          <p:nvPr>
            <p:ph type="sldNum" sz="quarter" idx="5"/>
          </p:nvPr>
        </p:nvSpPr>
        <p:spPr/>
        <p:txBody>
          <a:bodyPr/>
          <a:lstStyle/>
          <a:p>
            <a:fld id="{23F72109-8475-554E-8794-8CA4A2C286D3}" type="slidenum">
              <a:rPr lang="en-US"/>
              <a:t>154</a:t>
            </a:fld>
            <a:endParaRPr lang="en-US"/>
          </a:p>
        </p:txBody>
      </p:sp>
    </p:spTree>
    <p:extLst>
      <p:ext uri="{BB962C8B-B14F-4D97-AF65-F5344CB8AC3E}">
        <p14:creationId xmlns:p14="http://schemas.microsoft.com/office/powerpoint/2010/main" val="347947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a:t>
            </a:r>
          </a:p>
        </p:txBody>
      </p:sp>
      <p:sp>
        <p:nvSpPr>
          <p:cNvPr id="4" name="Slide Number Placeholder 3"/>
          <p:cNvSpPr>
            <a:spLocks noGrp="1"/>
          </p:cNvSpPr>
          <p:nvPr>
            <p:ph type="sldNum" sz="quarter" idx="5"/>
          </p:nvPr>
        </p:nvSpPr>
        <p:spPr/>
        <p:txBody>
          <a:bodyPr/>
          <a:lstStyle/>
          <a:p>
            <a:fld id="{23F72109-8475-554E-8794-8CA4A2C286D3}" type="slidenum">
              <a:rPr lang="en-US"/>
              <a:t>9</a:t>
            </a:fld>
            <a:endParaRPr lang="en-US"/>
          </a:p>
        </p:txBody>
      </p:sp>
    </p:spTree>
    <p:extLst>
      <p:ext uri="{BB962C8B-B14F-4D97-AF65-F5344CB8AC3E}">
        <p14:creationId xmlns:p14="http://schemas.microsoft.com/office/powerpoint/2010/main" val="723161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a:t>
            </a:r>
          </a:p>
        </p:txBody>
      </p:sp>
      <p:sp>
        <p:nvSpPr>
          <p:cNvPr id="4" name="Slide Number Placeholder 3"/>
          <p:cNvSpPr>
            <a:spLocks noGrp="1"/>
          </p:cNvSpPr>
          <p:nvPr>
            <p:ph type="sldNum" sz="quarter" idx="5"/>
          </p:nvPr>
        </p:nvSpPr>
        <p:spPr/>
        <p:txBody>
          <a:bodyPr/>
          <a:lstStyle/>
          <a:p>
            <a:fld id="{23F72109-8475-554E-8794-8CA4A2C286D3}" type="slidenum">
              <a:rPr lang="en-US"/>
              <a:t>10</a:t>
            </a:fld>
            <a:endParaRPr lang="en-US"/>
          </a:p>
        </p:txBody>
      </p:sp>
    </p:spTree>
    <p:extLst>
      <p:ext uri="{BB962C8B-B14F-4D97-AF65-F5344CB8AC3E}">
        <p14:creationId xmlns:p14="http://schemas.microsoft.com/office/powerpoint/2010/main" val="104889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a:t>
            </a:r>
          </a:p>
        </p:txBody>
      </p:sp>
      <p:sp>
        <p:nvSpPr>
          <p:cNvPr id="4" name="Slide Number Placeholder 3"/>
          <p:cNvSpPr>
            <a:spLocks noGrp="1"/>
          </p:cNvSpPr>
          <p:nvPr>
            <p:ph type="sldNum" sz="quarter" idx="5"/>
          </p:nvPr>
        </p:nvSpPr>
        <p:spPr/>
        <p:txBody>
          <a:bodyPr/>
          <a:lstStyle/>
          <a:p>
            <a:fld id="{23F72109-8475-554E-8794-8CA4A2C286D3}" type="slidenum">
              <a:rPr lang="en-US"/>
              <a:t>11</a:t>
            </a:fld>
            <a:endParaRPr lang="en-US"/>
          </a:p>
        </p:txBody>
      </p:sp>
    </p:spTree>
    <p:extLst>
      <p:ext uri="{BB962C8B-B14F-4D97-AF65-F5344CB8AC3E}">
        <p14:creationId xmlns:p14="http://schemas.microsoft.com/office/powerpoint/2010/main" val="3225461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F72109-8475-554E-8794-8CA4A2C286D3}" type="slidenum">
              <a:rPr lang="en-US"/>
              <a:t>27</a:t>
            </a:fld>
            <a:endParaRPr lang="en-US"/>
          </a:p>
        </p:txBody>
      </p:sp>
    </p:spTree>
    <p:extLst>
      <p:ext uri="{BB962C8B-B14F-4D97-AF65-F5344CB8AC3E}">
        <p14:creationId xmlns:p14="http://schemas.microsoft.com/office/powerpoint/2010/main" val="22707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a:t>(Кира </a:t>
            </a:r>
            <a:r>
              <a:rPr lang="en-US"/>
              <a:t>made these up, btw)</a:t>
            </a:r>
          </a:p>
        </p:txBody>
      </p:sp>
      <p:sp>
        <p:nvSpPr>
          <p:cNvPr id="4" name="Slide Number Placeholder 3"/>
          <p:cNvSpPr>
            <a:spLocks noGrp="1"/>
          </p:cNvSpPr>
          <p:nvPr>
            <p:ph type="sldNum" sz="quarter" idx="5"/>
          </p:nvPr>
        </p:nvSpPr>
        <p:spPr/>
        <p:txBody>
          <a:bodyPr/>
          <a:lstStyle/>
          <a:p>
            <a:fld id="{23F72109-8475-554E-8794-8CA4A2C286D3}" type="slidenum">
              <a:rPr lang="en-US"/>
              <a:t>53</a:t>
            </a:fld>
            <a:endParaRPr lang="en-US"/>
          </a:p>
        </p:txBody>
      </p:sp>
    </p:spTree>
    <p:extLst>
      <p:ext uri="{BB962C8B-B14F-4D97-AF65-F5344CB8AC3E}">
        <p14:creationId xmlns:p14="http://schemas.microsoft.com/office/powerpoint/2010/main" val="444490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TO BE SENSITIVE to sentence-level phonetics in your daily practice videos!</a:t>
            </a:r>
          </a:p>
        </p:txBody>
      </p:sp>
      <p:sp>
        <p:nvSpPr>
          <p:cNvPr id="4" name="Slide Number Placeholder 3"/>
          <p:cNvSpPr>
            <a:spLocks noGrp="1"/>
          </p:cNvSpPr>
          <p:nvPr>
            <p:ph type="sldNum" sz="quarter" idx="5"/>
          </p:nvPr>
        </p:nvSpPr>
        <p:spPr/>
        <p:txBody>
          <a:bodyPr/>
          <a:lstStyle/>
          <a:p>
            <a:fld id="{23F72109-8475-554E-8794-8CA4A2C286D3}" type="slidenum">
              <a:rPr lang="en-US"/>
              <a:t>54</a:t>
            </a:fld>
            <a:endParaRPr lang="en-US"/>
          </a:p>
        </p:txBody>
      </p:sp>
    </p:spTree>
    <p:extLst>
      <p:ext uri="{BB962C8B-B14F-4D97-AF65-F5344CB8AC3E}">
        <p14:creationId xmlns:p14="http://schemas.microsoft.com/office/powerpoint/2010/main" val="364106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F72109-8475-554E-8794-8CA4A2C286D3}" type="slidenum">
              <a:rPr lang="en-US"/>
              <a:t>146</a:t>
            </a:fld>
            <a:endParaRPr lang="en-US"/>
          </a:p>
        </p:txBody>
      </p:sp>
    </p:spTree>
    <p:extLst>
      <p:ext uri="{BB962C8B-B14F-4D97-AF65-F5344CB8AC3E}">
        <p14:creationId xmlns:p14="http://schemas.microsoft.com/office/powerpoint/2010/main" val="4245519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Sometimes people ask me...</a:t>
            </a:r>
          </a:p>
        </p:txBody>
      </p:sp>
      <p:sp>
        <p:nvSpPr>
          <p:cNvPr id="4" name="Slide Number Placeholder 3"/>
          <p:cNvSpPr>
            <a:spLocks noGrp="1"/>
          </p:cNvSpPr>
          <p:nvPr>
            <p:ph type="sldNum" sz="quarter" idx="5"/>
          </p:nvPr>
        </p:nvSpPr>
        <p:spPr/>
        <p:txBody>
          <a:bodyPr/>
          <a:lstStyle/>
          <a:p>
            <a:fld id="{23F72109-8475-554E-8794-8CA4A2C286D3}" type="slidenum">
              <a:t>151</a:t>
            </a:fld>
            <a:endParaRPr lang="en-US"/>
          </a:p>
        </p:txBody>
      </p:sp>
    </p:spTree>
    <p:extLst>
      <p:ext uri="{BB962C8B-B14F-4D97-AF65-F5344CB8AC3E}">
        <p14:creationId xmlns:p14="http://schemas.microsoft.com/office/powerpoint/2010/main" val="2557358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1CF6-56C3-E447-A8E6-A7897864BB39}"/>
              </a:ext>
            </a:extLst>
          </p:cNvPr>
          <p:cNvSpPr>
            <a:spLocks noGrp="1"/>
          </p:cNvSpPr>
          <p:nvPr>
            <p:ph type="ctrTitle"/>
          </p:nvPr>
        </p:nvSpPr>
        <p:spPr>
          <a:xfrm>
            <a:off x="4038599" y="1122363"/>
            <a:ext cx="7758953"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62E753-338E-0A4A-80B9-FDAE181ED8EB}"/>
              </a:ext>
            </a:extLst>
          </p:cNvPr>
          <p:cNvSpPr>
            <a:spLocks noGrp="1"/>
          </p:cNvSpPr>
          <p:nvPr>
            <p:ph type="subTitle" idx="1"/>
          </p:nvPr>
        </p:nvSpPr>
        <p:spPr>
          <a:xfrm>
            <a:off x="4038598" y="3631067"/>
            <a:ext cx="775895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60594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1CF6-56C3-E447-A8E6-A7897864BB39}"/>
              </a:ext>
            </a:extLst>
          </p:cNvPr>
          <p:cNvSpPr>
            <a:spLocks noGrp="1"/>
          </p:cNvSpPr>
          <p:nvPr>
            <p:ph type="ctrTitle"/>
          </p:nvPr>
        </p:nvSpPr>
        <p:spPr>
          <a:xfrm>
            <a:off x="4038600" y="2235200"/>
            <a:ext cx="7761168" cy="2387600"/>
          </a:xfrm>
        </p:spPr>
        <p:txBody>
          <a:bodyPr anchor="ctr" anchorCtr="0"/>
          <a:lstStyle>
            <a:lvl1pPr algn="ctr">
              <a:defRPr sz="6000"/>
            </a:lvl1pPr>
          </a:lstStyle>
          <a:p>
            <a:r>
              <a:rPr lang="en-US"/>
              <a:t>Click to edit Master title style</a:t>
            </a:r>
          </a:p>
        </p:txBody>
      </p:sp>
      <p:cxnSp>
        <p:nvCxnSpPr>
          <p:cNvPr id="6" name="Straight Connector 5">
            <a:extLst>
              <a:ext uri="{FF2B5EF4-FFF2-40B4-BE49-F238E27FC236}">
                <a16:creationId xmlns:a16="http://schemas.microsoft.com/office/drawing/2014/main" id="{995791B5-C0ED-BF4F-91CF-BEDF53416C72}"/>
              </a:ext>
            </a:extLst>
          </p:cNvPr>
          <p:cNvCxnSpPr>
            <a:cxnSpLocks/>
          </p:cNvCxnSpPr>
          <p:nvPr userDrawn="1"/>
        </p:nvCxnSpPr>
        <p:spPr>
          <a:xfrm>
            <a:off x="4287864" y="531380"/>
            <a:ext cx="7304868" cy="0"/>
          </a:xfrm>
          <a:prstGeom prst="line">
            <a:avLst/>
          </a:prstGeom>
          <a:ln>
            <a:solidFill>
              <a:srgbClr val="5EA30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C3941A1-7C46-0D4E-8A49-6F87FEEE78CA}"/>
              </a:ext>
            </a:extLst>
          </p:cNvPr>
          <p:cNvSpPr txBox="1"/>
          <p:nvPr userDrawn="1"/>
        </p:nvSpPr>
        <p:spPr>
          <a:xfrm>
            <a:off x="4195481" y="226625"/>
            <a:ext cx="7501187" cy="261610"/>
          </a:xfrm>
          <a:prstGeom prst="rect">
            <a:avLst/>
          </a:prstGeom>
          <a:noFill/>
        </p:spPr>
        <p:txBody>
          <a:bodyPr wrap="square" rtlCol="0">
            <a:spAutoFit/>
          </a:bodyPr>
          <a:lstStyle/>
          <a:p>
            <a:pPr algn="ctr"/>
            <a:r>
              <a:rPr lang="en-US" sz="1100"/>
              <a:t>Master Class with Kira  |  Kimberly (Kira) DiMattia  |  unlockingrussianpronunciation.org/masterclass  |  learnrussianwithkira.com</a:t>
            </a:r>
          </a:p>
        </p:txBody>
      </p:sp>
    </p:spTree>
    <p:extLst>
      <p:ext uri="{BB962C8B-B14F-4D97-AF65-F5344CB8AC3E}">
        <p14:creationId xmlns:p14="http://schemas.microsoft.com/office/powerpoint/2010/main" val="170978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enter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E07A-C8A2-F04E-8DE9-7FCDD513E68D}"/>
              </a:ext>
            </a:extLst>
          </p:cNvPr>
          <p:cNvSpPr>
            <a:spLocks noGrp="1"/>
          </p:cNvSpPr>
          <p:nvPr>
            <p:ph type="title"/>
          </p:nvPr>
        </p:nvSpPr>
        <p:spPr>
          <a:xfrm>
            <a:off x="4122294" y="822960"/>
            <a:ext cx="7611862" cy="1325563"/>
          </a:xfrm>
        </p:spPr>
        <p:txBody>
          <a:bodyPr anchor="ctr" anchorCtr="0">
            <a:normAutofit/>
          </a:bodyPr>
          <a:lstStyle>
            <a:lvl1pPr algn="ctr">
              <a:defRPr sz="4400"/>
            </a:lvl1pPr>
          </a:lstStyle>
          <a:p>
            <a:r>
              <a:rPr lang="en-US"/>
              <a:t>Click to edit Master title style</a:t>
            </a:r>
          </a:p>
        </p:txBody>
      </p:sp>
      <p:sp>
        <p:nvSpPr>
          <p:cNvPr id="3" name="Content Placeholder 2">
            <a:extLst>
              <a:ext uri="{FF2B5EF4-FFF2-40B4-BE49-F238E27FC236}">
                <a16:creationId xmlns:a16="http://schemas.microsoft.com/office/drawing/2014/main" id="{2160EF92-8118-E649-B7B4-AC6BC7B34B7D}"/>
              </a:ext>
            </a:extLst>
          </p:cNvPr>
          <p:cNvSpPr>
            <a:spLocks noGrp="1"/>
          </p:cNvSpPr>
          <p:nvPr>
            <p:ph idx="1"/>
          </p:nvPr>
        </p:nvSpPr>
        <p:spPr>
          <a:xfrm>
            <a:off x="5512271" y="2285097"/>
            <a:ext cx="4965539" cy="2287806"/>
          </a:xfrm>
        </p:spPr>
        <p:txBody>
          <a:bodyPr/>
          <a:lstStyle>
            <a:lvl1pPr>
              <a:defRPr sz="28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800">
                <a:latin typeface="Calibri" panose="020F0502020204030204" pitchFamily="34" charset="0"/>
                <a:cs typeface="Calibri" panose="020F0502020204030204" pitchFamily="34" charset="0"/>
              </a:defRPr>
            </a:lvl3pPr>
            <a:lvl4pPr>
              <a:defRPr sz="2800">
                <a:latin typeface="Calibri" panose="020F0502020204030204" pitchFamily="34" charset="0"/>
                <a:cs typeface="Calibri" panose="020F0502020204030204" pitchFamily="34" charset="0"/>
              </a:defRPr>
            </a:lvl4pPr>
            <a:lvl5pPr>
              <a:defRPr sz="28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6C093A36-DFEF-D54C-92F0-53A11CAFF6AE}"/>
              </a:ext>
            </a:extLst>
          </p:cNvPr>
          <p:cNvCxnSpPr>
            <a:cxnSpLocks/>
          </p:cNvCxnSpPr>
          <p:nvPr userDrawn="1"/>
        </p:nvCxnSpPr>
        <p:spPr>
          <a:xfrm>
            <a:off x="4287864" y="531380"/>
            <a:ext cx="7304868" cy="0"/>
          </a:xfrm>
          <a:prstGeom prst="line">
            <a:avLst/>
          </a:prstGeom>
          <a:ln>
            <a:solidFill>
              <a:srgbClr val="5EA30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2DE660-AB49-5146-A309-1612D907DC05}"/>
              </a:ext>
            </a:extLst>
          </p:cNvPr>
          <p:cNvSpPr txBox="1"/>
          <p:nvPr userDrawn="1"/>
        </p:nvSpPr>
        <p:spPr>
          <a:xfrm>
            <a:off x="4195481" y="226625"/>
            <a:ext cx="7501187" cy="261610"/>
          </a:xfrm>
          <a:prstGeom prst="rect">
            <a:avLst/>
          </a:prstGeom>
          <a:noFill/>
        </p:spPr>
        <p:txBody>
          <a:bodyPr wrap="square" rtlCol="0">
            <a:spAutoFit/>
          </a:bodyPr>
          <a:lstStyle/>
          <a:p>
            <a:pPr algn="ctr"/>
            <a:r>
              <a:rPr lang="en-US" sz="1100"/>
              <a:t>Master Class with Kira  |  Kimberly (Kira) DiMattia  |  unlockingrussianpronunciation.org/masterclass  |  learnrussianwithkira.com</a:t>
            </a:r>
          </a:p>
        </p:txBody>
      </p:sp>
    </p:spTree>
    <p:extLst>
      <p:ext uri="{BB962C8B-B14F-4D97-AF65-F5344CB8AC3E}">
        <p14:creationId xmlns:p14="http://schemas.microsoft.com/office/powerpoint/2010/main" val="267362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E07A-C8A2-F04E-8DE9-7FCDD513E68D}"/>
              </a:ext>
            </a:extLst>
          </p:cNvPr>
          <p:cNvSpPr>
            <a:spLocks noGrp="1"/>
          </p:cNvSpPr>
          <p:nvPr>
            <p:ph type="title"/>
          </p:nvPr>
        </p:nvSpPr>
        <p:spPr>
          <a:xfrm>
            <a:off x="4122295" y="822960"/>
            <a:ext cx="7611862" cy="1325563"/>
          </a:xfrm>
        </p:spPr>
        <p:txBody>
          <a:bodyPr anchor="ctr" anchorCtr="0">
            <a:norm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2160EF92-8118-E649-B7B4-AC6BC7B34B7D}"/>
              </a:ext>
            </a:extLst>
          </p:cNvPr>
          <p:cNvSpPr>
            <a:spLocks noGrp="1"/>
          </p:cNvSpPr>
          <p:nvPr>
            <p:ph idx="1"/>
          </p:nvPr>
        </p:nvSpPr>
        <p:spPr>
          <a:xfrm>
            <a:off x="4122295" y="2286000"/>
            <a:ext cx="7611862" cy="2287806"/>
          </a:xfrm>
        </p:spPr>
        <p:txBody>
          <a:bodyPr/>
          <a:lstStyle>
            <a:lvl1pPr>
              <a:defRPr sz="28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800">
                <a:latin typeface="Calibri" panose="020F0502020204030204" pitchFamily="34" charset="0"/>
                <a:cs typeface="Calibri" panose="020F0502020204030204" pitchFamily="34" charset="0"/>
              </a:defRPr>
            </a:lvl3pPr>
            <a:lvl4pPr>
              <a:defRPr sz="2800">
                <a:latin typeface="Calibri" panose="020F0502020204030204" pitchFamily="34" charset="0"/>
                <a:cs typeface="Calibri" panose="020F0502020204030204" pitchFamily="34" charset="0"/>
              </a:defRPr>
            </a:lvl4pPr>
            <a:lvl5pPr>
              <a:defRPr sz="28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D355806-7D20-2F4C-AEF0-F44328119E6F}"/>
              </a:ext>
            </a:extLst>
          </p:cNvPr>
          <p:cNvCxnSpPr>
            <a:cxnSpLocks/>
          </p:cNvCxnSpPr>
          <p:nvPr userDrawn="1"/>
        </p:nvCxnSpPr>
        <p:spPr>
          <a:xfrm>
            <a:off x="4287864" y="531380"/>
            <a:ext cx="7304868" cy="0"/>
          </a:xfrm>
          <a:prstGeom prst="line">
            <a:avLst/>
          </a:prstGeom>
          <a:ln>
            <a:solidFill>
              <a:srgbClr val="5EA30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C660E90-169D-DF4A-B301-1A0E838D37D1}"/>
              </a:ext>
            </a:extLst>
          </p:cNvPr>
          <p:cNvSpPr txBox="1"/>
          <p:nvPr userDrawn="1"/>
        </p:nvSpPr>
        <p:spPr>
          <a:xfrm>
            <a:off x="4195481" y="226625"/>
            <a:ext cx="7501187" cy="261610"/>
          </a:xfrm>
          <a:prstGeom prst="rect">
            <a:avLst/>
          </a:prstGeom>
          <a:noFill/>
        </p:spPr>
        <p:txBody>
          <a:bodyPr wrap="square" rtlCol="0">
            <a:spAutoFit/>
          </a:bodyPr>
          <a:lstStyle/>
          <a:p>
            <a:pPr algn="ctr"/>
            <a:r>
              <a:rPr lang="en-US" sz="1100"/>
              <a:t>Master Class with Kira  |  Kimberly (Kira) DiMattia  |  unlockingrussianpronunciation.org/masterclass  |  learnrussianwithkira.com</a:t>
            </a:r>
          </a:p>
        </p:txBody>
      </p:sp>
    </p:spTree>
    <p:extLst>
      <p:ext uri="{BB962C8B-B14F-4D97-AF65-F5344CB8AC3E}">
        <p14:creationId xmlns:p14="http://schemas.microsoft.com/office/powerpoint/2010/main" val="2956421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0A14-601F-474D-BF31-14D71780083B}"/>
              </a:ext>
            </a:extLst>
          </p:cNvPr>
          <p:cNvSpPr>
            <a:spLocks noGrp="1"/>
          </p:cNvSpPr>
          <p:nvPr>
            <p:ph type="title"/>
          </p:nvPr>
        </p:nvSpPr>
        <p:spPr>
          <a:xfrm>
            <a:off x="4122295" y="822960"/>
            <a:ext cx="7611863" cy="1325563"/>
          </a:xfrm>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1C5C9310-C56A-514E-9868-6800140F5FBA}"/>
              </a:ext>
            </a:extLst>
          </p:cNvPr>
          <p:cNvCxnSpPr>
            <a:cxnSpLocks/>
          </p:cNvCxnSpPr>
          <p:nvPr userDrawn="1"/>
        </p:nvCxnSpPr>
        <p:spPr>
          <a:xfrm>
            <a:off x="4287864" y="531380"/>
            <a:ext cx="7304868" cy="0"/>
          </a:xfrm>
          <a:prstGeom prst="line">
            <a:avLst/>
          </a:prstGeom>
          <a:ln>
            <a:solidFill>
              <a:srgbClr val="5EA305"/>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266660-CA47-B34F-BFFB-C70A29808B07}"/>
              </a:ext>
            </a:extLst>
          </p:cNvPr>
          <p:cNvSpPr txBox="1"/>
          <p:nvPr userDrawn="1"/>
        </p:nvSpPr>
        <p:spPr>
          <a:xfrm>
            <a:off x="4195481" y="226625"/>
            <a:ext cx="7501187" cy="261610"/>
          </a:xfrm>
          <a:prstGeom prst="rect">
            <a:avLst/>
          </a:prstGeom>
          <a:noFill/>
        </p:spPr>
        <p:txBody>
          <a:bodyPr wrap="square" rtlCol="0">
            <a:spAutoFit/>
          </a:bodyPr>
          <a:lstStyle/>
          <a:p>
            <a:pPr algn="ctr"/>
            <a:r>
              <a:rPr lang="en-US" sz="1100"/>
              <a:t>Master Class with Kira  |  Kimberly (Kira) DiMattia  |  unlockingrussianpronunciation.org/masterclass  |  learnrussianwithkira.com</a:t>
            </a:r>
          </a:p>
        </p:txBody>
      </p:sp>
    </p:spTree>
    <p:extLst>
      <p:ext uri="{BB962C8B-B14F-4D97-AF65-F5344CB8AC3E}">
        <p14:creationId xmlns:p14="http://schemas.microsoft.com/office/powerpoint/2010/main" val="75135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2BAFDFF-7EF3-CC4C-8C70-B88F29E62A7E}"/>
              </a:ext>
            </a:extLst>
          </p:cNvPr>
          <p:cNvCxnSpPr>
            <a:cxnSpLocks/>
          </p:cNvCxnSpPr>
          <p:nvPr userDrawn="1"/>
        </p:nvCxnSpPr>
        <p:spPr>
          <a:xfrm>
            <a:off x="4287864" y="531380"/>
            <a:ext cx="7304868" cy="0"/>
          </a:xfrm>
          <a:prstGeom prst="line">
            <a:avLst/>
          </a:prstGeom>
          <a:ln>
            <a:solidFill>
              <a:srgbClr val="5EA30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12239EB-2616-9247-BE21-CF4C240EC95A}"/>
              </a:ext>
            </a:extLst>
          </p:cNvPr>
          <p:cNvSpPr txBox="1"/>
          <p:nvPr userDrawn="1"/>
        </p:nvSpPr>
        <p:spPr>
          <a:xfrm>
            <a:off x="4195481" y="226625"/>
            <a:ext cx="7501187" cy="261610"/>
          </a:xfrm>
          <a:prstGeom prst="rect">
            <a:avLst/>
          </a:prstGeom>
          <a:noFill/>
        </p:spPr>
        <p:txBody>
          <a:bodyPr wrap="square" rtlCol="0">
            <a:spAutoFit/>
          </a:bodyPr>
          <a:lstStyle/>
          <a:p>
            <a:pPr algn="ctr"/>
            <a:r>
              <a:rPr lang="en-US" sz="1100"/>
              <a:t>Master Class with Kira  |  Kimberly (Kira) DiMattia  |  unlockingrussianpronunciation.org/masterclass  |  learnrussianwithkira.com</a:t>
            </a:r>
          </a:p>
        </p:txBody>
      </p:sp>
    </p:spTree>
    <p:extLst>
      <p:ext uri="{BB962C8B-B14F-4D97-AF65-F5344CB8AC3E}">
        <p14:creationId xmlns:p14="http://schemas.microsoft.com/office/powerpoint/2010/main" val="527955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11E5C9-24A2-A747-A3A4-C3CADBE20ED2}"/>
              </a:ext>
            </a:extLst>
          </p:cNvPr>
          <p:cNvPicPr>
            <a:picLocks noChangeAspect="1"/>
          </p:cNvPicPr>
          <p:nvPr userDrawn="1"/>
        </p:nvPicPr>
        <p:blipFill>
          <a:blip r:embed="rId8"/>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C1239461-2344-2C4E-9887-A071283864C2}"/>
              </a:ext>
            </a:extLst>
          </p:cNvPr>
          <p:cNvSpPr>
            <a:spLocks noGrp="1"/>
          </p:cNvSpPr>
          <p:nvPr>
            <p:ph type="title"/>
          </p:nvPr>
        </p:nvSpPr>
        <p:spPr>
          <a:xfrm>
            <a:off x="4195482" y="365125"/>
            <a:ext cx="715831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692C7-4672-2C41-A8FB-525488BAFE13}"/>
              </a:ext>
            </a:extLst>
          </p:cNvPr>
          <p:cNvSpPr>
            <a:spLocks noGrp="1"/>
          </p:cNvSpPr>
          <p:nvPr>
            <p:ph type="body" idx="1"/>
          </p:nvPr>
        </p:nvSpPr>
        <p:spPr>
          <a:xfrm>
            <a:off x="4195482" y="1825625"/>
            <a:ext cx="7158318" cy="2287806"/>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92051CD8-941E-DB48-94ED-FF036941C357}"/>
              </a:ext>
            </a:extLst>
          </p:cNvPr>
          <p:cNvSpPr txBox="1"/>
          <p:nvPr userDrawn="1"/>
        </p:nvSpPr>
        <p:spPr>
          <a:xfrm>
            <a:off x="4717143" y="770708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45639559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0" r:id="rId4"/>
    <p:sldLayoutId id="2147483654" r:id="rId5"/>
    <p:sldLayoutId id="2147483655" r:id="rId6"/>
  </p:sldLayoutIdLst>
  <p:txStyles>
    <p:title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learnrussianwithkira.com/"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mailto:kiradimattia@gmail.com" TargetMode="External"/><Relationship Id="rId4" Type="http://schemas.openxmlformats.org/officeDocument/2006/relationships/hyperlink" Target="http://www.patreon.com/learnrussianwithkira"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xml"/><Relationship Id="rId4" Type="http://schemas.openxmlformats.org/officeDocument/2006/relationships/image" Target="../media/image42.emf"/></Relationships>
</file>

<file path=ppt/slides/_rels/slide1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hyperlink" Target="https://quizlet.com/_8jqw4f?x=1jqt&amp;i=1nb6kb" TargetMode="Externa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learnrussianwithkira.com/" TargetMode="External"/><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hyperlink" Target="http://www.buymeacoffee.com/kiradi" TargetMode="External"/><Relationship Id="rId4" Type="http://schemas.openxmlformats.org/officeDocument/2006/relationships/image" Target="../media/image45.png"/></Relationships>
</file>

<file path=ppt/slides/_rels/slide1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hyperlink" Target="http://www.learnrussianwithkira.co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mailto:kiradimattia@gmail.com" TargetMode="External"/><Relationship Id="rId4" Type="http://schemas.openxmlformats.org/officeDocument/2006/relationships/hyperlink" Target="http://www.patreon.com/learnrussianwithkira" TargetMode="Externa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hyperlink" Target="http://patreon.com/learnrussianwithkira" TargetMode="Externa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065FE-7CE9-A94A-8221-7CD5A2251725}"/>
              </a:ext>
            </a:extLst>
          </p:cNvPr>
          <p:cNvSpPr>
            <a:spLocks noGrp="1"/>
          </p:cNvSpPr>
          <p:nvPr>
            <p:ph type="title"/>
          </p:nvPr>
        </p:nvSpPr>
        <p:spPr>
          <a:xfrm>
            <a:off x="4195482" y="543560"/>
            <a:ext cx="7158318" cy="1325563"/>
          </a:xfrm>
        </p:spPr>
        <p:txBody>
          <a:bodyPr anchor="ctr">
            <a:normAutofit/>
          </a:bodyPr>
          <a:lstStyle/>
          <a:p>
            <a:pPr algn="l"/>
            <a:r>
              <a:rPr lang="en-US" sz="5000"/>
              <a:t>Are you a teacher?</a:t>
            </a:r>
          </a:p>
        </p:txBody>
      </p:sp>
      <p:sp>
        <p:nvSpPr>
          <p:cNvPr id="3" name="Content Placeholder 2">
            <a:extLst>
              <a:ext uri="{FF2B5EF4-FFF2-40B4-BE49-F238E27FC236}">
                <a16:creationId xmlns:a16="http://schemas.microsoft.com/office/drawing/2014/main" id="{C7647376-E404-9B46-A904-895F53BB0009}"/>
              </a:ext>
            </a:extLst>
          </p:cNvPr>
          <p:cNvSpPr>
            <a:spLocks noGrp="1"/>
          </p:cNvSpPr>
          <p:nvPr>
            <p:ph idx="1"/>
          </p:nvPr>
        </p:nvSpPr>
        <p:spPr>
          <a:xfrm>
            <a:off x="4195482" y="1803400"/>
            <a:ext cx="7158318" cy="4089325"/>
          </a:xfrm>
        </p:spPr>
        <p:txBody>
          <a:bodyPr/>
          <a:lstStyle/>
          <a:p>
            <a:pPr marL="0" indent="0">
              <a:buNone/>
            </a:pPr>
            <a:r>
              <a:rPr lang="en-US" sz="2000"/>
              <a:t>Would you like to use this PPT?</a:t>
            </a:r>
          </a:p>
          <a:p>
            <a:pPr marL="0" indent="0">
              <a:buNone/>
            </a:pPr>
            <a:endParaRPr lang="en-US" sz="400"/>
          </a:p>
          <a:p>
            <a:pPr marL="0" indent="0">
              <a:buNone/>
            </a:pPr>
            <a:r>
              <a:rPr lang="en-US" sz="2000"/>
              <a:t>Please do!  Take it, tweak it, share it – just please include “based on </a:t>
            </a:r>
            <a:r>
              <a:rPr lang="en-US" sz="2000" i="1"/>
              <a:t>Unlocking Russian Pronunciation </a:t>
            </a:r>
            <a:r>
              <a:rPr lang="en-US" sz="2000"/>
              <a:t>by Kimberly (Kira) DiMattia” in it.</a:t>
            </a:r>
          </a:p>
          <a:p>
            <a:pPr marL="0" indent="0">
              <a:buNone/>
            </a:pPr>
            <a:endParaRPr lang="en-US" sz="400"/>
          </a:p>
          <a:p>
            <a:pPr marL="0" indent="0">
              <a:buNone/>
            </a:pPr>
            <a:r>
              <a:rPr lang="en-US" sz="2000"/>
              <a:t>In return, I would love it if you would share these two links with your students: </a:t>
            </a:r>
          </a:p>
          <a:p>
            <a:pPr marL="0" indent="0">
              <a:buNone/>
            </a:pPr>
            <a:endParaRPr lang="en-US" sz="400"/>
          </a:p>
          <a:p>
            <a:pPr marL="457200" indent="-457200">
              <a:buFont typeface="+mj-lt"/>
              <a:buAutoNum type="arabicPeriod"/>
            </a:pPr>
            <a:r>
              <a:rPr lang="en-US" sz="2000">
                <a:hlinkClick r:id="rId3"/>
              </a:rPr>
              <a:t>www.learnrussianwithkira.com</a:t>
            </a:r>
            <a:endParaRPr lang="en-US" sz="2000"/>
          </a:p>
          <a:p>
            <a:pPr marL="457200" indent="-457200">
              <a:buFont typeface="+mj-lt"/>
              <a:buAutoNum type="arabicPeriod"/>
            </a:pPr>
            <a:r>
              <a:rPr lang="en-US" sz="2000">
                <a:hlinkClick r:id="rId4"/>
              </a:rPr>
              <a:t>www.patreon.com/learnrussianwithkira</a:t>
            </a:r>
            <a:r>
              <a:rPr lang="en-US" sz="2000"/>
              <a:t> </a:t>
            </a:r>
          </a:p>
          <a:p>
            <a:pPr marL="0" indent="0">
              <a:buNone/>
            </a:pPr>
            <a:endParaRPr lang="en-US" sz="400"/>
          </a:p>
          <a:p>
            <a:pPr marL="0" indent="0">
              <a:buNone/>
            </a:pPr>
            <a:r>
              <a:rPr lang="ru-RU" sz="2000"/>
              <a:t>Спасибо!</a:t>
            </a:r>
            <a:endParaRPr lang="en-US" sz="2000"/>
          </a:p>
          <a:p>
            <a:pPr marL="0" indent="0">
              <a:buNone/>
            </a:pPr>
            <a:r>
              <a:rPr lang="en-US" sz="2000"/>
              <a:t>Kimberly DiMattia, </a:t>
            </a:r>
            <a:r>
              <a:rPr lang="en-US" sz="2000">
                <a:hlinkClick r:id="rId5"/>
              </a:rPr>
              <a:t>kiradimattia@gmail.com</a:t>
            </a:r>
            <a:r>
              <a:rPr lang="en-US" sz="2000"/>
              <a:t> </a:t>
            </a:r>
          </a:p>
        </p:txBody>
      </p:sp>
    </p:spTree>
    <p:extLst>
      <p:ext uri="{BB962C8B-B14F-4D97-AF65-F5344CB8AC3E}">
        <p14:creationId xmlns:p14="http://schemas.microsoft.com/office/powerpoint/2010/main" val="3975058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0B038B-1CEE-4F4D-A83A-AC050E35A384}"/>
              </a:ext>
            </a:extLst>
          </p:cNvPr>
          <p:cNvSpPr>
            <a:spLocks noGrp="1"/>
          </p:cNvSpPr>
          <p:nvPr>
            <p:ph type="title"/>
          </p:nvPr>
        </p:nvSpPr>
        <p:spPr>
          <a:xfrm>
            <a:off x="4040092" y="2628446"/>
            <a:ext cx="7812701" cy="1601108"/>
          </a:xfrm>
        </p:spPr>
        <p:txBody>
          <a:bodyPr anchor="ctr" anchorCtr="0">
            <a:normAutofit/>
          </a:bodyPr>
          <a:lstStyle/>
          <a:p>
            <a:pPr algn="ctr"/>
            <a:r>
              <a:rPr lang="en-US" sz="6000">
                <a:cs typeface="Arial" panose="020B0604020202020204" pitchFamily="34" charset="0"/>
              </a:rPr>
              <a:t>Other Links</a:t>
            </a:r>
            <a:endParaRPr lang="en-US" sz="6000"/>
          </a:p>
        </p:txBody>
      </p:sp>
    </p:spTree>
    <p:extLst>
      <p:ext uri="{BB962C8B-B14F-4D97-AF65-F5344CB8AC3E}">
        <p14:creationId xmlns:p14="http://schemas.microsoft.com/office/powerpoint/2010/main" val="20235406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2037447"/>
            <a:ext cx="6896100" cy="2932085"/>
          </a:xfrm>
        </p:spPr>
        <p:txBody>
          <a:bodyPr/>
          <a:lstStyle/>
          <a:p>
            <a:pPr marL="0" indent="0" algn="ctr">
              <a:buNone/>
            </a:pPr>
            <a:endParaRPr lang="ru-RU" b="1" dirty="0"/>
          </a:p>
          <a:p>
            <a:pPr marL="0" indent="0" algn="ctr">
              <a:buNone/>
            </a:pPr>
            <a:r>
              <a:rPr lang="en-US" dirty="0"/>
              <a:t>If there were NO reduction, how would we transcribe it?</a:t>
            </a:r>
          </a:p>
          <a:p>
            <a:pPr marL="0" indent="0" algn="ctr">
              <a:buNone/>
            </a:pPr>
            <a:endParaRPr lang="en-US" dirty="0"/>
          </a:p>
          <a:p>
            <a:pPr marL="0" indent="0" algn="ctr">
              <a:buNone/>
            </a:pPr>
            <a:r>
              <a:rPr lang="ru-RU" dirty="0" err="1"/>
              <a:t>обознача́ют</a:t>
            </a:r>
          </a:p>
          <a:p>
            <a:pPr marL="0" indent="0" algn="ctr">
              <a:buNone/>
            </a:pPr>
            <a:r>
              <a:rPr lang="en-US" dirty="0" err="1"/>
              <a:t>oboznač’ájut</a:t>
            </a:r>
            <a:endParaRPr lang="en-US" dirty="0">
              <a:solidFill>
                <a:srgbClr val="00B050"/>
              </a:solidFill>
            </a:endParaRPr>
          </a:p>
        </p:txBody>
      </p:sp>
    </p:spTree>
    <p:extLst>
      <p:ext uri="{BB962C8B-B14F-4D97-AF65-F5344CB8AC3E}">
        <p14:creationId xmlns:p14="http://schemas.microsoft.com/office/powerpoint/2010/main" val="20015416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2037447"/>
            <a:ext cx="6896100" cy="2932085"/>
          </a:xfrm>
        </p:spPr>
        <p:txBody>
          <a:bodyPr/>
          <a:lstStyle/>
          <a:p>
            <a:pPr marL="0" indent="0" algn="ctr">
              <a:buNone/>
            </a:pPr>
            <a:endParaRPr lang="ru-RU" b="1" dirty="0"/>
          </a:p>
          <a:p>
            <a:pPr marL="0" indent="0" algn="ctr">
              <a:buNone/>
            </a:pPr>
            <a:r>
              <a:rPr lang="en-US" dirty="0"/>
              <a:t>Type I Reduction will make the transcription a little different.</a:t>
            </a:r>
          </a:p>
          <a:p>
            <a:pPr marL="0" indent="0" algn="ctr">
              <a:buNone/>
            </a:pPr>
            <a:endParaRPr lang="en-US" dirty="0"/>
          </a:p>
          <a:p>
            <a:pPr marL="0" indent="0" algn="ctr">
              <a:buNone/>
            </a:pPr>
            <a:r>
              <a:rPr lang="ru-RU" dirty="0" err="1"/>
              <a:t>обознача́ют</a:t>
            </a:r>
          </a:p>
          <a:p>
            <a:pPr marL="0" indent="0" algn="ctr">
              <a:buNone/>
            </a:pPr>
            <a:r>
              <a:rPr lang="en-US" dirty="0" err="1"/>
              <a:t>oboznač’ájut</a:t>
            </a:r>
            <a:endParaRPr lang="en-US" dirty="0">
              <a:solidFill>
                <a:srgbClr val="00B050"/>
              </a:solidFill>
            </a:endParaRPr>
          </a:p>
        </p:txBody>
      </p:sp>
    </p:spTree>
    <p:extLst>
      <p:ext uri="{BB962C8B-B14F-4D97-AF65-F5344CB8AC3E}">
        <p14:creationId xmlns:p14="http://schemas.microsoft.com/office/powerpoint/2010/main" val="14388621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751697"/>
            <a:ext cx="6896100" cy="4037003"/>
          </a:xfrm>
        </p:spPr>
        <p:txBody>
          <a:bodyPr/>
          <a:lstStyle/>
          <a:p>
            <a:pPr marL="0" indent="0" algn="ctr">
              <a:buNone/>
            </a:pPr>
            <a:r>
              <a:rPr lang="en-US" dirty="0"/>
              <a:t>The vowels </a:t>
            </a:r>
            <a:r>
              <a:rPr lang="ru-RU" dirty="0"/>
              <a:t>о</a:t>
            </a:r>
            <a:r>
              <a:rPr lang="en-US" dirty="0"/>
              <a:t> and </a:t>
            </a:r>
            <a:r>
              <a:rPr lang="ru-RU" dirty="0"/>
              <a:t>а</a:t>
            </a:r>
            <a:r>
              <a:rPr lang="en-US" dirty="0"/>
              <a:t> undergo different types of reduction in each of these positions.</a:t>
            </a:r>
          </a:p>
          <a:p>
            <a:pPr marL="0" indent="0" algn="ctr">
              <a:buNone/>
            </a:pPr>
            <a:endParaRPr lang="en-US" sz="1200" dirty="0"/>
          </a:p>
          <a:p>
            <a:pPr marL="923925" indent="-457200">
              <a:buFont typeface="+mj-lt"/>
              <a:buAutoNum type="arabicPeriod"/>
            </a:pPr>
            <a:r>
              <a:rPr lang="en-US" dirty="0"/>
              <a:t>TONIC</a:t>
            </a:r>
            <a:r>
              <a:rPr lang="ru-RU" dirty="0"/>
              <a:t>: </a:t>
            </a:r>
            <a:r>
              <a:rPr lang="en-US" b="1" dirty="0"/>
              <a:t>full value</a:t>
            </a:r>
          </a:p>
          <a:p>
            <a:pPr marL="0" indent="0" algn="ctr">
              <a:buNone/>
            </a:pPr>
            <a:endParaRPr lang="en-US" dirty="0"/>
          </a:p>
          <a:p>
            <a:pPr marL="0" indent="0" algn="ctr">
              <a:buNone/>
            </a:pPr>
            <a:endParaRPr lang="en-US" dirty="0"/>
          </a:p>
          <a:p>
            <a:pPr marL="0" indent="0" algn="ctr">
              <a:buNone/>
            </a:pPr>
            <a:endParaRPr lang="en-US" sz="1200" dirty="0"/>
          </a:p>
          <a:p>
            <a:pPr marL="0" indent="0" algn="ctr">
              <a:buNone/>
            </a:pPr>
            <a:r>
              <a:rPr lang="ru-RU" dirty="0" err="1"/>
              <a:t>обознач</a:t>
            </a:r>
            <a:r>
              <a:rPr lang="en-US" dirty="0"/>
              <a:t>á</a:t>
            </a:r>
            <a:r>
              <a:rPr lang="ru-RU" dirty="0"/>
              <a:t>ют</a:t>
            </a:r>
            <a:endParaRPr lang="en-US" dirty="0"/>
          </a:p>
          <a:p>
            <a:pPr marL="0" indent="0" algn="ctr">
              <a:buNone/>
            </a:pPr>
            <a:r>
              <a:rPr lang="en-US" dirty="0" err="1"/>
              <a:t>oboznač’ájut</a:t>
            </a:r>
            <a:endParaRPr lang="en-US" dirty="0">
              <a:solidFill>
                <a:srgbClr val="00B050"/>
              </a:solidFill>
            </a:endParaRPr>
          </a:p>
        </p:txBody>
      </p:sp>
    </p:spTree>
    <p:extLst>
      <p:ext uri="{BB962C8B-B14F-4D97-AF65-F5344CB8AC3E}">
        <p14:creationId xmlns:p14="http://schemas.microsoft.com/office/powerpoint/2010/main" val="40657971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751697"/>
            <a:ext cx="6896100" cy="4037003"/>
          </a:xfrm>
        </p:spPr>
        <p:txBody>
          <a:bodyPr/>
          <a:lstStyle/>
          <a:p>
            <a:pPr marL="0" indent="0" algn="ctr">
              <a:buNone/>
            </a:pPr>
            <a:r>
              <a:rPr lang="en-US" dirty="0"/>
              <a:t>The vowels </a:t>
            </a:r>
            <a:r>
              <a:rPr lang="ru-RU" dirty="0"/>
              <a:t>о</a:t>
            </a:r>
            <a:r>
              <a:rPr lang="en-US" dirty="0"/>
              <a:t> and </a:t>
            </a:r>
            <a:r>
              <a:rPr lang="ru-RU" dirty="0"/>
              <a:t>а</a:t>
            </a:r>
            <a:r>
              <a:rPr lang="en-US" dirty="0"/>
              <a:t> undergo different types of reduction in each of these positions.</a:t>
            </a:r>
          </a:p>
          <a:p>
            <a:pPr marL="0" indent="0" algn="ctr">
              <a:buNone/>
            </a:pPr>
            <a:endParaRPr lang="en-US" sz="1200" dirty="0"/>
          </a:p>
          <a:p>
            <a:pPr marL="923925" indent="-457200">
              <a:buFont typeface="+mj-lt"/>
              <a:buAutoNum type="arabicPeriod"/>
            </a:pPr>
            <a:r>
              <a:rPr lang="en-US" dirty="0"/>
              <a:t>TONIC</a:t>
            </a:r>
            <a:r>
              <a:rPr lang="ru-RU" dirty="0"/>
              <a:t>: </a:t>
            </a:r>
            <a:r>
              <a:rPr lang="en-US" b="1" dirty="0"/>
              <a:t>full value</a:t>
            </a:r>
          </a:p>
          <a:p>
            <a:pPr marL="0" indent="0" algn="ctr">
              <a:buNone/>
            </a:pPr>
            <a:endParaRPr lang="en-US" dirty="0"/>
          </a:p>
          <a:p>
            <a:pPr marL="0" indent="0" algn="ctr">
              <a:buNone/>
            </a:pPr>
            <a:endParaRPr lang="en-US" dirty="0"/>
          </a:p>
          <a:p>
            <a:pPr marL="0" indent="0" algn="ctr">
              <a:buNone/>
            </a:pPr>
            <a:endParaRPr lang="en-US" sz="1200" dirty="0"/>
          </a:p>
          <a:p>
            <a:pPr marL="0" indent="0" algn="ctr">
              <a:buNone/>
            </a:pPr>
            <a:r>
              <a:rPr lang="ru-RU" dirty="0" err="1"/>
              <a:t>обозначА́ют</a:t>
            </a:r>
            <a:endParaRPr lang="en-US" dirty="0"/>
          </a:p>
          <a:p>
            <a:pPr marL="0" indent="0" algn="ctr">
              <a:buNone/>
            </a:pPr>
            <a:r>
              <a:rPr lang="en-US" dirty="0" err="1"/>
              <a:t>oboznač’ájut</a:t>
            </a:r>
            <a:endParaRPr lang="en-US" dirty="0">
              <a:solidFill>
                <a:srgbClr val="00B050"/>
              </a:solidFill>
            </a:endParaRPr>
          </a:p>
        </p:txBody>
      </p:sp>
    </p:spTree>
    <p:extLst>
      <p:ext uri="{BB962C8B-B14F-4D97-AF65-F5344CB8AC3E}">
        <p14:creationId xmlns:p14="http://schemas.microsoft.com/office/powerpoint/2010/main" val="6508468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751697"/>
            <a:ext cx="6896100" cy="4037003"/>
          </a:xfrm>
        </p:spPr>
        <p:txBody>
          <a:bodyPr/>
          <a:lstStyle/>
          <a:p>
            <a:pPr marL="0" indent="0" algn="ctr">
              <a:buNone/>
            </a:pPr>
            <a:r>
              <a:rPr lang="en-US" dirty="0"/>
              <a:t>The vowels </a:t>
            </a:r>
            <a:r>
              <a:rPr lang="ru-RU" dirty="0"/>
              <a:t>о</a:t>
            </a:r>
            <a:r>
              <a:rPr lang="en-US" dirty="0"/>
              <a:t> and </a:t>
            </a:r>
            <a:r>
              <a:rPr lang="ru-RU" dirty="0"/>
              <a:t>а</a:t>
            </a:r>
            <a:r>
              <a:rPr lang="en-US" dirty="0"/>
              <a:t> undergo different types of reduction in each of these positions.</a:t>
            </a:r>
          </a:p>
          <a:p>
            <a:pPr marL="0" indent="0" algn="ctr">
              <a:buNone/>
            </a:pPr>
            <a:endParaRPr lang="en-US" sz="1200" dirty="0"/>
          </a:p>
          <a:p>
            <a:pPr marL="923925" indent="-457200">
              <a:buFont typeface="+mj-lt"/>
              <a:buAutoNum type="arabicPeriod"/>
            </a:pPr>
            <a:r>
              <a:rPr lang="en-US" dirty="0"/>
              <a:t>TONIC</a:t>
            </a:r>
            <a:r>
              <a:rPr lang="ru-RU" dirty="0"/>
              <a:t>: </a:t>
            </a:r>
            <a:r>
              <a:rPr lang="en-US" b="1" dirty="0"/>
              <a:t>full value</a:t>
            </a:r>
          </a:p>
          <a:p>
            <a:pPr marL="923925" indent="-457200">
              <a:buFont typeface="+mj-lt"/>
              <a:buAutoNum type="arabicPeriod"/>
            </a:pPr>
            <a:r>
              <a:rPr lang="en-US" dirty="0">
                <a:solidFill>
                  <a:srgbClr val="7030A0"/>
                </a:solidFill>
              </a:rPr>
              <a:t>first pre-tonic and word-initial: </a:t>
            </a:r>
            <a:r>
              <a:rPr lang="en-US" b="1" dirty="0">
                <a:solidFill>
                  <a:srgbClr val="7030A0"/>
                </a:solidFill>
                <a:latin typeface="Palatino" charset="0"/>
                <a:ea typeface="Palatino" charset="0"/>
                <a:cs typeface="Palatino" charset="0"/>
              </a:rPr>
              <a:t>∧</a:t>
            </a:r>
            <a:r>
              <a:rPr lang="en-US" dirty="0"/>
              <a:t> </a:t>
            </a:r>
            <a:endParaRPr lang="ru-RU" dirty="0"/>
          </a:p>
          <a:p>
            <a:pPr marL="466725" indent="0">
              <a:buNone/>
            </a:pPr>
            <a:endParaRPr lang="en-US" dirty="0">
              <a:solidFill>
                <a:srgbClr val="7030A0"/>
              </a:solidFill>
            </a:endParaRPr>
          </a:p>
          <a:p>
            <a:pPr marL="0" indent="0" algn="ctr">
              <a:buNone/>
            </a:pPr>
            <a:endParaRPr lang="en-US" sz="1200" dirty="0"/>
          </a:p>
          <a:p>
            <a:pPr marL="0" indent="0" algn="ctr">
              <a:buNone/>
            </a:pPr>
            <a:r>
              <a:rPr lang="ru-RU" dirty="0" err="1">
                <a:solidFill>
                  <a:srgbClr val="7030A0"/>
                </a:solidFill>
              </a:rPr>
              <a:t>о</a:t>
            </a:r>
            <a:r>
              <a:rPr lang="ru-RU" dirty="0" err="1"/>
              <a:t>бозн</a:t>
            </a:r>
            <a:r>
              <a:rPr lang="ru-RU" dirty="0" err="1">
                <a:solidFill>
                  <a:srgbClr val="7030A0"/>
                </a:solidFill>
              </a:rPr>
              <a:t>а</a:t>
            </a:r>
            <a:r>
              <a:rPr lang="ru-RU" dirty="0" err="1"/>
              <a:t>чА́ют</a:t>
            </a:r>
            <a:endParaRPr lang="en-US" dirty="0"/>
          </a:p>
          <a:p>
            <a:pPr marL="0" indent="0" algn="ctr">
              <a:buNone/>
            </a:pPr>
            <a:r>
              <a:rPr lang="en-US" dirty="0" err="1"/>
              <a:t>oboznač’ájut</a:t>
            </a:r>
            <a:endParaRPr lang="en-US" dirty="0">
              <a:solidFill>
                <a:srgbClr val="00B050"/>
              </a:solidFill>
            </a:endParaRPr>
          </a:p>
        </p:txBody>
      </p:sp>
    </p:spTree>
    <p:extLst>
      <p:ext uri="{BB962C8B-B14F-4D97-AF65-F5344CB8AC3E}">
        <p14:creationId xmlns:p14="http://schemas.microsoft.com/office/powerpoint/2010/main" val="17918540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751697"/>
            <a:ext cx="6896100" cy="4041427"/>
          </a:xfrm>
        </p:spPr>
        <p:txBody>
          <a:bodyPr/>
          <a:lstStyle/>
          <a:p>
            <a:pPr marL="0" indent="0" algn="ctr">
              <a:buNone/>
            </a:pPr>
            <a:r>
              <a:rPr lang="en-US" dirty="0"/>
              <a:t>The vowels </a:t>
            </a:r>
            <a:r>
              <a:rPr lang="ru-RU" dirty="0"/>
              <a:t>о</a:t>
            </a:r>
            <a:r>
              <a:rPr lang="en-US" dirty="0"/>
              <a:t> and </a:t>
            </a:r>
            <a:r>
              <a:rPr lang="ru-RU" dirty="0"/>
              <a:t>а</a:t>
            </a:r>
            <a:r>
              <a:rPr lang="en-US" dirty="0"/>
              <a:t> undergo different types of reduction in each of these positions.</a:t>
            </a:r>
          </a:p>
          <a:p>
            <a:pPr marL="0" indent="0" algn="ctr">
              <a:buNone/>
            </a:pPr>
            <a:endParaRPr lang="en-US" sz="1200" dirty="0"/>
          </a:p>
          <a:p>
            <a:pPr marL="923925" indent="-457200">
              <a:buFont typeface="+mj-lt"/>
              <a:buAutoNum type="arabicPeriod"/>
            </a:pPr>
            <a:r>
              <a:rPr lang="en-US" dirty="0"/>
              <a:t>TONIC</a:t>
            </a:r>
            <a:r>
              <a:rPr lang="ru-RU" dirty="0"/>
              <a:t>: </a:t>
            </a:r>
            <a:r>
              <a:rPr lang="en-US" b="1" dirty="0"/>
              <a:t>full value</a:t>
            </a:r>
          </a:p>
          <a:p>
            <a:pPr marL="923925" indent="-457200">
              <a:buFont typeface="+mj-lt"/>
              <a:buAutoNum type="arabicPeriod"/>
            </a:pPr>
            <a:r>
              <a:rPr lang="en-US" dirty="0">
                <a:solidFill>
                  <a:srgbClr val="7030A0"/>
                </a:solidFill>
              </a:rPr>
              <a:t>first pre-tonic and word-initial: </a:t>
            </a:r>
            <a:r>
              <a:rPr lang="en-US" b="1" dirty="0">
                <a:solidFill>
                  <a:srgbClr val="7030A0"/>
                </a:solidFill>
                <a:latin typeface="Palatino" charset="0"/>
                <a:ea typeface="Palatino" charset="0"/>
                <a:cs typeface="Palatino" charset="0"/>
              </a:rPr>
              <a:t>∧</a:t>
            </a:r>
            <a:r>
              <a:rPr lang="en-US" dirty="0"/>
              <a:t> </a:t>
            </a:r>
            <a:endParaRPr lang="ru-RU" dirty="0"/>
          </a:p>
          <a:p>
            <a:pPr marL="466725" indent="0">
              <a:buNone/>
            </a:pPr>
            <a:endParaRPr lang="en-US" dirty="0">
              <a:solidFill>
                <a:srgbClr val="7030A0"/>
              </a:solidFill>
            </a:endParaRPr>
          </a:p>
          <a:p>
            <a:pPr marL="0" indent="0" algn="ctr">
              <a:buNone/>
            </a:pPr>
            <a:endParaRPr lang="en-US" sz="1200" dirty="0"/>
          </a:p>
          <a:p>
            <a:pPr marL="0" indent="0" algn="ctr">
              <a:buNone/>
            </a:pPr>
            <a:r>
              <a:rPr lang="ru-RU" dirty="0" err="1">
                <a:solidFill>
                  <a:srgbClr val="7030A0"/>
                </a:solidFill>
              </a:rPr>
              <a:t>о</a:t>
            </a:r>
            <a:r>
              <a:rPr lang="ru-RU" dirty="0" err="1"/>
              <a:t>бозн</a:t>
            </a:r>
            <a:r>
              <a:rPr lang="ru-RU" dirty="0" err="1">
                <a:solidFill>
                  <a:srgbClr val="7030A0"/>
                </a:solidFill>
              </a:rPr>
              <a:t>а</a:t>
            </a:r>
            <a:r>
              <a:rPr lang="ru-RU" dirty="0" err="1"/>
              <a:t>чА́ют</a:t>
            </a:r>
            <a:endParaRPr lang="en-US" dirty="0"/>
          </a:p>
          <a:p>
            <a:pPr marL="0" indent="0" algn="ctr">
              <a:buNone/>
            </a:pPr>
            <a:r>
              <a:rPr lang="en-US" sz="2400" b="1" dirty="0">
                <a:solidFill>
                  <a:srgbClr val="7030A0"/>
                </a:solidFill>
                <a:latin typeface="Palatino" charset="0"/>
                <a:ea typeface="Palatino" charset="0"/>
                <a:cs typeface="Palatino" charset="0"/>
              </a:rPr>
              <a:t>∧</a:t>
            </a:r>
            <a:r>
              <a:rPr lang="en-US" dirty="0" err="1"/>
              <a:t>bozn</a:t>
            </a:r>
            <a:r>
              <a:rPr lang="en-US" sz="2400" b="1" dirty="0" err="1">
                <a:solidFill>
                  <a:srgbClr val="7030A0"/>
                </a:solidFill>
                <a:latin typeface="Palatino" charset="0"/>
                <a:ea typeface="Palatino" charset="0"/>
                <a:cs typeface="Palatino" charset="0"/>
              </a:rPr>
              <a:t>∧</a:t>
            </a:r>
            <a:r>
              <a:rPr lang="en-US" dirty="0" err="1"/>
              <a:t>č’ájut</a:t>
            </a:r>
            <a:endParaRPr lang="en-US" dirty="0">
              <a:solidFill>
                <a:srgbClr val="00B050"/>
              </a:solidFill>
            </a:endParaRPr>
          </a:p>
        </p:txBody>
      </p:sp>
    </p:spTree>
    <p:extLst>
      <p:ext uri="{BB962C8B-B14F-4D97-AF65-F5344CB8AC3E}">
        <p14:creationId xmlns:p14="http://schemas.microsoft.com/office/powerpoint/2010/main" val="18384206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751697"/>
            <a:ext cx="6896100" cy="4041427"/>
          </a:xfrm>
        </p:spPr>
        <p:txBody>
          <a:bodyPr/>
          <a:lstStyle/>
          <a:p>
            <a:pPr marL="0" indent="0" algn="ctr">
              <a:buNone/>
            </a:pPr>
            <a:r>
              <a:rPr lang="en-US" dirty="0"/>
              <a:t>The vowels </a:t>
            </a:r>
            <a:r>
              <a:rPr lang="ru-RU" dirty="0"/>
              <a:t>о</a:t>
            </a:r>
            <a:r>
              <a:rPr lang="en-US" dirty="0"/>
              <a:t> and </a:t>
            </a:r>
            <a:r>
              <a:rPr lang="ru-RU" dirty="0"/>
              <a:t>а</a:t>
            </a:r>
            <a:r>
              <a:rPr lang="en-US" dirty="0"/>
              <a:t> undergo different types of reduction in each of these positions.</a:t>
            </a:r>
          </a:p>
          <a:p>
            <a:pPr marL="0" indent="0" algn="ctr">
              <a:buNone/>
            </a:pPr>
            <a:endParaRPr lang="en-US" sz="1200" dirty="0"/>
          </a:p>
          <a:p>
            <a:pPr marL="923925" indent="-457200">
              <a:buFont typeface="+mj-lt"/>
              <a:buAutoNum type="arabicPeriod"/>
            </a:pPr>
            <a:r>
              <a:rPr lang="en-US" dirty="0"/>
              <a:t>TONIC</a:t>
            </a:r>
            <a:r>
              <a:rPr lang="ru-RU" dirty="0"/>
              <a:t>: </a:t>
            </a:r>
            <a:r>
              <a:rPr lang="en-US" b="1" dirty="0"/>
              <a:t>full value</a:t>
            </a:r>
          </a:p>
          <a:p>
            <a:pPr marL="923925" indent="-457200">
              <a:buFont typeface="+mj-lt"/>
              <a:buAutoNum type="arabicPeriod"/>
            </a:pPr>
            <a:r>
              <a:rPr lang="en-US" dirty="0">
                <a:solidFill>
                  <a:srgbClr val="7030A0"/>
                </a:solidFill>
              </a:rPr>
              <a:t>first pre-tonic and word-initial: </a:t>
            </a:r>
            <a:r>
              <a:rPr lang="en-US" b="1" dirty="0">
                <a:solidFill>
                  <a:srgbClr val="7030A0"/>
                </a:solidFill>
                <a:latin typeface="Palatino" charset="0"/>
                <a:ea typeface="Palatino" charset="0"/>
                <a:cs typeface="Palatino" charset="0"/>
              </a:rPr>
              <a:t>∧</a:t>
            </a:r>
            <a:r>
              <a:rPr lang="en-US" dirty="0"/>
              <a:t> </a:t>
            </a:r>
            <a:endParaRPr lang="en-US" dirty="0">
              <a:solidFill>
                <a:srgbClr val="7030A0"/>
              </a:solidFill>
            </a:endParaRPr>
          </a:p>
          <a:p>
            <a:pPr marL="923925" indent="-457200">
              <a:buFont typeface="+mj-lt"/>
              <a:buAutoNum type="arabicPeriod"/>
            </a:pPr>
            <a:r>
              <a:rPr lang="en-US" dirty="0">
                <a:solidFill>
                  <a:srgbClr val="00B050"/>
                </a:solidFill>
              </a:rPr>
              <a:t>all other positions: </a:t>
            </a:r>
            <a:r>
              <a:rPr lang="ru-RU" b="1" dirty="0">
                <a:solidFill>
                  <a:srgbClr val="00B050"/>
                </a:solidFill>
              </a:rPr>
              <a:t>ъ</a:t>
            </a:r>
            <a:endParaRPr lang="en-US" b="1" dirty="0">
              <a:solidFill>
                <a:srgbClr val="00B050"/>
              </a:solidFill>
            </a:endParaRPr>
          </a:p>
          <a:p>
            <a:pPr marL="0" indent="0" algn="ctr">
              <a:buNone/>
            </a:pPr>
            <a:endParaRPr lang="en-US" sz="1200" dirty="0"/>
          </a:p>
          <a:p>
            <a:pPr marL="0" indent="0" algn="ctr">
              <a:buNone/>
            </a:pPr>
            <a:r>
              <a:rPr lang="ru-RU" dirty="0" err="1">
                <a:solidFill>
                  <a:srgbClr val="7030A0"/>
                </a:solidFill>
              </a:rPr>
              <a:t>о</a:t>
            </a:r>
            <a:r>
              <a:rPr lang="ru-RU" dirty="0" err="1"/>
              <a:t>б</a:t>
            </a:r>
            <a:r>
              <a:rPr lang="ru-RU" dirty="0" err="1">
                <a:solidFill>
                  <a:srgbClr val="00B050"/>
                </a:solidFill>
              </a:rPr>
              <a:t>о</a:t>
            </a:r>
            <a:r>
              <a:rPr lang="ru-RU" dirty="0" err="1"/>
              <a:t>зн</a:t>
            </a:r>
            <a:r>
              <a:rPr lang="ru-RU" dirty="0" err="1">
                <a:solidFill>
                  <a:srgbClr val="7030A0"/>
                </a:solidFill>
              </a:rPr>
              <a:t>а</a:t>
            </a:r>
            <a:r>
              <a:rPr lang="ru-RU" dirty="0" err="1"/>
              <a:t>чА́ют</a:t>
            </a:r>
            <a:endParaRPr lang="en-US" dirty="0"/>
          </a:p>
          <a:p>
            <a:pPr marL="0" indent="0" algn="ctr">
              <a:buNone/>
            </a:pPr>
            <a:r>
              <a:rPr lang="en-US" sz="2400" b="1" dirty="0">
                <a:solidFill>
                  <a:srgbClr val="7030A0"/>
                </a:solidFill>
                <a:latin typeface="Palatino" charset="0"/>
                <a:ea typeface="Palatino" charset="0"/>
                <a:cs typeface="Palatino" charset="0"/>
              </a:rPr>
              <a:t>∧</a:t>
            </a:r>
            <a:r>
              <a:rPr lang="en-US" dirty="0" err="1"/>
              <a:t>bozn</a:t>
            </a:r>
            <a:r>
              <a:rPr lang="en-US" sz="2400" b="1" dirty="0" err="1">
                <a:solidFill>
                  <a:srgbClr val="7030A0"/>
                </a:solidFill>
                <a:latin typeface="Palatino" charset="0"/>
                <a:ea typeface="Palatino" charset="0"/>
                <a:cs typeface="Palatino" charset="0"/>
              </a:rPr>
              <a:t>∧</a:t>
            </a:r>
            <a:r>
              <a:rPr lang="en-US" dirty="0" err="1"/>
              <a:t>č’ájut</a:t>
            </a:r>
            <a:endParaRPr lang="en-US" dirty="0">
              <a:solidFill>
                <a:srgbClr val="00B050"/>
              </a:solidFill>
            </a:endParaRPr>
          </a:p>
        </p:txBody>
      </p:sp>
    </p:spTree>
    <p:extLst>
      <p:ext uri="{BB962C8B-B14F-4D97-AF65-F5344CB8AC3E}">
        <p14:creationId xmlns:p14="http://schemas.microsoft.com/office/powerpoint/2010/main" val="17403844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751697"/>
            <a:ext cx="6896100" cy="4047775"/>
          </a:xfrm>
        </p:spPr>
        <p:txBody>
          <a:bodyPr/>
          <a:lstStyle/>
          <a:p>
            <a:pPr marL="0" indent="0" algn="ctr">
              <a:buNone/>
            </a:pPr>
            <a:r>
              <a:rPr lang="en-US" dirty="0"/>
              <a:t>The vowels </a:t>
            </a:r>
            <a:r>
              <a:rPr lang="ru-RU" dirty="0"/>
              <a:t>о</a:t>
            </a:r>
            <a:r>
              <a:rPr lang="en-US" dirty="0"/>
              <a:t> and </a:t>
            </a:r>
            <a:r>
              <a:rPr lang="ru-RU" dirty="0"/>
              <a:t>а</a:t>
            </a:r>
            <a:r>
              <a:rPr lang="en-US" dirty="0"/>
              <a:t> undergo different types of reduction in each of these positions.</a:t>
            </a:r>
          </a:p>
          <a:p>
            <a:pPr marL="0" indent="0" algn="ctr">
              <a:buNone/>
            </a:pPr>
            <a:endParaRPr lang="en-US" sz="1200" dirty="0"/>
          </a:p>
          <a:p>
            <a:pPr marL="923925" indent="-457200">
              <a:buFont typeface="+mj-lt"/>
              <a:buAutoNum type="arabicPeriod"/>
            </a:pPr>
            <a:r>
              <a:rPr lang="en-US" dirty="0"/>
              <a:t>TONIC</a:t>
            </a:r>
            <a:r>
              <a:rPr lang="ru-RU" dirty="0"/>
              <a:t>: </a:t>
            </a:r>
            <a:r>
              <a:rPr lang="en-US" b="1" dirty="0"/>
              <a:t>full value</a:t>
            </a:r>
          </a:p>
          <a:p>
            <a:pPr marL="923925" indent="-457200">
              <a:buFont typeface="+mj-lt"/>
              <a:buAutoNum type="arabicPeriod"/>
            </a:pPr>
            <a:r>
              <a:rPr lang="en-US" dirty="0">
                <a:solidFill>
                  <a:srgbClr val="7030A0"/>
                </a:solidFill>
              </a:rPr>
              <a:t>first pre-tonic and word-initial: </a:t>
            </a:r>
            <a:r>
              <a:rPr lang="en-US" b="1" dirty="0">
                <a:solidFill>
                  <a:srgbClr val="7030A0"/>
                </a:solidFill>
                <a:latin typeface="Palatino" charset="0"/>
                <a:ea typeface="Palatino" charset="0"/>
                <a:cs typeface="Palatino" charset="0"/>
              </a:rPr>
              <a:t>∧</a:t>
            </a:r>
            <a:r>
              <a:rPr lang="en-US" dirty="0"/>
              <a:t> </a:t>
            </a:r>
            <a:endParaRPr lang="en-US" dirty="0">
              <a:solidFill>
                <a:srgbClr val="7030A0"/>
              </a:solidFill>
            </a:endParaRPr>
          </a:p>
          <a:p>
            <a:pPr marL="923925" indent="-457200">
              <a:buFont typeface="+mj-lt"/>
              <a:buAutoNum type="arabicPeriod"/>
            </a:pPr>
            <a:r>
              <a:rPr lang="en-US" dirty="0">
                <a:solidFill>
                  <a:srgbClr val="00B050"/>
                </a:solidFill>
              </a:rPr>
              <a:t>all other positions: </a:t>
            </a:r>
            <a:r>
              <a:rPr lang="ru-RU" b="1" dirty="0">
                <a:solidFill>
                  <a:srgbClr val="00B050"/>
                </a:solidFill>
              </a:rPr>
              <a:t>ъ</a:t>
            </a:r>
            <a:endParaRPr lang="en-US" b="1" dirty="0">
              <a:solidFill>
                <a:srgbClr val="00B050"/>
              </a:solidFill>
            </a:endParaRPr>
          </a:p>
          <a:p>
            <a:pPr marL="0" indent="0" algn="ctr">
              <a:buNone/>
            </a:pPr>
            <a:endParaRPr lang="en-US" sz="1200" dirty="0"/>
          </a:p>
          <a:p>
            <a:pPr marL="0" indent="0" algn="ctr">
              <a:buNone/>
            </a:pPr>
            <a:r>
              <a:rPr lang="ru-RU" dirty="0" err="1">
                <a:solidFill>
                  <a:srgbClr val="7030A0"/>
                </a:solidFill>
              </a:rPr>
              <a:t>о</a:t>
            </a:r>
            <a:r>
              <a:rPr lang="ru-RU" dirty="0" err="1"/>
              <a:t>б</a:t>
            </a:r>
            <a:r>
              <a:rPr lang="ru-RU" dirty="0" err="1">
                <a:solidFill>
                  <a:srgbClr val="00B050"/>
                </a:solidFill>
              </a:rPr>
              <a:t>о</a:t>
            </a:r>
            <a:r>
              <a:rPr lang="ru-RU" dirty="0" err="1"/>
              <a:t>зн</a:t>
            </a:r>
            <a:r>
              <a:rPr lang="ru-RU" dirty="0" err="1">
                <a:solidFill>
                  <a:srgbClr val="7030A0"/>
                </a:solidFill>
              </a:rPr>
              <a:t>а</a:t>
            </a:r>
            <a:r>
              <a:rPr lang="ru-RU" dirty="0" err="1"/>
              <a:t>чА́ют</a:t>
            </a:r>
            <a:endParaRPr lang="en-US" dirty="0"/>
          </a:p>
          <a:p>
            <a:pPr marL="0" indent="0" algn="ctr">
              <a:buNone/>
            </a:pPr>
            <a:r>
              <a:rPr lang="en-US" b="1" dirty="0">
                <a:solidFill>
                  <a:srgbClr val="7030A0"/>
                </a:solidFill>
                <a:latin typeface="Palatino" charset="0"/>
                <a:ea typeface="Palatino" charset="0"/>
                <a:cs typeface="Palatino" charset="0"/>
              </a:rPr>
              <a:t>∧</a:t>
            </a:r>
            <a:r>
              <a:rPr lang="en-US" dirty="0"/>
              <a:t>b</a:t>
            </a:r>
            <a:r>
              <a:rPr lang="ru-RU" dirty="0">
                <a:solidFill>
                  <a:srgbClr val="00B050"/>
                </a:solidFill>
              </a:rPr>
              <a:t>ъ</a:t>
            </a:r>
            <a:r>
              <a:rPr lang="en-US" dirty="0" err="1"/>
              <a:t>zn</a:t>
            </a:r>
            <a:r>
              <a:rPr lang="en-US" b="1" dirty="0" err="1">
                <a:solidFill>
                  <a:srgbClr val="7030A0"/>
                </a:solidFill>
                <a:latin typeface="Palatino" charset="0"/>
                <a:ea typeface="Palatino" charset="0"/>
                <a:cs typeface="Palatino" charset="0"/>
              </a:rPr>
              <a:t>∧</a:t>
            </a:r>
            <a:r>
              <a:rPr lang="en-US" dirty="0" err="1"/>
              <a:t>č’ájut</a:t>
            </a:r>
            <a:endParaRPr lang="en-US" dirty="0">
              <a:solidFill>
                <a:srgbClr val="00B050"/>
              </a:solidFill>
            </a:endParaRPr>
          </a:p>
        </p:txBody>
      </p:sp>
    </p:spTree>
    <p:extLst>
      <p:ext uri="{BB962C8B-B14F-4D97-AF65-F5344CB8AC3E}">
        <p14:creationId xmlns:p14="http://schemas.microsoft.com/office/powerpoint/2010/main" val="9483790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751697"/>
            <a:ext cx="6896100" cy="4047775"/>
          </a:xfrm>
        </p:spPr>
        <p:txBody>
          <a:bodyPr/>
          <a:lstStyle/>
          <a:p>
            <a:pPr marL="0" indent="0" algn="ctr">
              <a:buNone/>
            </a:pPr>
            <a:r>
              <a:rPr lang="en-US" dirty="0"/>
              <a:t>The vowels </a:t>
            </a:r>
            <a:r>
              <a:rPr lang="ru-RU" dirty="0"/>
              <a:t>о</a:t>
            </a:r>
            <a:r>
              <a:rPr lang="en-US" dirty="0"/>
              <a:t> and </a:t>
            </a:r>
            <a:r>
              <a:rPr lang="ru-RU" dirty="0"/>
              <a:t>а</a:t>
            </a:r>
            <a:r>
              <a:rPr lang="en-US" dirty="0"/>
              <a:t> undergo different types of reduction in each of these positions.</a:t>
            </a:r>
          </a:p>
          <a:p>
            <a:pPr marL="0" indent="0" algn="ctr">
              <a:buNone/>
            </a:pPr>
            <a:endParaRPr lang="en-US" sz="1200" dirty="0"/>
          </a:p>
          <a:p>
            <a:pPr marL="923925" indent="-457200">
              <a:buFont typeface="+mj-lt"/>
              <a:buAutoNum type="arabicPeriod"/>
            </a:pPr>
            <a:r>
              <a:rPr lang="en-US" dirty="0"/>
              <a:t>TONIC</a:t>
            </a:r>
            <a:r>
              <a:rPr lang="ru-RU" dirty="0"/>
              <a:t>: </a:t>
            </a:r>
            <a:r>
              <a:rPr lang="en-US" b="1" dirty="0"/>
              <a:t>full value</a:t>
            </a:r>
          </a:p>
          <a:p>
            <a:pPr marL="923925" indent="-457200">
              <a:buFont typeface="+mj-lt"/>
              <a:buAutoNum type="arabicPeriod"/>
            </a:pPr>
            <a:r>
              <a:rPr lang="en-US" dirty="0">
                <a:solidFill>
                  <a:srgbClr val="7030A0"/>
                </a:solidFill>
              </a:rPr>
              <a:t>first pre-tonic and word-initial: </a:t>
            </a:r>
            <a:r>
              <a:rPr lang="en-US" b="1" dirty="0">
                <a:solidFill>
                  <a:srgbClr val="7030A0"/>
                </a:solidFill>
                <a:latin typeface="Palatino" charset="0"/>
                <a:ea typeface="Palatino" charset="0"/>
                <a:cs typeface="Palatino" charset="0"/>
              </a:rPr>
              <a:t>∧</a:t>
            </a:r>
            <a:r>
              <a:rPr lang="en-US" dirty="0"/>
              <a:t> </a:t>
            </a:r>
            <a:endParaRPr lang="en-US" dirty="0">
              <a:solidFill>
                <a:srgbClr val="7030A0"/>
              </a:solidFill>
            </a:endParaRPr>
          </a:p>
          <a:p>
            <a:pPr marL="923925" indent="-457200">
              <a:buFont typeface="+mj-lt"/>
              <a:buAutoNum type="arabicPeriod"/>
            </a:pPr>
            <a:r>
              <a:rPr lang="en-US" dirty="0">
                <a:solidFill>
                  <a:srgbClr val="00B050"/>
                </a:solidFill>
              </a:rPr>
              <a:t>all other positions: </a:t>
            </a:r>
            <a:r>
              <a:rPr lang="ru-RU" b="1" dirty="0">
                <a:solidFill>
                  <a:srgbClr val="00B050"/>
                </a:solidFill>
              </a:rPr>
              <a:t>ъ</a:t>
            </a:r>
            <a:endParaRPr lang="en-US" b="1" dirty="0">
              <a:solidFill>
                <a:srgbClr val="00B050"/>
              </a:solidFill>
            </a:endParaRPr>
          </a:p>
          <a:p>
            <a:pPr marL="0" indent="0" algn="ctr">
              <a:buNone/>
            </a:pPr>
            <a:endParaRPr lang="en-US" sz="1200" dirty="0"/>
          </a:p>
          <a:p>
            <a:pPr marL="0" indent="0" algn="ctr">
              <a:buNone/>
            </a:pPr>
            <a:r>
              <a:rPr lang="ru-RU" dirty="0" err="1">
                <a:solidFill>
                  <a:srgbClr val="7030A0"/>
                </a:solidFill>
              </a:rPr>
              <a:t>о</a:t>
            </a:r>
            <a:r>
              <a:rPr lang="ru-RU" dirty="0" err="1"/>
              <a:t>б</a:t>
            </a:r>
            <a:r>
              <a:rPr lang="ru-RU" dirty="0" err="1">
                <a:solidFill>
                  <a:srgbClr val="00B050"/>
                </a:solidFill>
              </a:rPr>
              <a:t>о</a:t>
            </a:r>
            <a:r>
              <a:rPr lang="ru-RU" dirty="0" err="1"/>
              <a:t>зн</a:t>
            </a:r>
            <a:r>
              <a:rPr lang="ru-RU" dirty="0" err="1">
                <a:solidFill>
                  <a:srgbClr val="7030A0"/>
                </a:solidFill>
              </a:rPr>
              <a:t>а</a:t>
            </a:r>
            <a:r>
              <a:rPr lang="ru-RU" dirty="0" err="1"/>
              <a:t>чА́ют</a:t>
            </a:r>
            <a:endParaRPr lang="en-US" dirty="0"/>
          </a:p>
          <a:p>
            <a:pPr marL="0" indent="0" algn="ctr">
              <a:buNone/>
            </a:pPr>
            <a:r>
              <a:rPr lang="en-US" b="1" dirty="0">
                <a:solidFill>
                  <a:srgbClr val="7030A0"/>
                </a:solidFill>
                <a:latin typeface="Palatino" charset="0"/>
                <a:ea typeface="Palatino" charset="0"/>
                <a:cs typeface="Palatino" charset="0"/>
              </a:rPr>
              <a:t>∧</a:t>
            </a:r>
            <a:r>
              <a:rPr lang="en-US" dirty="0"/>
              <a:t>b</a:t>
            </a:r>
            <a:r>
              <a:rPr lang="ru-RU" dirty="0">
                <a:solidFill>
                  <a:srgbClr val="00B050"/>
                </a:solidFill>
              </a:rPr>
              <a:t>ъ</a:t>
            </a:r>
            <a:r>
              <a:rPr lang="en-US" dirty="0" err="1"/>
              <a:t>zn</a:t>
            </a:r>
            <a:r>
              <a:rPr lang="en-US" b="1" dirty="0" err="1">
                <a:solidFill>
                  <a:srgbClr val="7030A0"/>
                </a:solidFill>
                <a:latin typeface="Palatino" charset="0"/>
                <a:ea typeface="Palatino" charset="0"/>
                <a:cs typeface="Palatino" charset="0"/>
              </a:rPr>
              <a:t>∧</a:t>
            </a:r>
            <a:r>
              <a:rPr lang="en-US" dirty="0" err="1"/>
              <a:t>č’ájut</a:t>
            </a:r>
            <a:endParaRPr lang="en-US" dirty="0">
              <a:solidFill>
                <a:srgbClr val="00B050"/>
              </a:solidFill>
            </a:endParaRPr>
          </a:p>
        </p:txBody>
      </p:sp>
      <p:sp>
        <p:nvSpPr>
          <p:cNvPr id="4" name="Explosion 2 3">
            <a:extLst>
              <a:ext uri="{FF2B5EF4-FFF2-40B4-BE49-F238E27FC236}">
                <a16:creationId xmlns:a16="http://schemas.microsoft.com/office/drawing/2014/main" id="{FA0C53E8-99FA-7049-A436-BE8608B54F53}"/>
              </a:ext>
            </a:extLst>
          </p:cNvPr>
          <p:cNvSpPr/>
          <p:nvPr/>
        </p:nvSpPr>
        <p:spPr>
          <a:xfrm>
            <a:off x="5601999" y="1460810"/>
            <a:ext cx="4928839" cy="3936379"/>
          </a:xfrm>
          <a:prstGeom prst="irregularSeal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Shazam</a:t>
            </a:r>
            <a:r>
              <a:rPr lang="en-US" sz="3600" dirty="0"/>
              <a:t>!!!</a:t>
            </a:r>
          </a:p>
        </p:txBody>
      </p:sp>
    </p:spTree>
    <p:extLst>
      <p:ext uri="{BB962C8B-B14F-4D97-AF65-F5344CB8AC3E}">
        <p14:creationId xmlns:p14="http://schemas.microsoft.com/office/powerpoint/2010/main" val="14190577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Target Practice: </a:t>
            </a:r>
            <a:br>
              <a:rPr lang="en-US" sz="3800">
                <a:solidFill>
                  <a:prstClr val="black"/>
                </a:solidFill>
              </a:rPr>
            </a:br>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751697"/>
            <a:ext cx="6896100" cy="1806648"/>
          </a:xfrm>
        </p:spPr>
        <p:txBody>
          <a:bodyPr/>
          <a:lstStyle/>
          <a:p>
            <a:pPr marL="923925" indent="-457200">
              <a:buFont typeface="+mj-lt"/>
              <a:buAutoNum type="arabicPeriod"/>
            </a:pPr>
            <a:endParaRPr lang="en-US" sz="1200" dirty="0"/>
          </a:p>
          <a:p>
            <a:pPr marL="923925" indent="-457200">
              <a:buFont typeface="+mj-lt"/>
              <a:buAutoNum type="arabicPeriod"/>
            </a:pPr>
            <a:r>
              <a:rPr lang="en-US" dirty="0"/>
              <a:t>TONIC</a:t>
            </a:r>
            <a:r>
              <a:rPr lang="ru-RU" dirty="0"/>
              <a:t>: </a:t>
            </a:r>
            <a:r>
              <a:rPr lang="en-US" b="1" dirty="0"/>
              <a:t>full value</a:t>
            </a:r>
          </a:p>
          <a:p>
            <a:pPr marL="923925" indent="-457200">
              <a:buFont typeface="+mj-lt"/>
              <a:buAutoNum type="arabicPeriod"/>
            </a:pPr>
            <a:r>
              <a:rPr lang="en-US" dirty="0">
                <a:solidFill>
                  <a:srgbClr val="7030A0"/>
                </a:solidFill>
              </a:rPr>
              <a:t>first pre-tonic and word-initial: </a:t>
            </a:r>
            <a:r>
              <a:rPr lang="en-US" b="1" dirty="0">
                <a:solidFill>
                  <a:srgbClr val="7030A0"/>
                </a:solidFill>
                <a:latin typeface="Palatino" charset="0"/>
                <a:ea typeface="Palatino" charset="0"/>
                <a:cs typeface="Palatino" charset="0"/>
              </a:rPr>
              <a:t>∧</a:t>
            </a:r>
            <a:r>
              <a:rPr lang="en-US" dirty="0"/>
              <a:t> </a:t>
            </a:r>
            <a:endParaRPr lang="en-US" dirty="0">
              <a:solidFill>
                <a:srgbClr val="7030A0"/>
              </a:solidFill>
            </a:endParaRPr>
          </a:p>
          <a:p>
            <a:pPr marL="923925" indent="-457200">
              <a:buFont typeface="+mj-lt"/>
              <a:buAutoNum type="arabicPeriod"/>
            </a:pPr>
            <a:r>
              <a:rPr lang="en-US" dirty="0">
                <a:solidFill>
                  <a:srgbClr val="01B14F"/>
                </a:solidFill>
              </a:rPr>
              <a:t>all other positions: </a:t>
            </a:r>
            <a:r>
              <a:rPr lang="ru-RU" b="1" dirty="0">
                <a:solidFill>
                  <a:srgbClr val="01B14F"/>
                </a:solidFill>
              </a:rPr>
              <a:t>ъ</a:t>
            </a:r>
            <a:endParaRPr lang="en-US" b="1" dirty="0">
              <a:solidFill>
                <a:srgbClr val="01B14F"/>
              </a:solidFill>
            </a:endParaRPr>
          </a:p>
        </p:txBody>
      </p:sp>
      <p:sp>
        <p:nvSpPr>
          <p:cNvPr id="5" name="TextBox 4">
            <a:extLst>
              <a:ext uri="{FF2B5EF4-FFF2-40B4-BE49-F238E27FC236}">
                <a16:creationId xmlns:a16="http://schemas.microsoft.com/office/drawing/2014/main" id="{337387A8-9C1C-DF4B-A0A2-FA8C316A4D61}"/>
              </a:ext>
            </a:extLst>
          </p:cNvPr>
          <p:cNvSpPr txBox="1"/>
          <p:nvPr/>
        </p:nvSpPr>
        <p:spPr>
          <a:xfrm>
            <a:off x="5921298" y="3761676"/>
            <a:ext cx="2500661" cy="1938992"/>
          </a:xfrm>
          <a:prstGeom prst="rect">
            <a:avLst/>
          </a:prstGeom>
          <a:noFill/>
        </p:spPr>
        <p:txBody>
          <a:bodyPr wrap="square" rtlCol="0">
            <a:spAutoFit/>
          </a:bodyPr>
          <a:lstStyle/>
          <a:p>
            <a:pPr algn="r"/>
            <a:r>
              <a:rPr lang="ru-RU" sz="3000" dirty="0"/>
              <a:t>молок</a:t>
            </a:r>
            <a:r>
              <a:rPr lang="en-US" sz="3000" dirty="0" err="1"/>
              <a:t>о</a:t>
            </a:r>
            <a:r>
              <a:rPr lang="en-US" sz="3000" dirty="0"/>
              <a:t>́ </a:t>
            </a:r>
            <a:r>
              <a:rPr lang="en-US" sz="3000" dirty="0">
                <a:sym typeface="Wingdings"/>
              </a:rPr>
              <a:t></a:t>
            </a:r>
            <a:endParaRPr lang="ru-RU" sz="3000" dirty="0">
              <a:sym typeface="Wingdings"/>
            </a:endParaRPr>
          </a:p>
          <a:p>
            <a:pPr algn="r"/>
            <a:r>
              <a:rPr lang="ru-RU" sz="3000" dirty="0" err="1">
                <a:sym typeface="Wingdings"/>
              </a:rPr>
              <a:t>коро</a:t>
            </a:r>
            <a:r>
              <a:rPr lang="en-US" sz="3000" dirty="0">
                <a:sym typeface="Wingdings"/>
              </a:rPr>
              <a:t>́</a:t>
            </a:r>
            <a:r>
              <a:rPr lang="ru-RU" sz="3000" dirty="0" err="1">
                <a:sym typeface="Wingdings"/>
              </a:rPr>
              <a:t>ва</a:t>
            </a:r>
            <a:r>
              <a:rPr lang="en-US" sz="3000" dirty="0">
                <a:sym typeface="Wingdings"/>
              </a:rPr>
              <a:t> </a:t>
            </a:r>
          </a:p>
          <a:p>
            <a:pPr algn="r"/>
            <a:r>
              <a:rPr lang="ru-RU" sz="3000" dirty="0" err="1">
                <a:sym typeface="Wingdings"/>
              </a:rPr>
              <a:t>анана́с</a:t>
            </a:r>
            <a:r>
              <a:rPr lang="en-US" sz="3000" dirty="0">
                <a:sym typeface="Wingdings"/>
              </a:rPr>
              <a:t> </a:t>
            </a:r>
          </a:p>
          <a:p>
            <a:pPr algn="r"/>
            <a:r>
              <a:rPr lang="ru-RU" sz="3000" dirty="0" err="1"/>
              <a:t>открыва́ют</a:t>
            </a:r>
            <a:r>
              <a:rPr lang="en-US" sz="3000" dirty="0"/>
              <a:t> </a:t>
            </a:r>
            <a:r>
              <a:rPr lang="en-US" sz="3000" dirty="0">
                <a:sym typeface="Wingdings"/>
              </a:rPr>
              <a:t></a:t>
            </a:r>
            <a:endParaRPr lang="en-US" sz="3000" dirty="0"/>
          </a:p>
        </p:txBody>
      </p:sp>
      <p:sp>
        <p:nvSpPr>
          <p:cNvPr id="6" name="TextBox 5">
            <a:extLst>
              <a:ext uri="{FF2B5EF4-FFF2-40B4-BE49-F238E27FC236}">
                <a16:creationId xmlns:a16="http://schemas.microsoft.com/office/drawing/2014/main" id="{45308C22-F65C-6347-A28E-29EB11215DF2}"/>
              </a:ext>
            </a:extLst>
          </p:cNvPr>
          <p:cNvSpPr txBox="1"/>
          <p:nvPr/>
        </p:nvSpPr>
        <p:spPr>
          <a:xfrm>
            <a:off x="8332748" y="3780724"/>
            <a:ext cx="2074127" cy="553998"/>
          </a:xfrm>
          <a:prstGeom prst="rect">
            <a:avLst/>
          </a:prstGeom>
          <a:noFill/>
        </p:spPr>
        <p:txBody>
          <a:bodyPr wrap="square" rtlCol="0">
            <a:spAutoFit/>
          </a:bodyPr>
          <a:lstStyle/>
          <a:p>
            <a:r>
              <a:rPr lang="en-US" sz="3000" dirty="0"/>
              <a:t>m</a:t>
            </a:r>
            <a:r>
              <a:rPr lang="ru-RU" sz="3000" dirty="0"/>
              <a:t>ъ</a:t>
            </a:r>
            <a:r>
              <a:rPr lang="en-US" sz="3000" dirty="0" err="1"/>
              <a:t>l</a:t>
            </a:r>
            <a:r>
              <a:rPr lang="en-US" sz="3000" dirty="0" err="1">
                <a:latin typeface="Palatino" charset="0"/>
                <a:ea typeface="Palatino" charset="0"/>
                <a:cs typeface="Palatino" charset="0"/>
              </a:rPr>
              <a:t>∧</a:t>
            </a:r>
            <a:r>
              <a:rPr lang="en-US" sz="3000" dirty="0" err="1"/>
              <a:t>kó</a:t>
            </a:r>
            <a:r>
              <a:rPr lang="en-US" sz="3000" dirty="0"/>
              <a:t> </a:t>
            </a:r>
          </a:p>
        </p:txBody>
      </p:sp>
      <p:sp>
        <p:nvSpPr>
          <p:cNvPr id="7" name="TextBox 6">
            <a:extLst>
              <a:ext uri="{FF2B5EF4-FFF2-40B4-BE49-F238E27FC236}">
                <a16:creationId xmlns:a16="http://schemas.microsoft.com/office/drawing/2014/main" id="{C797C452-6521-9548-9C90-FFFCAA79A1F8}"/>
              </a:ext>
            </a:extLst>
          </p:cNvPr>
          <p:cNvSpPr txBox="1"/>
          <p:nvPr/>
        </p:nvSpPr>
        <p:spPr>
          <a:xfrm>
            <a:off x="8332748" y="4226462"/>
            <a:ext cx="2074127" cy="553998"/>
          </a:xfrm>
          <a:prstGeom prst="rect">
            <a:avLst/>
          </a:prstGeom>
          <a:noFill/>
        </p:spPr>
        <p:txBody>
          <a:bodyPr wrap="square" rtlCol="0">
            <a:spAutoFit/>
          </a:bodyPr>
          <a:lstStyle/>
          <a:p>
            <a:r>
              <a:rPr lang="en-US" sz="3000" dirty="0" err="1"/>
              <a:t>k</a:t>
            </a:r>
            <a:r>
              <a:rPr lang="en-US" sz="3000" dirty="0" err="1">
                <a:latin typeface="Palatino" charset="0"/>
                <a:ea typeface="Palatino" charset="0"/>
                <a:cs typeface="Palatino" charset="0"/>
              </a:rPr>
              <a:t>∧</a:t>
            </a:r>
            <a:r>
              <a:rPr lang="en-US" sz="3000" dirty="0" err="1"/>
              <a:t>róv</a:t>
            </a:r>
            <a:r>
              <a:rPr lang="ru-RU" sz="3000" dirty="0"/>
              <a:t>ъ</a:t>
            </a:r>
            <a:r>
              <a:rPr lang="en-US" sz="3000" dirty="0"/>
              <a:t> </a:t>
            </a:r>
          </a:p>
        </p:txBody>
      </p:sp>
      <p:sp>
        <p:nvSpPr>
          <p:cNvPr id="8" name="TextBox 7">
            <a:extLst>
              <a:ext uri="{FF2B5EF4-FFF2-40B4-BE49-F238E27FC236}">
                <a16:creationId xmlns:a16="http://schemas.microsoft.com/office/drawing/2014/main" id="{5BDF42B5-8D24-9046-8CEC-66893A428CA6}"/>
              </a:ext>
            </a:extLst>
          </p:cNvPr>
          <p:cNvSpPr txBox="1"/>
          <p:nvPr/>
        </p:nvSpPr>
        <p:spPr>
          <a:xfrm>
            <a:off x="8332748" y="4683818"/>
            <a:ext cx="2074127" cy="553998"/>
          </a:xfrm>
          <a:prstGeom prst="rect">
            <a:avLst/>
          </a:prstGeom>
          <a:noFill/>
        </p:spPr>
        <p:txBody>
          <a:bodyPr wrap="square" rtlCol="0">
            <a:spAutoFit/>
          </a:bodyPr>
          <a:lstStyle/>
          <a:p>
            <a:r>
              <a:rPr lang="en-US" sz="3000" dirty="0">
                <a:latin typeface="Palatino" charset="0"/>
                <a:ea typeface="Palatino" charset="0"/>
                <a:cs typeface="Palatino" charset="0"/>
              </a:rPr>
              <a:t>∧</a:t>
            </a:r>
            <a:r>
              <a:rPr lang="en-US" sz="3000" dirty="0" err="1"/>
              <a:t>n</a:t>
            </a:r>
            <a:r>
              <a:rPr lang="en-US" sz="3000" dirty="0" err="1">
                <a:latin typeface="Palatino" charset="0"/>
                <a:ea typeface="Palatino" charset="0"/>
                <a:cs typeface="Palatino" charset="0"/>
              </a:rPr>
              <a:t>∧</a:t>
            </a:r>
            <a:r>
              <a:rPr lang="en-US" sz="3000" dirty="0" err="1"/>
              <a:t>nás</a:t>
            </a:r>
            <a:r>
              <a:rPr lang="en-US" sz="3000" dirty="0"/>
              <a:t> </a:t>
            </a:r>
          </a:p>
        </p:txBody>
      </p:sp>
      <p:sp>
        <p:nvSpPr>
          <p:cNvPr id="9" name="TextBox 8">
            <a:extLst>
              <a:ext uri="{FF2B5EF4-FFF2-40B4-BE49-F238E27FC236}">
                <a16:creationId xmlns:a16="http://schemas.microsoft.com/office/drawing/2014/main" id="{6CC3510E-E10C-2044-8BDB-46BEB7AFECE6}"/>
              </a:ext>
            </a:extLst>
          </p:cNvPr>
          <p:cNvSpPr txBox="1"/>
          <p:nvPr/>
        </p:nvSpPr>
        <p:spPr>
          <a:xfrm>
            <a:off x="8332748" y="5146670"/>
            <a:ext cx="2074127" cy="553998"/>
          </a:xfrm>
          <a:prstGeom prst="rect">
            <a:avLst/>
          </a:prstGeom>
          <a:noFill/>
        </p:spPr>
        <p:txBody>
          <a:bodyPr wrap="square" rtlCol="0">
            <a:spAutoFit/>
          </a:bodyPr>
          <a:lstStyle/>
          <a:p>
            <a:r>
              <a:rPr lang="en-US" sz="3000" dirty="0">
                <a:latin typeface="Palatino" charset="0"/>
                <a:ea typeface="Palatino" charset="0"/>
                <a:cs typeface="Palatino" charset="0"/>
              </a:rPr>
              <a:t>∧</a:t>
            </a:r>
            <a:r>
              <a:rPr lang="en-US" sz="3000" dirty="0" err="1"/>
              <a:t>tkryvájut</a:t>
            </a:r>
            <a:r>
              <a:rPr lang="en-US" sz="3000" dirty="0"/>
              <a:t> </a:t>
            </a:r>
          </a:p>
        </p:txBody>
      </p:sp>
    </p:spTree>
    <p:extLst>
      <p:ext uri="{BB962C8B-B14F-4D97-AF65-F5344CB8AC3E}">
        <p14:creationId xmlns:p14="http://schemas.microsoft.com/office/powerpoint/2010/main" val="243125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0B038B-1CEE-4F4D-A83A-AC050E35A384}"/>
              </a:ext>
            </a:extLst>
          </p:cNvPr>
          <p:cNvSpPr>
            <a:spLocks noGrp="1"/>
          </p:cNvSpPr>
          <p:nvPr>
            <p:ph type="title"/>
          </p:nvPr>
        </p:nvSpPr>
        <p:spPr>
          <a:xfrm>
            <a:off x="4040092" y="2628446"/>
            <a:ext cx="7812701" cy="1601108"/>
          </a:xfrm>
        </p:spPr>
        <p:txBody>
          <a:bodyPr anchor="ctr" anchorCtr="0">
            <a:normAutofit/>
          </a:bodyPr>
          <a:lstStyle/>
          <a:p>
            <a:pPr algn="ctr"/>
            <a:r>
              <a:rPr lang="en-US" sz="6000">
                <a:cs typeface="Arial" panose="020B0604020202020204" pitchFamily="34" charset="0"/>
              </a:rPr>
              <a:t>Observation from Anna Lordan!</a:t>
            </a:r>
            <a:endParaRPr lang="en-US" sz="6000"/>
          </a:p>
        </p:txBody>
      </p:sp>
    </p:spTree>
    <p:extLst>
      <p:ext uri="{BB962C8B-B14F-4D97-AF65-F5344CB8AC3E}">
        <p14:creationId xmlns:p14="http://schemas.microsoft.com/office/powerpoint/2010/main" val="8349147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B1D1349-65D4-BE44-A08B-2FE072CE61A5}"/>
              </a:ext>
            </a:extLst>
          </p:cNvPr>
          <p:cNvSpPr txBox="1">
            <a:spLocks/>
          </p:cNvSpPr>
          <p:nvPr/>
        </p:nvSpPr>
        <p:spPr>
          <a:xfrm>
            <a:off x="4100680" y="1878256"/>
            <a:ext cx="7253119" cy="4526806"/>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p>
        </p:txBody>
      </p:sp>
      <p:sp>
        <p:nvSpPr>
          <p:cNvPr id="9" name="Title 1">
            <a:extLst>
              <a:ext uri="{FF2B5EF4-FFF2-40B4-BE49-F238E27FC236}">
                <a16:creationId xmlns:a16="http://schemas.microsoft.com/office/drawing/2014/main" id="{F0038CFC-9E47-5A4E-8DF1-2482E23ADA5C}"/>
              </a:ext>
            </a:extLst>
          </p:cNvPr>
          <p:cNvSpPr txBox="1">
            <a:spLocks/>
          </p:cNvSpPr>
          <p:nvPr/>
        </p:nvSpPr>
        <p:spPr>
          <a:xfrm>
            <a:off x="4195482" y="711735"/>
            <a:ext cx="7531080" cy="1087439"/>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Times New Roman" panose="02020603050405020304" pitchFamily="18" charset="0"/>
              </a:defRPr>
            </a:lvl1pPr>
          </a:lstStyle>
          <a:p>
            <a:pPr algn="ctr"/>
            <a:r>
              <a:rPr lang="en-US" sz="3600"/>
              <a:t>Target Practice: Type I Reduction</a:t>
            </a:r>
          </a:p>
        </p:txBody>
      </p:sp>
      <p:pic>
        <p:nvPicPr>
          <p:cNvPr id="3" name="Picture 2">
            <a:extLst>
              <a:ext uri="{FF2B5EF4-FFF2-40B4-BE49-F238E27FC236}">
                <a16:creationId xmlns:a16="http://schemas.microsoft.com/office/drawing/2014/main" id="{BBFDCD74-3361-6142-B17B-B837346A9777}"/>
              </a:ext>
            </a:extLst>
          </p:cNvPr>
          <p:cNvPicPr>
            <a:picLocks noChangeAspect="1"/>
          </p:cNvPicPr>
          <p:nvPr/>
        </p:nvPicPr>
        <p:blipFill rotWithShape="1">
          <a:blip r:embed="rId2"/>
          <a:srcRect t="12194"/>
          <a:stretch/>
        </p:blipFill>
        <p:spPr>
          <a:xfrm>
            <a:off x="5130278" y="1969880"/>
            <a:ext cx="6318323" cy="4472438"/>
          </a:xfrm>
          <a:prstGeom prst="rect">
            <a:avLst/>
          </a:prstGeom>
        </p:spPr>
      </p:pic>
      <p:sp>
        <p:nvSpPr>
          <p:cNvPr id="5" name="TextBox 4">
            <a:extLst>
              <a:ext uri="{FF2B5EF4-FFF2-40B4-BE49-F238E27FC236}">
                <a16:creationId xmlns:a16="http://schemas.microsoft.com/office/drawing/2014/main" id="{FA4B6296-38E2-A041-A336-93923C7583F5}"/>
              </a:ext>
            </a:extLst>
          </p:cNvPr>
          <p:cNvSpPr txBox="1"/>
          <p:nvPr/>
        </p:nvSpPr>
        <p:spPr>
          <a:xfrm>
            <a:off x="4813974" y="2090683"/>
            <a:ext cx="419233" cy="646331"/>
          </a:xfrm>
          <a:prstGeom prst="rect">
            <a:avLst/>
          </a:prstGeom>
          <a:noFill/>
        </p:spPr>
        <p:txBody>
          <a:bodyPr wrap="square" rtlCol="0">
            <a:spAutoFit/>
          </a:bodyPr>
          <a:lstStyle/>
          <a:p>
            <a:r>
              <a:rPr lang="en-US"/>
              <a:t>1</a:t>
            </a:r>
          </a:p>
          <a:p>
            <a:r>
              <a:rPr lang="en-US"/>
              <a:t>2</a:t>
            </a:r>
          </a:p>
        </p:txBody>
      </p:sp>
      <p:sp>
        <p:nvSpPr>
          <p:cNvPr id="6" name="TextBox 5">
            <a:extLst>
              <a:ext uri="{FF2B5EF4-FFF2-40B4-BE49-F238E27FC236}">
                <a16:creationId xmlns:a16="http://schemas.microsoft.com/office/drawing/2014/main" id="{1A791819-73D8-374C-A336-FEE6EB3D5C65}"/>
              </a:ext>
            </a:extLst>
          </p:cNvPr>
          <p:cNvSpPr txBox="1"/>
          <p:nvPr/>
        </p:nvSpPr>
        <p:spPr>
          <a:xfrm>
            <a:off x="4826887" y="2956010"/>
            <a:ext cx="419233" cy="646331"/>
          </a:xfrm>
          <a:prstGeom prst="rect">
            <a:avLst/>
          </a:prstGeom>
          <a:noFill/>
        </p:spPr>
        <p:txBody>
          <a:bodyPr wrap="square" rtlCol="0">
            <a:spAutoFit/>
          </a:bodyPr>
          <a:lstStyle/>
          <a:p>
            <a:r>
              <a:rPr lang="en-US"/>
              <a:t>3</a:t>
            </a:r>
          </a:p>
          <a:p>
            <a:r>
              <a:rPr lang="en-US"/>
              <a:t>4</a:t>
            </a:r>
          </a:p>
        </p:txBody>
      </p:sp>
      <p:sp>
        <p:nvSpPr>
          <p:cNvPr id="7" name="TextBox 6">
            <a:extLst>
              <a:ext uri="{FF2B5EF4-FFF2-40B4-BE49-F238E27FC236}">
                <a16:creationId xmlns:a16="http://schemas.microsoft.com/office/drawing/2014/main" id="{BD7149BE-C4B0-E442-B3C9-18278023176F}"/>
              </a:ext>
            </a:extLst>
          </p:cNvPr>
          <p:cNvSpPr txBox="1"/>
          <p:nvPr/>
        </p:nvSpPr>
        <p:spPr>
          <a:xfrm>
            <a:off x="4839801" y="3836829"/>
            <a:ext cx="419233" cy="646331"/>
          </a:xfrm>
          <a:prstGeom prst="rect">
            <a:avLst/>
          </a:prstGeom>
          <a:noFill/>
        </p:spPr>
        <p:txBody>
          <a:bodyPr wrap="square" rtlCol="0">
            <a:spAutoFit/>
          </a:bodyPr>
          <a:lstStyle/>
          <a:p>
            <a:r>
              <a:rPr lang="en-US"/>
              <a:t>5</a:t>
            </a:r>
          </a:p>
          <a:p>
            <a:r>
              <a:rPr lang="en-US"/>
              <a:t>6</a:t>
            </a:r>
          </a:p>
        </p:txBody>
      </p:sp>
      <p:sp>
        <p:nvSpPr>
          <p:cNvPr id="10" name="TextBox 9">
            <a:extLst>
              <a:ext uri="{FF2B5EF4-FFF2-40B4-BE49-F238E27FC236}">
                <a16:creationId xmlns:a16="http://schemas.microsoft.com/office/drawing/2014/main" id="{0BA3DFA1-93AE-ED4E-ACF3-F6E0AD8FE7F5}"/>
              </a:ext>
            </a:extLst>
          </p:cNvPr>
          <p:cNvSpPr txBox="1"/>
          <p:nvPr/>
        </p:nvSpPr>
        <p:spPr>
          <a:xfrm>
            <a:off x="4837218" y="4733145"/>
            <a:ext cx="419233" cy="646331"/>
          </a:xfrm>
          <a:prstGeom prst="rect">
            <a:avLst/>
          </a:prstGeom>
          <a:noFill/>
        </p:spPr>
        <p:txBody>
          <a:bodyPr wrap="square" rtlCol="0">
            <a:spAutoFit/>
          </a:bodyPr>
          <a:lstStyle/>
          <a:p>
            <a:r>
              <a:rPr lang="en-US"/>
              <a:t>7</a:t>
            </a:r>
          </a:p>
          <a:p>
            <a:r>
              <a:rPr lang="en-US"/>
              <a:t>8</a:t>
            </a:r>
          </a:p>
        </p:txBody>
      </p:sp>
      <p:sp>
        <p:nvSpPr>
          <p:cNvPr id="11" name="TextBox 10">
            <a:extLst>
              <a:ext uri="{FF2B5EF4-FFF2-40B4-BE49-F238E27FC236}">
                <a16:creationId xmlns:a16="http://schemas.microsoft.com/office/drawing/2014/main" id="{F458E88B-D9CB-9349-A4FB-3F5435BC0358}"/>
              </a:ext>
            </a:extLst>
          </p:cNvPr>
          <p:cNvSpPr txBox="1"/>
          <p:nvPr/>
        </p:nvSpPr>
        <p:spPr>
          <a:xfrm>
            <a:off x="4834635" y="5598465"/>
            <a:ext cx="419233" cy="646331"/>
          </a:xfrm>
          <a:prstGeom prst="rect">
            <a:avLst/>
          </a:prstGeom>
          <a:noFill/>
        </p:spPr>
        <p:txBody>
          <a:bodyPr wrap="square" rtlCol="0">
            <a:spAutoFit/>
          </a:bodyPr>
          <a:lstStyle/>
          <a:p>
            <a:r>
              <a:rPr lang="en-US"/>
              <a:t>9</a:t>
            </a:r>
          </a:p>
          <a:p>
            <a:r>
              <a:rPr lang="en-US"/>
              <a:t>10</a:t>
            </a:r>
          </a:p>
        </p:txBody>
      </p:sp>
      <p:sp>
        <p:nvSpPr>
          <p:cNvPr id="12" name="Rectangle 11">
            <a:extLst>
              <a:ext uri="{FF2B5EF4-FFF2-40B4-BE49-F238E27FC236}">
                <a16:creationId xmlns:a16="http://schemas.microsoft.com/office/drawing/2014/main" id="{A0B2C666-C2C3-5F40-8602-3491F00E7220}"/>
              </a:ext>
            </a:extLst>
          </p:cNvPr>
          <p:cNvSpPr/>
          <p:nvPr/>
        </p:nvSpPr>
        <p:spPr>
          <a:xfrm>
            <a:off x="5486640" y="1921044"/>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13" name="TextBox 12">
            <a:extLst>
              <a:ext uri="{FF2B5EF4-FFF2-40B4-BE49-F238E27FC236}">
                <a16:creationId xmlns:a16="http://schemas.microsoft.com/office/drawing/2014/main" id="{8EAE7BEA-F5AC-5E4C-BC78-03DF9CD2FA94}"/>
              </a:ext>
            </a:extLst>
          </p:cNvPr>
          <p:cNvSpPr txBox="1"/>
          <p:nvPr/>
        </p:nvSpPr>
        <p:spPr>
          <a:xfrm>
            <a:off x="7186173" y="2785867"/>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14" name="Rectangle 13">
            <a:extLst>
              <a:ext uri="{FF2B5EF4-FFF2-40B4-BE49-F238E27FC236}">
                <a16:creationId xmlns:a16="http://schemas.microsoft.com/office/drawing/2014/main" id="{08C3689D-2C01-8644-AD98-F63CE075C83C}"/>
              </a:ext>
            </a:extLst>
          </p:cNvPr>
          <p:cNvSpPr/>
          <p:nvPr/>
        </p:nvSpPr>
        <p:spPr>
          <a:xfrm>
            <a:off x="8217648" y="1917996"/>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15" name="Rectangle 14">
            <a:extLst>
              <a:ext uri="{FF2B5EF4-FFF2-40B4-BE49-F238E27FC236}">
                <a16:creationId xmlns:a16="http://schemas.microsoft.com/office/drawing/2014/main" id="{BC8025EF-57B2-A54F-A1E7-E4DAE6B2557A}"/>
              </a:ext>
            </a:extLst>
          </p:cNvPr>
          <p:cNvSpPr/>
          <p:nvPr/>
        </p:nvSpPr>
        <p:spPr>
          <a:xfrm>
            <a:off x="9397224" y="1917996"/>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16" name="Rectangle 15">
            <a:extLst>
              <a:ext uri="{FF2B5EF4-FFF2-40B4-BE49-F238E27FC236}">
                <a16:creationId xmlns:a16="http://schemas.microsoft.com/office/drawing/2014/main" id="{127F16AC-AD37-F84B-917E-20F7A5E80C7C}"/>
              </a:ext>
            </a:extLst>
          </p:cNvPr>
          <p:cNvSpPr/>
          <p:nvPr/>
        </p:nvSpPr>
        <p:spPr>
          <a:xfrm>
            <a:off x="10549368" y="1917996"/>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17" name="TextBox 16">
            <a:extLst>
              <a:ext uri="{FF2B5EF4-FFF2-40B4-BE49-F238E27FC236}">
                <a16:creationId xmlns:a16="http://schemas.microsoft.com/office/drawing/2014/main" id="{6A9BA0C3-2ED3-5E4F-8072-AD530C6B69D1}"/>
              </a:ext>
            </a:extLst>
          </p:cNvPr>
          <p:cNvSpPr txBox="1"/>
          <p:nvPr/>
        </p:nvSpPr>
        <p:spPr>
          <a:xfrm>
            <a:off x="8475477" y="2785867"/>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18" name="TextBox 17">
            <a:extLst>
              <a:ext uri="{FF2B5EF4-FFF2-40B4-BE49-F238E27FC236}">
                <a16:creationId xmlns:a16="http://schemas.microsoft.com/office/drawing/2014/main" id="{264F12DC-4FF8-C14B-977C-E7EB9F66C916}"/>
              </a:ext>
            </a:extLst>
          </p:cNvPr>
          <p:cNvSpPr txBox="1"/>
          <p:nvPr/>
        </p:nvSpPr>
        <p:spPr>
          <a:xfrm>
            <a:off x="9636765" y="2785867"/>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19" name="TextBox 18">
            <a:extLst>
              <a:ext uri="{FF2B5EF4-FFF2-40B4-BE49-F238E27FC236}">
                <a16:creationId xmlns:a16="http://schemas.microsoft.com/office/drawing/2014/main" id="{55A28A44-828E-594C-838B-14A9A30268BE}"/>
              </a:ext>
            </a:extLst>
          </p:cNvPr>
          <p:cNvSpPr txBox="1"/>
          <p:nvPr/>
        </p:nvSpPr>
        <p:spPr>
          <a:xfrm>
            <a:off x="10852917" y="2785867"/>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20" name="TextBox 19">
            <a:extLst>
              <a:ext uri="{FF2B5EF4-FFF2-40B4-BE49-F238E27FC236}">
                <a16:creationId xmlns:a16="http://schemas.microsoft.com/office/drawing/2014/main" id="{668A8152-8335-7945-9FF7-546AD095E5AA}"/>
              </a:ext>
            </a:extLst>
          </p:cNvPr>
          <p:cNvSpPr txBox="1"/>
          <p:nvPr/>
        </p:nvSpPr>
        <p:spPr>
          <a:xfrm>
            <a:off x="7082541" y="3660643"/>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21" name="TextBox 20">
            <a:extLst>
              <a:ext uri="{FF2B5EF4-FFF2-40B4-BE49-F238E27FC236}">
                <a16:creationId xmlns:a16="http://schemas.microsoft.com/office/drawing/2014/main" id="{36A74E5A-F2F7-7447-A3D5-E0675AB24FF2}"/>
              </a:ext>
            </a:extLst>
          </p:cNvPr>
          <p:cNvSpPr txBox="1"/>
          <p:nvPr/>
        </p:nvSpPr>
        <p:spPr>
          <a:xfrm>
            <a:off x="7896357" y="3660643"/>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22" name="TextBox 21">
            <a:extLst>
              <a:ext uri="{FF2B5EF4-FFF2-40B4-BE49-F238E27FC236}">
                <a16:creationId xmlns:a16="http://schemas.microsoft.com/office/drawing/2014/main" id="{83625A82-040F-3D47-9669-EC1079DFED8B}"/>
              </a:ext>
            </a:extLst>
          </p:cNvPr>
          <p:cNvSpPr txBox="1"/>
          <p:nvPr/>
        </p:nvSpPr>
        <p:spPr>
          <a:xfrm>
            <a:off x="8728461" y="3660643"/>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23" name="TextBox 22">
            <a:extLst>
              <a:ext uri="{FF2B5EF4-FFF2-40B4-BE49-F238E27FC236}">
                <a16:creationId xmlns:a16="http://schemas.microsoft.com/office/drawing/2014/main" id="{32A98A2D-F458-094C-8626-CF483213DED0}"/>
              </a:ext>
            </a:extLst>
          </p:cNvPr>
          <p:cNvSpPr txBox="1"/>
          <p:nvPr/>
        </p:nvSpPr>
        <p:spPr>
          <a:xfrm>
            <a:off x="9533133" y="3660643"/>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24" name="TextBox 23">
            <a:extLst>
              <a:ext uri="{FF2B5EF4-FFF2-40B4-BE49-F238E27FC236}">
                <a16:creationId xmlns:a16="http://schemas.microsoft.com/office/drawing/2014/main" id="{1DBB3D8B-81F7-A24F-806A-55959BDE92EE}"/>
              </a:ext>
            </a:extLst>
          </p:cNvPr>
          <p:cNvSpPr txBox="1"/>
          <p:nvPr/>
        </p:nvSpPr>
        <p:spPr>
          <a:xfrm>
            <a:off x="6823461" y="4544563"/>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25" name="TextBox 24">
            <a:extLst>
              <a:ext uri="{FF2B5EF4-FFF2-40B4-BE49-F238E27FC236}">
                <a16:creationId xmlns:a16="http://schemas.microsoft.com/office/drawing/2014/main" id="{7D447533-616C-4948-85BC-0DAA919E1AA7}"/>
              </a:ext>
            </a:extLst>
          </p:cNvPr>
          <p:cNvSpPr txBox="1"/>
          <p:nvPr/>
        </p:nvSpPr>
        <p:spPr>
          <a:xfrm>
            <a:off x="7061205" y="4544563"/>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26" name="TextBox 25">
            <a:extLst>
              <a:ext uri="{FF2B5EF4-FFF2-40B4-BE49-F238E27FC236}">
                <a16:creationId xmlns:a16="http://schemas.microsoft.com/office/drawing/2014/main" id="{AA22C9B1-36BE-0942-BC97-89199956B04B}"/>
              </a:ext>
            </a:extLst>
          </p:cNvPr>
          <p:cNvSpPr txBox="1"/>
          <p:nvPr/>
        </p:nvSpPr>
        <p:spPr>
          <a:xfrm>
            <a:off x="7893309" y="4544563"/>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27" name="TextBox 26">
            <a:extLst>
              <a:ext uri="{FF2B5EF4-FFF2-40B4-BE49-F238E27FC236}">
                <a16:creationId xmlns:a16="http://schemas.microsoft.com/office/drawing/2014/main" id="{D3FE1BB4-BD48-034D-9B91-700225961078}"/>
              </a:ext>
            </a:extLst>
          </p:cNvPr>
          <p:cNvSpPr txBox="1"/>
          <p:nvPr/>
        </p:nvSpPr>
        <p:spPr>
          <a:xfrm>
            <a:off x="8825997" y="4544563"/>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28" name="TextBox 27">
            <a:extLst>
              <a:ext uri="{FF2B5EF4-FFF2-40B4-BE49-F238E27FC236}">
                <a16:creationId xmlns:a16="http://schemas.microsoft.com/office/drawing/2014/main" id="{E6D12070-576E-4047-9927-A2C0FFAAD948}"/>
              </a:ext>
            </a:extLst>
          </p:cNvPr>
          <p:cNvSpPr txBox="1"/>
          <p:nvPr/>
        </p:nvSpPr>
        <p:spPr>
          <a:xfrm>
            <a:off x="9557517" y="4544563"/>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29" name="TextBox 28">
            <a:extLst>
              <a:ext uri="{FF2B5EF4-FFF2-40B4-BE49-F238E27FC236}">
                <a16:creationId xmlns:a16="http://schemas.microsoft.com/office/drawing/2014/main" id="{73F3DF00-53D4-7948-BE2F-865A5A94B4E1}"/>
              </a:ext>
            </a:extLst>
          </p:cNvPr>
          <p:cNvSpPr txBox="1"/>
          <p:nvPr/>
        </p:nvSpPr>
        <p:spPr>
          <a:xfrm>
            <a:off x="9097269" y="5406639"/>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30" name="TextBox 29">
            <a:extLst>
              <a:ext uri="{FF2B5EF4-FFF2-40B4-BE49-F238E27FC236}">
                <a16:creationId xmlns:a16="http://schemas.microsoft.com/office/drawing/2014/main" id="{36EB6AE5-CA9F-334B-8554-2FD0E9D21E11}"/>
              </a:ext>
            </a:extLst>
          </p:cNvPr>
          <p:cNvSpPr txBox="1"/>
          <p:nvPr/>
        </p:nvSpPr>
        <p:spPr>
          <a:xfrm>
            <a:off x="8283453" y="5406639"/>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31" name="TextBox 30">
            <a:extLst>
              <a:ext uri="{FF2B5EF4-FFF2-40B4-BE49-F238E27FC236}">
                <a16:creationId xmlns:a16="http://schemas.microsoft.com/office/drawing/2014/main" id="{CD713BE0-3EF1-1D4B-ADE2-7AE438ED9BAB}"/>
              </a:ext>
            </a:extLst>
          </p:cNvPr>
          <p:cNvSpPr txBox="1"/>
          <p:nvPr/>
        </p:nvSpPr>
        <p:spPr>
          <a:xfrm>
            <a:off x="7396485" y="5406639"/>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32" name="TextBox 31">
            <a:extLst>
              <a:ext uri="{FF2B5EF4-FFF2-40B4-BE49-F238E27FC236}">
                <a16:creationId xmlns:a16="http://schemas.microsoft.com/office/drawing/2014/main" id="{451E2D69-FF1B-A342-A3B0-B0806F43561B}"/>
              </a:ext>
            </a:extLst>
          </p:cNvPr>
          <p:cNvSpPr txBox="1"/>
          <p:nvPr/>
        </p:nvSpPr>
        <p:spPr>
          <a:xfrm>
            <a:off x="6582669" y="5406639"/>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33" name="Rectangle 32">
            <a:extLst>
              <a:ext uri="{FF2B5EF4-FFF2-40B4-BE49-F238E27FC236}">
                <a16:creationId xmlns:a16="http://schemas.microsoft.com/office/drawing/2014/main" id="{C185B0AC-908C-104C-8851-1727D6A89385}"/>
              </a:ext>
            </a:extLst>
          </p:cNvPr>
          <p:cNvSpPr/>
          <p:nvPr/>
        </p:nvSpPr>
        <p:spPr>
          <a:xfrm>
            <a:off x="6608304" y="3682788"/>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34" name="Rectangle 33">
            <a:extLst>
              <a:ext uri="{FF2B5EF4-FFF2-40B4-BE49-F238E27FC236}">
                <a16:creationId xmlns:a16="http://schemas.microsoft.com/office/drawing/2014/main" id="{7FB8BB1E-FE8D-1C4B-85F4-4DB45B8A2DA3}"/>
              </a:ext>
            </a:extLst>
          </p:cNvPr>
          <p:cNvSpPr/>
          <p:nvPr/>
        </p:nvSpPr>
        <p:spPr>
          <a:xfrm>
            <a:off x="7449552" y="3682788"/>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35" name="Rectangle 34">
            <a:extLst>
              <a:ext uri="{FF2B5EF4-FFF2-40B4-BE49-F238E27FC236}">
                <a16:creationId xmlns:a16="http://schemas.microsoft.com/office/drawing/2014/main" id="{01B6576C-2920-6D46-8345-A9E39109FBBB}"/>
              </a:ext>
            </a:extLst>
          </p:cNvPr>
          <p:cNvSpPr/>
          <p:nvPr/>
        </p:nvSpPr>
        <p:spPr>
          <a:xfrm>
            <a:off x="8263368" y="3682788"/>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36" name="Rectangle 35">
            <a:extLst>
              <a:ext uri="{FF2B5EF4-FFF2-40B4-BE49-F238E27FC236}">
                <a16:creationId xmlns:a16="http://schemas.microsoft.com/office/drawing/2014/main" id="{12F713B7-48FC-E242-927B-ACF0FDFAF4DE}"/>
              </a:ext>
            </a:extLst>
          </p:cNvPr>
          <p:cNvSpPr/>
          <p:nvPr/>
        </p:nvSpPr>
        <p:spPr>
          <a:xfrm>
            <a:off x="9095472" y="3682788"/>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37" name="Rectangle 36">
            <a:extLst>
              <a:ext uri="{FF2B5EF4-FFF2-40B4-BE49-F238E27FC236}">
                <a16:creationId xmlns:a16="http://schemas.microsoft.com/office/drawing/2014/main" id="{58258DE5-0EF5-9743-9D81-3E98CBE154B6}"/>
              </a:ext>
            </a:extLst>
          </p:cNvPr>
          <p:cNvSpPr/>
          <p:nvPr/>
        </p:nvSpPr>
        <p:spPr>
          <a:xfrm>
            <a:off x="6833856" y="5417100"/>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38" name="Rectangle 37">
            <a:extLst>
              <a:ext uri="{FF2B5EF4-FFF2-40B4-BE49-F238E27FC236}">
                <a16:creationId xmlns:a16="http://schemas.microsoft.com/office/drawing/2014/main" id="{8FB313DE-8F2D-464D-97A6-6F564D78B6ED}"/>
              </a:ext>
            </a:extLst>
          </p:cNvPr>
          <p:cNvSpPr/>
          <p:nvPr/>
        </p:nvSpPr>
        <p:spPr>
          <a:xfrm>
            <a:off x="7656816" y="5417100"/>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39" name="Rectangle 38">
            <a:extLst>
              <a:ext uri="{FF2B5EF4-FFF2-40B4-BE49-F238E27FC236}">
                <a16:creationId xmlns:a16="http://schemas.microsoft.com/office/drawing/2014/main" id="{48EDDA28-4C0A-1A46-B354-3E940BB1F42D}"/>
              </a:ext>
            </a:extLst>
          </p:cNvPr>
          <p:cNvSpPr/>
          <p:nvPr/>
        </p:nvSpPr>
        <p:spPr>
          <a:xfrm>
            <a:off x="8543784" y="5417100"/>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40" name="Rectangle 39">
            <a:extLst>
              <a:ext uri="{FF2B5EF4-FFF2-40B4-BE49-F238E27FC236}">
                <a16:creationId xmlns:a16="http://schemas.microsoft.com/office/drawing/2014/main" id="{49332BB1-E1B1-1041-B5CD-2408DDA0399A}"/>
              </a:ext>
            </a:extLst>
          </p:cNvPr>
          <p:cNvSpPr/>
          <p:nvPr/>
        </p:nvSpPr>
        <p:spPr>
          <a:xfrm>
            <a:off x="9357600" y="5417100"/>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41" name="Rectangle 40">
            <a:extLst>
              <a:ext uri="{FF2B5EF4-FFF2-40B4-BE49-F238E27FC236}">
                <a16:creationId xmlns:a16="http://schemas.microsoft.com/office/drawing/2014/main" id="{75BB0057-CCF5-7244-98F9-8ACB3C81F8FA}"/>
              </a:ext>
            </a:extLst>
          </p:cNvPr>
          <p:cNvSpPr/>
          <p:nvPr/>
        </p:nvSpPr>
        <p:spPr>
          <a:xfrm>
            <a:off x="6995400" y="1921044"/>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42" name="Rectangle 41">
            <a:extLst>
              <a:ext uri="{FF2B5EF4-FFF2-40B4-BE49-F238E27FC236}">
                <a16:creationId xmlns:a16="http://schemas.microsoft.com/office/drawing/2014/main" id="{F54C1CD9-F42C-F34C-A356-DBDDD9686601}"/>
              </a:ext>
            </a:extLst>
          </p:cNvPr>
          <p:cNvSpPr/>
          <p:nvPr/>
        </p:nvSpPr>
        <p:spPr>
          <a:xfrm>
            <a:off x="5474448" y="3682788"/>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43" name="Rectangle 42">
            <a:extLst>
              <a:ext uri="{FF2B5EF4-FFF2-40B4-BE49-F238E27FC236}">
                <a16:creationId xmlns:a16="http://schemas.microsoft.com/office/drawing/2014/main" id="{CAA06B2B-DCFE-CF45-83F6-45527FD99E63}"/>
              </a:ext>
            </a:extLst>
          </p:cNvPr>
          <p:cNvSpPr/>
          <p:nvPr/>
        </p:nvSpPr>
        <p:spPr>
          <a:xfrm>
            <a:off x="5745720" y="5417100"/>
            <a:ext cx="300082" cy="369332"/>
          </a:xfrm>
          <a:prstGeom prst="rect">
            <a:avLst/>
          </a:prstGeom>
        </p:spPr>
        <p:txBody>
          <a:bodyPr wrap="none">
            <a:spAutoFit/>
          </a:bodyPr>
          <a:lstStyle/>
          <a:p>
            <a:pPr algn="ctr"/>
            <a:r>
              <a:rPr lang="en-US" b="1" dirty="0">
                <a:solidFill>
                  <a:srgbClr val="7030A0"/>
                </a:solidFill>
                <a:latin typeface="Palatino" charset="0"/>
                <a:ea typeface="Palatino" charset="0"/>
                <a:cs typeface="Palatino" charset="0"/>
              </a:rPr>
              <a:t>∧</a:t>
            </a:r>
            <a:endParaRPr lang="en-US" dirty="0" err="1">
              <a:solidFill>
                <a:srgbClr val="7030A0"/>
              </a:solidFill>
            </a:endParaRPr>
          </a:p>
        </p:txBody>
      </p:sp>
      <p:sp>
        <p:nvSpPr>
          <p:cNvPr id="44" name="TextBox 43">
            <a:extLst>
              <a:ext uri="{FF2B5EF4-FFF2-40B4-BE49-F238E27FC236}">
                <a16:creationId xmlns:a16="http://schemas.microsoft.com/office/drawing/2014/main" id="{B1EDA02D-A4F2-B34D-A05B-7FD34C3C52BC}"/>
              </a:ext>
            </a:extLst>
          </p:cNvPr>
          <p:cNvSpPr txBox="1"/>
          <p:nvPr/>
        </p:nvSpPr>
        <p:spPr>
          <a:xfrm>
            <a:off x="6037077" y="3657595"/>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45" name="TextBox 44">
            <a:extLst>
              <a:ext uri="{FF2B5EF4-FFF2-40B4-BE49-F238E27FC236}">
                <a16:creationId xmlns:a16="http://schemas.microsoft.com/office/drawing/2014/main" id="{703973C8-623E-D540-A913-79B3891107DA}"/>
              </a:ext>
            </a:extLst>
          </p:cNvPr>
          <p:cNvSpPr txBox="1"/>
          <p:nvPr/>
        </p:nvSpPr>
        <p:spPr>
          <a:xfrm>
            <a:off x="7670805" y="4541515"/>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46" name="TextBox 45">
            <a:extLst>
              <a:ext uri="{FF2B5EF4-FFF2-40B4-BE49-F238E27FC236}">
                <a16:creationId xmlns:a16="http://schemas.microsoft.com/office/drawing/2014/main" id="{D009E311-6D42-2640-BC07-4DAE781D215E}"/>
              </a:ext>
            </a:extLst>
          </p:cNvPr>
          <p:cNvSpPr txBox="1"/>
          <p:nvPr/>
        </p:nvSpPr>
        <p:spPr>
          <a:xfrm>
            <a:off x="8566917" y="4541515"/>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47" name="TextBox 46">
            <a:extLst>
              <a:ext uri="{FF2B5EF4-FFF2-40B4-BE49-F238E27FC236}">
                <a16:creationId xmlns:a16="http://schemas.microsoft.com/office/drawing/2014/main" id="{391A682D-338E-F842-99C0-87D28F210EB6}"/>
              </a:ext>
            </a:extLst>
          </p:cNvPr>
          <p:cNvSpPr txBox="1"/>
          <p:nvPr/>
        </p:nvSpPr>
        <p:spPr>
          <a:xfrm>
            <a:off x="9298437" y="4541515"/>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48" name="TextBox 47">
            <a:extLst>
              <a:ext uri="{FF2B5EF4-FFF2-40B4-BE49-F238E27FC236}">
                <a16:creationId xmlns:a16="http://schemas.microsoft.com/office/drawing/2014/main" id="{742902EA-5557-4344-BC25-2FD6A7F1B5C1}"/>
              </a:ext>
            </a:extLst>
          </p:cNvPr>
          <p:cNvSpPr txBox="1"/>
          <p:nvPr/>
        </p:nvSpPr>
        <p:spPr>
          <a:xfrm>
            <a:off x="5759709" y="4541515"/>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49" name="TextBox 48">
            <a:extLst>
              <a:ext uri="{FF2B5EF4-FFF2-40B4-BE49-F238E27FC236}">
                <a16:creationId xmlns:a16="http://schemas.microsoft.com/office/drawing/2014/main" id="{18E114A4-6110-DA40-9A88-680B30BEE111}"/>
              </a:ext>
            </a:extLst>
          </p:cNvPr>
          <p:cNvSpPr txBox="1"/>
          <p:nvPr/>
        </p:nvSpPr>
        <p:spPr>
          <a:xfrm>
            <a:off x="6043173" y="4541515"/>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50" name="TextBox 49">
            <a:extLst>
              <a:ext uri="{FF2B5EF4-FFF2-40B4-BE49-F238E27FC236}">
                <a16:creationId xmlns:a16="http://schemas.microsoft.com/office/drawing/2014/main" id="{B5E97DD8-DD16-A649-BFBB-1FE9AA74F37A}"/>
              </a:ext>
            </a:extLst>
          </p:cNvPr>
          <p:cNvSpPr txBox="1"/>
          <p:nvPr/>
        </p:nvSpPr>
        <p:spPr>
          <a:xfrm>
            <a:off x="5485389" y="5406639"/>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
        <p:nvSpPr>
          <p:cNvPr id="51" name="TextBox 50">
            <a:extLst>
              <a:ext uri="{FF2B5EF4-FFF2-40B4-BE49-F238E27FC236}">
                <a16:creationId xmlns:a16="http://schemas.microsoft.com/office/drawing/2014/main" id="{3FE88230-6D38-EF48-9868-24B36F2492A3}"/>
              </a:ext>
            </a:extLst>
          </p:cNvPr>
          <p:cNvSpPr txBox="1"/>
          <p:nvPr/>
        </p:nvSpPr>
        <p:spPr>
          <a:xfrm>
            <a:off x="5765805" y="2782819"/>
            <a:ext cx="399275" cy="369332"/>
          </a:xfrm>
          <a:prstGeom prst="rect">
            <a:avLst/>
          </a:prstGeom>
          <a:noFill/>
        </p:spPr>
        <p:txBody>
          <a:bodyPr wrap="square" rtlCol="0">
            <a:spAutoFit/>
          </a:bodyPr>
          <a:lstStyle/>
          <a:p>
            <a:r>
              <a:rPr lang="ru-RU" dirty="0">
                <a:solidFill>
                  <a:srgbClr val="01B14F"/>
                </a:solidFill>
              </a:rPr>
              <a:t>ъ</a:t>
            </a:r>
            <a:endParaRPr lang="en-US" dirty="0">
              <a:solidFill>
                <a:srgbClr val="01B14F"/>
              </a:solidFill>
            </a:endParaRPr>
          </a:p>
        </p:txBody>
      </p:sp>
    </p:spTree>
    <p:extLst>
      <p:ext uri="{BB962C8B-B14F-4D97-AF65-F5344CB8AC3E}">
        <p14:creationId xmlns:p14="http://schemas.microsoft.com/office/powerpoint/2010/main" val="380993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9"/>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normAutofit/>
          </a:bodyPr>
          <a:lstStyle/>
          <a:p>
            <a:r>
              <a:rPr lang="en-US" sz="4000">
                <a:solidFill>
                  <a:prstClr val="black"/>
                </a:solidFill>
              </a:rPr>
              <a:t>Type I Reduction</a:t>
            </a:r>
            <a:r>
              <a:rPr lang="ru-RU" sz="4000">
                <a:solidFill>
                  <a:prstClr val="black"/>
                </a:solidFill>
              </a:rPr>
              <a:t> </a:t>
            </a:r>
            <a:r>
              <a:rPr lang="en-US" sz="4000">
                <a:solidFill>
                  <a:prstClr val="black"/>
                </a:solidFill>
              </a:rPr>
              <a:t>– </a:t>
            </a:r>
            <a:r>
              <a:rPr lang="ru-RU" sz="4000">
                <a:solidFill>
                  <a:prstClr val="black"/>
                </a:solidFill>
              </a:rPr>
              <a:t>о/а</a:t>
            </a:r>
            <a:endParaRPr lang="en-US" sz="4000"/>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195482" y="1751697"/>
            <a:ext cx="7437074" cy="2821798"/>
          </a:xfrm>
        </p:spPr>
        <p:txBody>
          <a:bodyPr/>
          <a:lstStyle/>
          <a:p>
            <a:pPr marL="0" indent="0" algn="ctr">
              <a:buNone/>
            </a:pPr>
            <a:r>
              <a:rPr lang="en-US" b="1" dirty="0"/>
              <a:t>Special Condition: Double Wedge (</a:t>
            </a:r>
            <a:r>
              <a:rPr lang="en-US" b="1" dirty="0">
                <a:latin typeface="Palatino" charset="0"/>
                <a:ea typeface="Palatino" charset="0"/>
                <a:cs typeface="Palatino" charset="0"/>
              </a:rPr>
              <a:t>∧∧</a:t>
            </a:r>
            <a:r>
              <a:rPr lang="en-US" b="1" dirty="0"/>
              <a:t>)</a:t>
            </a:r>
          </a:p>
          <a:p>
            <a:pPr marL="0" indent="0">
              <a:buNone/>
            </a:pPr>
            <a:endParaRPr lang="en-US" sz="600" dirty="0"/>
          </a:p>
          <a:p>
            <a:pPr marL="3151188" indent="-450850">
              <a:buFont typeface="+mj-lt"/>
              <a:buAutoNum type="arabicPeriod"/>
            </a:pPr>
            <a:r>
              <a:rPr lang="en-US" dirty="0"/>
              <a:t>-</a:t>
            </a:r>
            <a:r>
              <a:rPr lang="ru-RU" dirty="0" err="1"/>
              <a:t>оо</a:t>
            </a:r>
            <a:r>
              <a:rPr lang="en-US" dirty="0"/>
              <a:t>-: </a:t>
            </a:r>
            <a:r>
              <a:rPr lang="en-US" dirty="0">
                <a:latin typeface="Palatino" charset="0"/>
                <a:ea typeface="Palatino" charset="0"/>
                <a:cs typeface="Palatino" charset="0"/>
              </a:rPr>
              <a:t>∧∧</a:t>
            </a:r>
            <a:r>
              <a:rPr lang="en-US" dirty="0"/>
              <a:t> </a:t>
            </a:r>
          </a:p>
          <a:p>
            <a:pPr marL="3151188" indent="-450850">
              <a:buFont typeface="+mj-lt"/>
              <a:buAutoNum type="arabicPeriod"/>
            </a:pPr>
            <a:r>
              <a:rPr lang="en-US" dirty="0"/>
              <a:t>-</a:t>
            </a:r>
            <a:r>
              <a:rPr lang="ru-RU" dirty="0" err="1"/>
              <a:t>оа</a:t>
            </a:r>
            <a:r>
              <a:rPr lang="en-US" dirty="0"/>
              <a:t>-: </a:t>
            </a:r>
            <a:r>
              <a:rPr lang="en-US" dirty="0">
                <a:latin typeface="Palatino" charset="0"/>
                <a:ea typeface="Palatino" charset="0"/>
                <a:cs typeface="Palatino" charset="0"/>
              </a:rPr>
              <a:t>∧∧ </a:t>
            </a:r>
          </a:p>
          <a:p>
            <a:pPr marL="3151188" indent="-450850">
              <a:buFont typeface="+mj-lt"/>
              <a:buAutoNum type="arabicPeriod"/>
            </a:pPr>
            <a:r>
              <a:rPr lang="en-US" dirty="0"/>
              <a:t>-</a:t>
            </a:r>
            <a:r>
              <a:rPr lang="ru-RU" dirty="0" err="1"/>
              <a:t>ао</a:t>
            </a:r>
            <a:r>
              <a:rPr lang="en-US" dirty="0"/>
              <a:t>-: </a:t>
            </a:r>
            <a:r>
              <a:rPr lang="en-US" dirty="0">
                <a:latin typeface="Palatino" charset="0"/>
                <a:ea typeface="Palatino" charset="0"/>
                <a:cs typeface="Palatino" charset="0"/>
              </a:rPr>
              <a:t>∧∧</a:t>
            </a:r>
            <a:endParaRPr lang="en-US" dirty="0"/>
          </a:p>
          <a:p>
            <a:pPr marL="3151188" indent="-450850">
              <a:buFont typeface="+mj-lt"/>
              <a:buAutoNum type="arabicPeriod"/>
            </a:pPr>
            <a:r>
              <a:rPr lang="en-US" dirty="0"/>
              <a:t>-</a:t>
            </a:r>
            <a:r>
              <a:rPr lang="ru-RU" dirty="0" err="1"/>
              <a:t>аа</a:t>
            </a:r>
            <a:r>
              <a:rPr lang="en-US" dirty="0"/>
              <a:t>-: </a:t>
            </a:r>
            <a:r>
              <a:rPr lang="en-US" dirty="0">
                <a:latin typeface="Palatino" charset="0"/>
                <a:ea typeface="Palatino" charset="0"/>
                <a:cs typeface="Palatino" charset="0"/>
              </a:rPr>
              <a:t>∧∧</a:t>
            </a:r>
            <a:endParaRPr lang="en-US" dirty="0"/>
          </a:p>
        </p:txBody>
      </p:sp>
      <p:sp>
        <p:nvSpPr>
          <p:cNvPr id="4" name="TextBox 3">
            <a:extLst>
              <a:ext uri="{FF2B5EF4-FFF2-40B4-BE49-F238E27FC236}">
                <a16:creationId xmlns:a16="http://schemas.microsoft.com/office/drawing/2014/main" id="{8CB93C4F-5689-AE45-BD2D-2A8002B04C0A}"/>
              </a:ext>
            </a:extLst>
          </p:cNvPr>
          <p:cNvSpPr txBox="1"/>
          <p:nvPr/>
        </p:nvSpPr>
        <p:spPr>
          <a:xfrm>
            <a:off x="5736106" y="4629156"/>
            <a:ext cx="2500661" cy="1015663"/>
          </a:xfrm>
          <a:prstGeom prst="rect">
            <a:avLst/>
          </a:prstGeom>
          <a:noFill/>
        </p:spPr>
        <p:txBody>
          <a:bodyPr wrap="square" rtlCol="0">
            <a:spAutoFit/>
          </a:bodyPr>
          <a:lstStyle/>
          <a:p>
            <a:pPr algn="r"/>
            <a:r>
              <a:rPr lang="ru-RU" sz="3000" dirty="0" err="1"/>
              <a:t>зоопа́рк</a:t>
            </a:r>
            <a:r>
              <a:rPr lang="en-US" sz="3000" dirty="0"/>
              <a:t>  </a:t>
            </a:r>
            <a:r>
              <a:rPr lang="en-US" sz="3000" dirty="0">
                <a:sym typeface="Wingdings"/>
              </a:rPr>
              <a:t></a:t>
            </a:r>
            <a:endParaRPr lang="ru-RU" sz="3000" dirty="0">
              <a:sym typeface="Wingdings"/>
            </a:endParaRPr>
          </a:p>
          <a:p>
            <a:pPr algn="r"/>
            <a:r>
              <a:rPr lang="ru-RU" sz="3000" dirty="0" err="1">
                <a:sym typeface="Wingdings"/>
              </a:rPr>
              <a:t>наоборо́т</a:t>
            </a:r>
            <a:r>
              <a:rPr lang="en-US" sz="3000" dirty="0">
                <a:sym typeface="Wingdings"/>
              </a:rPr>
              <a:t>  </a:t>
            </a:r>
          </a:p>
        </p:txBody>
      </p:sp>
      <p:sp>
        <p:nvSpPr>
          <p:cNvPr id="5" name="TextBox 4">
            <a:extLst>
              <a:ext uri="{FF2B5EF4-FFF2-40B4-BE49-F238E27FC236}">
                <a16:creationId xmlns:a16="http://schemas.microsoft.com/office/drawing/2014/main" id="{1187286E-083E-D441-842C-23A273CEB102}"/>
              </a:ext>
            </a:extLst>
          </p:cNvPr>
          <p:cNvSpPr txBox="1"/>
          <p:nvPr/>
        </p:nvSpPr>
        <p:spPr>
          <a:xfrm>
            <a:off x="8193276" y="4654912"/>
            <a:ext cx="2074127" cy="553998"/>
          </a:xfrm>
          <a:prstGeom prst="rect">
            <a:avLst/>
          </a:prstGeom>
          <a:noFill/>
        </p:spPr>
        <p:txBody>
          <a:bodyPr wrap="square" rtlCol="0">
            <a:spAutoFit/>
          </a:bodyPr>
          <a:lstStyle/>
          <a:p>
            <a:r>
              <a:rPr lang="en-US" sz="3000" dirty="0"/>
              <a:t>z</a:t>
            </a:r>
            <a:r>
              <a:rPr lang="en-US" sz="3000" b="1" dirty="0">
                <a:solidFill>
                  <a:srgbClr val="7030A0"/>
                </a:solidFill>
                <a:latin typeface="Palatino" charset="0"/>
                <a:ea typeface="Palatino" charset="0"/>
                <a:cs typeface="Palatino" charset="0"/>
              </a:rPr>
              <a:t>∧∧</a:t>
            </a:r>
            <a:r>
              <a:rPr lang="en-US" sz="3000" dirty="0" err="1"/>
              <a:t>párk</a:t>
            </a:r>
            <a:r>
              <a:rPr lang="en-US" sz="3000" dirty="0"/>
              <a:t> </a:t>
            </a:r>
          </a:p>
        </p:txBody>
      </p:sp>
      <p:sp>
        <p:nvSpPr>
          <p:cNvPr id="6" name="TextBox 5">
            <a:extLst>
              <a:ext uri="{FF2B5EF4-FFF2-40B4-BE49-F238E27FC236}">
                <a16:creationId xmlns:a16="http://schemas.microsoft.com/office/drawing/2014/main" id="{757CA8FC-4A2E-6946-9DD2-5C8AB22129A3}"/>
              </a:ext>
            </a:extLst>
          </p:cNvPr>
          <p:cNvSpPr txBox="1"/>
          <p:nvPr/>
        </p:nvSpPr>
        <p:spPr>
          <a:xfrm>
            <a:off x="8193276" y="5106821"/>
            <a:ext cx="2074127" cy="553998"/>
          </a:xfrm>
          <a:prstGeom prst="rect">
            <a:avLst/>
          </a:prstGeom>
          <a:noFill/>
        </p:spPr>
        <p:txBody>
          <a:bodyPr wrap="square" rtlCol="0">
            <a:spAutoFit/>
          </a:bodyPr>
          <a:lstStyle/>
          <a:p>
            <a:r>
              <a:rPr lang="en-US" sz="3000" dirty="0"/>
              <a:t>n</a:t>
            </a:r>
            <a:r>
              <a:rPr lang="en-US" sz="3000" b="1" dirty="0">
                <a:solidFill>
                  <a:srgbClr val="7030A0"/>
                </a:solidFill>
                <a:latin typeface="Palatino" charset="0"/>
                <a:ea typeface="Palatino" charset="0"/>
                <a:cs typeface="Palatino" charset="0"/>
              </a:rPr>
              <a:t>∧∧</a:t>
            </a:r>
            <a:r>
              <a:rPr lang="en-US" sz="3000" dirty="0" err="1"/>
              <a:t>b</a:t>
            </a:r>
            <a:r>
              <a:rPr lang="en-US" sz="3000" b="1" dirty="0" err="1">
                <a:solidFill>
                  <a:srgbClr val="7030A0"/>
                </a:solidFill>
                <a:latin typeface="Palatino" charset="0"/>
                <a:ea typeface="Palatino" charset="0"/>
                <a:cs typeface="Palatino" charset="0"/>
              </a:rPr>
              <a:t>∧</a:t>
            </a:r>
            <a:r>
              <a:rPr lang="en-US" sz="3000" dirty="0" err="1"/>
              <a:t>rót</a:t>
            </a:r>
            <a:r>
              <a:rPr lang="en-US" sz="3000" dirty="0"/>
              <a:t> </a:t>
            </a:r>
          </a:p>
        </p:txBody>
      </p:sp>
    </p:spTree>
    <p:extLst>
      <p:ext uri="{BB962C8B-B14F-4D97-AF65-F5344CB8AC3E}">
        <p14:creationId xmlns:p14="http://schemas.microsoft.com/office/powerpoint/2010/main" val="188424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D85B33A-F633-B94A-8092-EE66A8572D23}"/>
              </a:ext>
            </a:extLst>
          </p:cNvPr>
          <p:cNvSpPr>
            <a:spLocks noGrp="1"/>
          </p:cNvSpPr>
          <p:nvPr>
            <p:ph idx="1"/>
          </p:nvPr>
        </p:nvSpPr>
        <p:spPr>
          <a:xfrm>
            <a:off x="4195480" y="716496"/>
            <a:ext cx="7437073" cy="604781"/>
          </a:xfrm>
        </p:spPr>
        <p:txBody>
          <a:bodyPr anchor="ctr"/>
          <a:lstStyle/>
          <a:p>
            <a:pPr marL="15875" indent="0" algn="ctr">
              <a:buNone/>
            </a:pPr>
            <a:r>
              <a:rPr lang="en-US" sz="3600" b="1" dirty="0"/>
              <a:t>Target Practice: Double Wedge (</a:t>
            </a:r>
            <a:r>
              <a:rPr lang="en-US" sz="3600" b="1" dirty="0">
                <a:latin typeface="Palatino" charset="0"/>
                <a:ea typeface="Palatino" charset="0"/>
                <a:cs typeface="Palatino" charset="0"/>
              </a:rPr>
              <a:t>∧∧</a:t>
            </a:r>
            <a:r>
              <a:rPr lang="en-US" sz="3600" b="1" dirty="0"/>
              <a:t>)</a:t>
            </a:r>
          </a:p>
        </p:txBody>
      </p:sp>
      <p:sp>
        <p:nvSpPr>
          <p:cNvPr id="4" name="TextBox 3">
            <a:extLst>
              <a:ext uri="{FF2B5EF4-FFF2-40B4-BE49-F238E27FC236}">
                <a16:creationId xmlns:a16="http://schemas.microsoft.com/office/drawing/2014/main" id="{AAD670A3-DDCA-4B46-BE93-B3DD2F44AC8D}"/>
              </a:ext>
            </a:extLst>
          </p:cNvPr>
          <p:cNvSpPr txBox="1"/>
          <p:nvPr/>
        </p:nvSpPr>
        <p:spPr>
          <a:xfrm>
            <a:off x="6132846" y="1235446"/>
            <a:ext cx="3562339" cy="4708981"/>
          </a:xfrm>
          <a:prstGeom prst="rect">
            <a:avLst/>
          </a:prstGeom>
          <a:noFill/>
        </p:spPr>
        <p:txBody>
          <a:bodyPr wrap="square" rtlCol="0">
            <a:spAutoFit/>
          </a:bodyPr>
          <a:lstStyle/>
          <a:p>
            <a:pPr algn="ctr"/>
            <a:endParaRPr lang="en-US" sz="3000" dirty="0" err="1"/>
          </a:p>
          <a:p>
            <a:pPr algn="ctr"/>
            <a:r>
              <a:rPr lang="ru-RU" sz="3000" dirty="0" err="1"/>
              <a:t>зоопа́рк</a:t>
            </a:r>
            <a:endParaRPr lang="en-US" sz="3000" dirty="0" err="1"/>
          </a:p>
          <a:p>
            <a:pPr algn="ctr"/>
            <a:r>
              <a:rPr lang="en-US" sz="3000" dirty="0"/>
              <a:t> </a:t>
            </a:r>
            <a:endParaRPr lang="ru-RU" sz="3000" dirty="0">
              <a:sym typeface="Wingdings"/>
            </a:endParaRPr>
          </a:p>
          <a:p>
            <a:pPr algn="ctr"/>
            <a:r>
              <a:rPr lang="ru-RU" sz="3000" dirty="0" err="1">
                <a:sym typeface="Wingdings"/>
              </a:rPr>
              <a:t>наоборо́т</a:t>
            </a:r>
            <a:endParaRPr lang="en-US" sz="3000" dirty="0" err="1">
              <a:sym typeface="Wingdings"/>
            </a:endParaRPr>
          </a:p>
          <a:p>
            <a:pPr algn="ctr"/>
            <a:endParaRPr lang="en-US" sz="3000" dirty="0" err="1">
              <a:sym typeface="Wingdings"/>
            </a:endParaRPr>
          </a:p>
          <a:p>
            <a:pPr algn="ctr"/>
            <a:r>
              <a:rPr lang="ru-RU" sz="3000" dirty="0">
                <a:sym typeface="Wingdings"/>
              </a:rPr>
              <a:t>пи́сьма Андре́ю</a:t>
            </a:r>
            <a:endParaRPr lang="en-US" sz="3000" dirty="0">
              <a:sym typeface="Wingdings"/>
            </a:endParaRPr>
          </a:p>
          <a:p>
            <a:pPr algn="ctr"/>
            <a:endParaRPr lang="en-US" sz="3000" dirty="0">
              <a:sym typeface="Wingdings"/>
            </a:endParaRPr>
          </a:p>
          <a:p>
            <a:pPr algn="ctr"/>
            <a:r>
              <a:rPr lang="ru-RU" sz="3000" dirty="0">
                <a:sym typeface="Wingdings"/>
              </a:rPr>
              <a:t>вообража́ть </a:t>
            </a:r>
            <a:endParaRPr lang="en-US" sz="3000" dirty="0">
              <a:sym typeface="Wingdings"/>
            </a:endParaRPr>
          </a:p>
          <a:p>
            <a:pPr algn="ctr"/>
            <a:endParaRPr lang="en-US" sz="3000" dirty="0">
              <a:sym typeface="Wingdings"/>
            </a:endParaRPr>
          </a:p>
          <a:p>
            <a:pPr algn="ctr"/>
            <a:r>
              <a:rPr lang="ru-RU" sz="3000" dirty="0">
                <a:sym typeface="Wingdings"/>
              </a:rPr>
              <a:t>зна́ла Анто́на  </a:t>
            </a:r>
            <a:r>
              <a:rPr lang="en-US" sz="3000" dirty="0">
                <a:sym typeface="Wingdings"/>
              </a:rPr>
              <a:t> </a:t>
            </a:r>
          </a:p>
        </p:txBody>
      </p:sp>
      <p:sp>
        <p:nvSpPr>
          <p:cNvPr id="2" name="Rectangle 1">
            <a:extLst>
              <a:ext uri="{FF2B5EF4-FFF2-40B4-BE49-F238E27FC236}">
                <a16:creationId xmlns:a16="http://schemas.microsoft.com/office/drawing/2014/main" id="{199A1F25-1A97-0F49-BB65-070CE91482FC}"/>
              </a:ext>
            </a:extLst>
          </p:cNvPr>
          <p:cNvSpPr/>
          <p:nvPr/>
        </p:nvSpPr>
        <p:spPr>
          <a:xfrm>
            <a:off x="7348130" y="1451346"/>
            <a:ext cx="543739"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6" name="Rectangle 5">
            <a:extLst>
              <a:ext uri="{FF2B5EF4-FFF2-40B4-BE49-F238E27FC236}">
                <a16:creationId xmlns:a16="http://schemas.microsoft.com/office/drawing/2014/main" id="{CEA2C0BE-3708-8B43-9B3E-05423F31A2C6}"/>
              </a:ext>
            </a:extLst>
          </p:cNvPr>
          <p:cNvSpPr/>
          <p:nvPr/>
        </p:nvSpPr>
        <p:spPr>
          <a:xfrm>
            <a:off x="7259230" y="2378446"/>
            <a:ext cx="543739"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7" name="Rectangle 6">
            <a:extLst>
              <a:ext uri="{FF2B5EF4-FFF2-40B4-BE49-F238E27FC236}">
                <a16:creationId xmlns:a16="http://schemas.microsoft.com/office/drawing/2014/main" id="{D5F35F62-B1C6-3143-AA5F-7A0863396213}"/>
              </a:ext>
            </a:extLst>
          </p:cNvPr>
          <p:cNvSpPr/>
          <p:nvPr/>
        </p:nvSpPr>
        <p:spPr>
          <a:xfrm>
            <a:off x="7589430" y="3267446"/>
            <a:ext cx="543739"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8" name="Rectangle 7">
            <a:extLst>
              <a:ext uri="{FF2B5EF4-FFF2-40B4-BE49-F238E27FC236}">
                <a16:creationId xmlns:a16="http://schemas.microsoft.com/office/drawing/2014/main" id="{12F1606F-D713-D049-A705-EB9E353348A6}"/>
              </a:ext>
            </a:extLst>
          </p:cNvPr>
          <p:cNvSpPr/>
          <p:nvPr/>
        </p:nvSpPr>
        <p:spPr>
          <a:xfrm>
            <a:off x="7056030" y="4194546"/>
            <a:ext cx="543739"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9" name="Rectangle 8">
            <a:extLst>
              <a:ext uri="{FF2B5EF4-FFF2-40B4-BE49-F238E27FC236}">
                <a16:creationId xmlns:a16="http://schemas.microsoft.com/office/drawing/2014/main" id="{4B7D57AB-6A7B-9142-882F-B6D6A420862E}"/>
              </a:ext>
            </a:extLst>
          </p:cNvPr>
          <p:cNvSpPr/>
          <p:nvPr/>
        </p:nvSpPr>
        <p:spPr>
          <a:xfrm>
            <a:off x="7538630" y="5108946"/>
            <a:ext cx="543739"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Tree>
    <p:extLst>
      <p:ext uri="{BB962C8B-B14F-4D97-AF65-F5344CB8AC3E}">
        <p14:creationId xmlns:p14="http://schemas.microsoft.com/office/powerpoint/2010/main" val="45079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042258" y="446773"/>
            <a:ext cx="7726983" cy="1325563"/>
          </a:xfrm>
        </p:spPr>
        <p:txBody>
          <a:bodyPr>
            <a:normAutofit/>
          </a:bodyPr>
          <a:lstStyle/>
          <a:p>
            <a:r>
              <a:rPr lang="en-US" sz="3600">
                <a:solidFill>
                  <a:prstClr val="black"/>
                </a:solidFill>
              </a:rPr>
              <a:t>Target Practice: </a:t>
            </a:r>
            <a:br>
              <a:rPr lang="en-US" sz="3600">
                <a:solidFill>
                  <a:prstClr val="black"/>
                </a:solidFill>
              </a:rPr>
            </a:br>
            <a:r>
              <a:rPr lang="en-US" sz="3600">
                <a:solidFill>
                  <a:prstClr val="black"/>
                </a:solidFill>
              </a:rPr>
              <a:t>Type I Reduction o/a</a:t>
            </a:r>
            <a:endParaRPr lang="en-US" sz="3600"/>
          </a:p>
        </p:txBody>
      </p:sp>
      <p:sp>
        <p:nvSpPr>
          <p:cNvPr id="5" name="TextBox 4">
            <a:extLst>
              <a:ext uri="{FF2B5EF4-FFF2-40B4-BE49-F238E27FC236}">
                <a16:creationId xmlns:a16="http://schemas.microsoft.com/office/drawing/2014/main" id="{337387A8-9C1C-DF4B-A0A2-FA8C316A4D61}"/>
              </a:ext>
            </a:extLst>
          </p:cNvPr>
          <p:cNvSpPr txBox="1"/>
          <p:nvPr/>
        </p:nvSpPr>
        <p:spPr>
          <a:xfrm>
            <a:off x="5685427" y="1579135"/>
            <a:ext cx="4440644" cy="4708981"/>
          </a:xfrm>
          <a:prstGeom prst="rect">
            <a:avLst/>
          </a:prstGeom>
          <a:noFill/>
        </p:spPr>
        <p:txBody>
          <a:bodyPr wrap="square" rtlCol="0">
            <a:spAutoFit/>
          </a:bodyPr>
          <a:lstStyle/>
          <a:p>
            <a:pPr algn="ctr"/>
            <a:endParaRPr lang="en-US" sz="3000" dirty="0"/>
          </a:p>
          <a:p>
            <a:pPr algn="ctr"/>
            <a:r>
              <a:rPr lang="ru-RU" sz="3000" dirty="0"/>
              <a:t>молок</a:t>
            </a:r>
            <a:r>
              <a:rPr lang="en-US" sz="3000" dirty="0" err="1"/>
              <a:t>о</a:t>
            </a:r>
            <a:r>
              <a:rPr lang="en-US" sz="3000" dirty="0"/>
              <a:t>́</a:t>
            </a:r>
            <a:endParaRPr lang="ru-RU" sz="3000" dirty="0">
              <a:sym typeface="Wingdings"/>
            </a:endParaRPr>
          </a:p>
          <a:p>
            <a:pPr algn="ctr"/>
            <a:endParaRPr lang="en-US" sz="3000" dirty="0" err="1">
              <a:sym typeface="Wingdings"/>
            </a:endParaRPr>
          </a:p>
          <a:p>
            <a:pPr algn="ctr"/>
            <a:r>
              <a:rPr lang="ru-RU" sz="3000" dirty="0" err="1">
                <a:sym typeface="Wingdings"/>
              </a:rPr>
              <a:t>коро</a:t>
            </a:r>
            <a:r>
              <a:rPr lang="en-US" sz="3000" dirty="0">
                <a:sym typeface="Wingdings"/>
              </a:rPr>
              <a:t>́</a:t>
            </a:r>
            <a:r>
              <a:rPr lang="ru-RU" sz="3000" dirty="0" err="1">
                <a:sym typeface="Wingdings"/>
              </a:rPr>
              <a:t>ва</a:t>
            </a:r>
            <a:endParaRPr lang="en-US" sz="3000" dirty="0">
              <a:sym typeface="Wingdings"/>
            </a:endParaRPr>
          </a:p>
          <a:p>
            <a:pPr algn="ctr"/>
            <a:endParaRPr lang="en-US" sz="3000" dirty="0" err="1">
              <a:sym typeface="Wingdings"/>
            </a:endParaRPr>
          </a:p>
          <a:p>
            <a:pPr algn="ctr"/>
            <a:r>
              <a:rPr lang="ru-RU" sz="3000" dirty="0" err="1">
                <a:sym typeface="Wingdings"/>
              </a:rPr>
              <a:t>анана́с</a:t>
            </a:r>
            <a:endParaRPr lang="en-US" sz="3000" dirty="0">
              <a:sym typeface="Wingdings"/>
            </a:endParaRPr>
          </a:p>
          <a:p>
            <a:pPr algn="ctr"/>
            <a:endParaRPr lang="en-US" sz="3000" dirty="0" err="1"/>
          </a:p>
          <a:p>
            <a:pPr algn="ctr"/>
            <a:r>
              <a:rPr lang="ru-RU" sz="3000" dirty="0" err="1"/>
              <a:t>открыва́ют</a:t>
            </a:r>
            <a:endParaRPr lang="en-US" sz="3000" dirty="0" err="1"/>
          </a:p>
          <a:p>
            <a:pPr algn="ctr"/>
            <a:endParaRPr lang="en-US" sz="3000" dirty="0" err="1"/>
          </a:p>
          <a:p>
            <a:pPr algn="ctr"/>
            <a:r>
              <a:rPr lang="ru-RU" sz="3000" dirty="0" err="1"/>
              <a:t>зоопа́рк</a:t>
            </a:r>
            <a:endParaRPr lang="en-US" sz="3000" dirty="0" err="1"/>
          </a:p>
        </p:txBody>
      </p:sp>
      <p:sp>
        <p:nvSpPr>
          <p:cNvPr id="6" name="TextBox 5">
            <a:extLst>
              <a:ext uri="{FF2B5EF4-FFF2-40B4-BE49-F238E27FC236}">
                <a16:creationId xmlns:a16="http://schemas.microsoft.com/office/drawing/2014/main" id="{3947BDD5-5943-D04F-AE0B-C0C03BF120DC}"/>
              </a:ext>
            </a:extLst>
          </p:cNvPr>
          <p:cNvSpPr txBox="1"/>
          <p:nvPr/>
        </p:nvSpPr>
        <p:spPr>
          <a:xfrm>
            <a:off x="7445761" y="1748367"/>
            <a:ext cx="399275" cy="553998"/>
          </a:xfrm>
          <a:prstGeom prst="rect">
            <a:avLst/>
          </a:prstGeom>
          <a:noFill/>
        </p:spPr>
        <p:txBody>
          <a:bodyPr wrap="square" rtlCol="0">
            <a:spAutoFit/>
          </a:bodyPr>
          <a:lstStyle/>
          <a:p>
            <a:r>
              <a:rPr lang="ru-RU" sz="3000" dirty="0">
                <a:solidFill>
                  <a:srgbClr val="01B14F"/>
                </a:solidFill>
              </a:rPr>
              <a:t>ъ</a:t>
            </a:r>
            <a:endParaRPr lang="en-US" sz="3000" dirty="0">
              <a:solidFill>
                <a:srgbClr val="01B14F"/>
              </a:solidFill>
            </a:endParaRPr>
          </a:p>
        </p:txBody>
      </p:sp>
      <p:sp>
        <p:nvSpPr>
          <p:cNvPr id="7" name="Rectangle 6">
            <a:extLst>
              <a:ext uri="{FF2B5EF4-FFF2-40B4-BE49-F238E27FC236}">
                <a16:creationId xmlns:a16="http://schemas.microsoft.com/office/drawing/2014/main" id="{473E21C2-61D1-7140-9C2C-3B8F864BE9AA}"/>
              </a:ext>
            </a:extLst>
          </p:cNvPr>
          <p:cNvSpPr/>
          <p:nvPr/>
        </p:nvSpPr>
        <p:spPr>
          <a:xfrm>
            <a:off x="7335430" y="5464546"/>
            <a:ext cx="543739"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8" name="Rectangle 7">
            <a:extLst>
              <a:ext uri="{FF2B5EF4-FFF2-40B4-BE49-F238E27FC236}">
                <a16:creationId xmlns:a16="http://schemas.microsoft.com/office/drawing/2014/main" id="{260E35F4-FB6F-2443-BE91-A05BE491D607}"/>
              </a:ext>
            </a:extLst>
          </p:cNvPr>
          <p:cNvSpPr/>
          <p:nvPr/>
        </p:nvSpPr>
        <p:spPr>
          <a:xfrm>
            <a:off x="7856998" y="17942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9" name="TextBox 8">
            <a:extLst>
              <a:ext uri="{FF2B5EF4-FFF2-40B4-BE49-F238E27FC236}">
                <a16:creationId xmlns:a16="http://schemas.microsoft.com/office/drawing/2014/main" id="{75D52575-11B6-E744-967A-3A3927519401}"/>
              </a:ext>
            </a:extLst>
          </p:cNvPr>
          <p:cNvSpPr txBox="1"/>
          <p:nvPr/>
        </p:nvSpPr>
        <p:spPr>
          <a:xfrm>
            <a:off x="8182361" y="2675467"/>
            <a:ext cx="399275" cy="553998"/>
          </a:xfrm>
          <a:prstGeom prst="rect">
            <a:avLst/>
          </a:prstGeom>
          <a:noFill/>
        </p:spPr>
        <p:txBody>
          <a:bodyPr wrap="square" rtlCol="0">
            <a:spAutoFit/>
          </a:bodyPr>
          <a:lstStyle/>
          <a:p>
            <a:r>
              <a:rPr lang="ru-RU" sz="3000" dirty="0">
                <a:solidFill>
                  <a:srgbClr val="01B14F"/>
                </a:solidFill>
              </a:rPr>
              <a:t>ъ</a:t>
            </a:r>
            <a:endParaRPr lang="en-US" sz="3000" dirty="0">
              <a:solidFill>
                <a:srgbClr val="01B14F"/>
              </a:solidFill>
            </a:endParaRPr>
          </a:p>
        </p:txBody>
      </p:sp>
      <p:sp>
        <p:nvSpPr>
          <p:cNvPr id="10" name="Rectangle 9">
            <a:extLst>
              <a:ext uri="{FF2B5EF4-FFF2-40B4-BE49-F238E27FC236}">
                <a16:creationId xmlns:a16="http://schemas.microsoft.com/office/drawing/2014/main" id="{70104AB9-2EC5-7049-8AC5-0414CDEBC0F9}"/>
              </a:ext>
            </a:extLst>
          </p:cNvPr>
          <p:cNvSpPr/>
          <p:nvPr/>
        </p:nvSpPr>
        <p:spPr>
          <a:xfrm>
            <a:off x="7425198" y="27213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11" name="Rectangle 10">
            <a:extLst>
              <a:ext uri="{FF2B5EF4-FFF2-40B4-BE49-F238E27FC236}">
                <a16:creationId xmlns:a16="http://schemas.microsoft.com/office/drawing/2014/main" id="{99119266-6676-DF48-B492-C810625FD1C1}"/>
              </a:ext>
            </a:extLst>
          </p:cNvPr>
          <p:cNvSpPr/>
          <p:nvPr/>
        </p:nvSpPr>
        <p:spPr>
          <a:xfrm>
            <a:off x="7641098" y="36230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12" name="Rectangle 11">
            <a:extLst>
              <a:ext uri="{FF2B5EF4-FFF2-40B4-BE49-F238E27FC236}">
                <a16:creationId xmlns:a16="http://schemas.microsoft.com/office/drawing/2014/main" id="{825C740F-84E2-1E4E-B21D-1C4D11C382A5}"/>
              </a:ext>
            </a:extLst>
          </p:cNvPr>
          <p:cNvSpPr/>
          <p:nvPr/>
        </p:nvSpPr>
        <p:spPr>
          <a:xfrm>
            <a:off x="7260098" y="36230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13" name="Rectangle 12">
            <a:extLst>
              <a:ext uri="{FF2B5EF4-FFF2-40B4-BE49-F238E27FC236}">
                <a16:creationId xmlns:a16="http://schemas.microsoft.com/office/drawing/2014/main" id="{B71E1D10-85A6-1245-92A9-F93C1D0F6B65}"/>
              </a:ext>
            </a:extLst>
          </p:cNvPr>
          <p:cNvSpPr/>
          <p:nvPr/>
        </p:nvSpPr>
        <p:spPr>
          <a:xfrm>
            <a:off x="6942598" y="45374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Tree>
    <p:extLst>
      <p:ext uri="{BB962C8B-B14F-4D97-AF65-F5344CB8AC3E}">
        <p14:creationId xmlns:p14="http://schemas.microsoft.com/office/powerpoint/2010/main" val="204518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042258" y="446773"/>
            <a:ext cx="7726983" cy="1325563"/>
          </a:xfrm>
        </p:spPr>
        <p:txBody>
          <a:bodyPr>
            <a:normAutofit/>
          </a:bodyPr>
          <a:lstStyle/>
          <a:p>
            <a:r>
              <a:rPr lang="en-US" sz="3600">
                <a:solidFill>
                  <a:prstClr val="black"/>
                </a:solidFill>
              </a:rPr>
              <a:t>Target Practice: </a:t>
            </a:r>
            <a:br>
              <a:rPr lang="en-US" sz="3600">
                <a:solidFill>
                  <a:prstClr val="black"/>
                </a:solidFill>
              </a:rPr>
            </a:br>
            <a:r>
              <a:rPr lang="en-US" sz="3600">
                <a:solidFill>
                  <a:prstClr val="black"/>
                </a:solidFill>
              </a:rPr>
              <a:t>Type I Reduction o/a</a:t>
            </a:r>
            <a:endParaRPr lang="en-US" sz="3600"/>
          </a:p>
        </p:txBody>
      </p:sp>
      <p:sp>
        <p:nvSpPr>
          <p:cNvPr id="5" name="TextBox 4">
            <a:extLst>
              <a:ext uri="{FF2B5EF4-FFF2-40B4-BE49-F238E27FC236}">
                <a16:creationId xmlns:a16="http://schemas.microsoft.com/office/drawing/2014/main" id="{337387A8-9C1C-DF4B-A0A2-FA8C316A4D61}"/>
              </a:ext>
            </a:extLst>
          </p:cNvPr>
          <p:cNvSpPr txBox="1"/>
          <p:nvPr/>
        </p:nvSpPr>
        <p:spPr>
          <a:xfrm>
            <a:off x="5685427" y="1579135"/>
            <a:ext cx="4440644" cy="4708981"/>
          </a:xfrm>
          <a:prstGeom prst="rect">
            <a:avLst/>
          </a:prstGeom>
          <a:noFill/>
        </p:spPr>
        <p:txBody>
          <a:bodyPr wrap="square" rtlCol="0">
            <a:spAutoFit/>
          </a:bodyPr>
          <a:lstStyle/>
          <a:p>
            <a:pPr algn="ctr"/>
            <a:endParaRPr lang="en-US" sz="3000" dirty="0" err="1">
              <a:sym typeface="Wingdings"/>
            </a:endParaRPr>
          </a:p>
          <a:p>
            <a:pPr algn="ctr"/>
            <a:r>
              <a:rPr lang="ru-RU" sz="3000" dirty="0" err="1">
                <a:sym typeface="Wingdings"/>
              </a:rPr>
              <a:t>наоборо́т</a:t>
            </a:r>
            <a:endParaRPr lang="en-US" sz="3000" dirty="0" err="1">
              <a:sym typeface="Wingdings"/>
            </a:endParaRPr>
          </a:p>
          <a:p>
            <a:pPr algn="ctr"/>
            <a:endParaRPr lang="en-US" sz="3000"/>
          </a:p>
          <a:p>
            <a:pPr algn="ctr"/>
            <a:r>
              <a:rPr lang="ru-RU" sz="3000"/>
              <a:t>красота́</a:t>
            </a:r>
          </a:p>
          <a:p>
            <a:pPr algn="ctr"/>
            <a:endParaRPr lang="en-US" sz="3000"/>
          </a:p>
          <a:p>
            <a:pPr algn="ctr"/>
            <a:r>
              <a:rPr lang="ru-RU" sz="3000"/>
              <a:t>вообража́ть</a:t>
            </a:r>
          </a:p>
          <a:p>
            <a:pPr algn="ctr"/>
            <a:endParaRPr lang="en-US" sz="3000"/>
          </a:p>
          <a:p>
            <a:pPr algn="ctr"/>
            <a:r>
              <a:rPr lang="ru-RU" sz="3000"/>
              <a:t>ро́зовое</a:t>
            </a:r>
          </a:p>
          <a:p>
            <a:pPr algn="ctr"/>
            <a:endParaRPr lang="en-US" sz="3000"/>
          </a:p>
          <a:p>
            <a:pPr algn="ctr"/>
            <a:r>
              <a:rPr lang="ru-RU" sz="3000"/>
              <a:t>Она́ же зна́ла Анто́на.</a:t>
            </a:r>
            <a:endParaRPr lang="en-US" sz="3000" dirty="0"/>
          </a:p>
        </p:txBody>
      </p:sp>
      <p:sp>
        <p:nvSpPr>
          <p:cNvPr id="6" name="Rectangle 5">
            <a:extLst>
              <a:ext uri="{FF2B5EF4-FFF2-40B4-BE49-F238E27FC236}">
                <a16:creationId xmlns:a16="http://schemas.microsoft.com/office/drawing/2014/main" id="{03826AB0-29E6-534E-90E0-D71E5C38874A}"/>
              </a:ext>
            </a:extLst>
          </p:cNvPr>
          <p:cNvSpPr/>
          <p:nvPr/>
        </p:nvSpPr>
        <p:spPr>
          <a:xfrm>
            <a:off x="8097430" y="5464546"/>
            <a:ext cx="543739"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7" name="Rectangle 6">
            <a:extLst>
              <a:ext uri="{FF2B5EF4-FFF2-40B4-BE49-F238E27FC236}">
                <a16:creationId xmlns:a16="http://schemas.microsoft.com/office/drawing/2014/main" id="{B05426B6-AA80-DD44-B522-6CFF93F346DB}"/>
              </a:ext>
            </a:extLst>
          </p:cNvPr>
          <p:cNvSpPr/>
          <p:nvPr/>
        </p:nvSpPr>
        <p:spPr>
          <a:xfrm>
            <a:off x="7246529" y="1794246"/>
            <a:ext cx="543739"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8" name="TextBox 7">
            <a:extLst>
              <a:ext uri="{FF2B5EF4-FFF2-40B4-BE49-F238E27FC236}">
                <a16:creationId xmlns:a16="http://schemas.microsoft.com/office/drawing/2014/main" id="{F4ED4C85-0E81-1D4E-B768-D3B2C3C90C57}"/>
              </a:ext>
            </a:extLst>
          </p:cNvPr>
          <p:cNvSpPr txBox="1"/>
          <p:nvPr/>
        </p:nvSpPr>
        <p:spPr>
          <a:xfrm>
            <a:off x="7560061" y="2675467"/>
            <a:ext cx="399275" cy="553998"/>
          </a:xfrm>
          <a:prstGeom prst="rect">
            <a:avLst/>
          </a:prstGeom>
          <a:noFill/>
        </p:spPr>
        <p:txBody>
          <a:bodyPr wrap="square" rtlCol="0">
            <a:spAutoFit/>
          </a:bodyPr>
          <a:lstStyle/>
          <a:p>
            <a:r>
              <a:rPr lang="ru-RU" sz="3000" dirty="0">
                <a:solidFill>
                  <a:srgbClr val="01B14F"/>
                </a:solidFill>
              </a:rPr>
              <a:t>ъ</a:t>
            </a:r>
            <a:endParaRPr lang="en-US" sz="3000" dirty="0">
              <a:solidFill>
                <a:srgbClr val="01B14F"/>
              </a:solidFill>
            </a:endParaRPr>
          </a:p>
        </p:txBody>
      </p:sp>
      <p:sp>
        <p:nvSpPr>
          <p:cNvPr id="9" name="Rectangle 8">
            <a:extLst>
              <a:ext uri="{FF2B5EF4-FFF2-40B4-BE49-F238E27FC236}">
                <a16:creationId xmlns:a16="http://schemas.microsoft.com/office/drawing/2014/main" id="{8239FE66-F73B-BC4E-A291-DC048A4407D1}"/>
              </a:ext>
            </a:extLst>
          </p:cNvPr>
          <p:cNvSpPr/>
          <p:nvPr/>
        </p:nvSpPr>
        <p:spPr>
          <a:xfrm>
            <a:off x="7920498" y="27213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10" name="Rectangle 9">
            <a:extLst>
              <a:ext uri="{FF2B5EF4-FFF2-40B4-BE49-F238E27FC236}">
                <a16:creationId xmlns:a16="http://schemas.microsoft.com/office/drawing/2014/main" id="{9278DB40-059C-CA4F-86A6-71F820AA7667}"/>
              </a:ext>
            </a:extLst>
          </p:cNvPr>
          <p:cNvSpPr/>
          <p:nvPr/>
        </p:nvSpPr>
        <p:spPr>
          <a:xfrm>
            <a:off x="7831598" y="36230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11" name="Rectangle 10">
            <a:extLst>
              <a:ext uri="{FF2B5EF4-FFF2-40B4-BE49-F238E27FC236}">
                <a16:creationId xmlns:a16="http://schemas.microsoft.com/office/drawing/2014/main" id="{4A903CE0-3B31-674D-A82B-75BE4C7D30BB}"/>
              </a:ext>
            </a:extLst>
          </p:cNvPr>
          <p:cNvSpPr/>
          <p:nvPr/>
        </p:nvSpPr>
        <p:spPr>
          <a:xfrm>
            <a:off x="7043329" y="3623046"/>
            <a:ext cx="543739"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12" name="Rectangle 11">
            <a:extLst>
              <a:ext uri="{FF2B5EF4-FFF2-40B4-BE49-F238E27FC236}">
                <a16:creationId xmlns:a16="http://schemas.microsoft.com/office/drawing/2014/main" id="{656C81EE-C5BD-F849-BEED-A87C22B5CF7F}"/>
              </a:ext>
            </a:extLst>
          </p:cNvPr>
          <p:cNvSpPr/>
          <p:nvPr/>
        </p:nvSpPr>
        <p:spPr>
          <a:xfrm>
            <a:off x="7704598" y="4537446"/>
            <a:ext cx="377026" cy="523220"/>
          </a:xfrm>
          <a:prstGeom prst="rect">
            <a:avLst/>
          </a:prstGeom>
        </p:spPr>
        <p:txBody>
          <a:bodyPr wrap="none">
            <a:spAutoFit/>
          </a:bodyPr>
          <a:lstStyle/>
          <a:p>
            <a:r>
              <a:rPr lang="ru-RU" sz="2800" dirty="0">
                <a:solidFill>
                  <a:srgbClr val="01B14F"/>
                </a:solidFill>
              </a:rPr>
              <a:t>ъ</a:t>
            </a:r>
            <a:endParaRPr lang="en-US" sz="2800" dirty="0">
              <a:solidFill>
                <a:srgbClr val="01B14F"/>
              </a:solidFill>
            </a:endParaRPr>
          </a:p>
        </p:txBody>
      </p:sp>
      <p:sp>
        <p:nvSpPr>
          <p:cNvPr id="13" name="Rectangle 12">
            <a:extLst>
              <a:ext uri="{FF2B5EF4-FFF2-40B4-BE49-F238E27FC236}">
                <a16:creationId xmlns:a16="http://schemas.microsoft.com/office/drawing/2014/main" id="{E4799304-D1A2-E34F-BB9E-48A4AC271341}"/>
              </a:ext>
            </a:extLst>
          </p:cNvPr>
          <p:cNvSpPr/>
          <p:nvPr/>
        </p:nvSpPr>
        <p:spPr>
          <a:xfrm>
            <a:off x="7844297" y="17942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14" name="Rectangle 13">
            <a:extLst>
              <a:ext uri="{FF2B5EF4-FFF2-40B4-BE49-F238E27FC236}">
                <a16:creationId xmlns:a16="http://schemas.microsoft.com/office/drawing/2014/main" id="{9E1610C8-E9DE-E145-9782-69050FBFEC53}"/>
              </a:ext>
            </a:extLst>
          </p:cNvPr>
          <p:cNvSpPr/>
          <p:nvPr/>
        </p:nvSpPr>
        <p:spPr>
          <a:xfrm>
            <a:off x="8085598" y="4537446"/>
            <a:ext cx="655949" cy="523220"/>
          </a:xfrm>
          <a:prstGeom prst="rect">
            <a:avLst/>
          </a:prstGeom>
        </p:spPr>
        <p:txBody>
          <a:bodyPr wrap="none">
            <a:spAutoFit/>
          </a:bodyPr>
          <a:lstStyle/>
          <a:p>
            <a:r>
              <a:rPr lang="ru-RU" sz="2800" dirty="0">
                <a:solidFill>
                  <a:srgbClr val="01B14F"/>
                </a:solidFill>
              </a:rPr>
              <a:t>ъ</a:t>
            </a:r>
            <a:r>
              <a:rPr lang="en-US" sz="2800" dirty="0">
                <a:solidFill>
                  <a:srgbClr val="01B14F"/>
                </a:solidFill>
              </a:rPr>
              <a:t>j</a:t>
            </a:r>
            <a:r>
              <a:rPr lang="ru-RU" sz="2800" dirty="0">
                <a:solidFill>
                  <a:srgbClr val="01B14F"/>
                </a:solidFill>
              </a:rPr>
              <a:t>ъ</a:t>
            </a:r>
            <a:endParaRPr lang="en-US" sz="2800" dirty="0">
              <a:solidFill>
                <a:srgbClr val="01B14F"/>
              </a:solidFill>
            </a:endParaRPr>
          </a:p>
        </p:txBody>
      </p:sp>
      <p:sp>
        <p:nvSpPr>
          <p:cNvPr id="16" name="Rectangle 15">
            <a:extLst>
              <a:ext uri="{FF2B5EF4-FFF2-40B4-BE49-F238E27FC236}">
                <a16:creationId xmlns:a16="http://schemas.microsoft.com/office/drawing/2014/main" id="{843AFD1B-965C-8846-8C72-FB2FE5AB6543}"/>
              </a:ext>
            </a:extLst>
          </p:cNvPr>
          <p:cNvSpPr/>
          <p:nvPr/>
        </p:nvSpPr>
        <p:spPr>
          <a:xfrm>
            <a:off x="9292098" y="5439146"/>
            <a:ext cx="377026" cy="523220"/>
          </a:xfrm>
          <a:prstGeom prst="rect">
            <a:avLst/>
          </a:prstGeom>
        </p:spPr>
        <p:txBody>
          <a:bodyPr wrap="none">
            <a:spAutoFit/>
          </a:bodyPr>
          <a:lstStyle/>
          <a:p>
            <a:r>
              <a:rPr lang="ru-RU" sz="2800" dirty="0">
                <a:solidFill>
                  <a:srgbClr val="01B14F"/>
                </a:solidFill>
              </a:rPr>
              <a:t>ъ</a:t>
            </a:r>
            <a:endParaRPr lang="en-US" sz="2800" dirty="0">
              <a:solidFill>
                <a:srgbClr val="01B14F"/>
              </a:solidFill>
            </a:endParaRPr>
          </a:p>
        </p:txBody>
      </p:sp>
      <p:sp>
        <p:nvSpPr>
          <p:cNvPr id="17" name="Rectangle 16">
            <a:extLst>
              <a:ext uri="{FF2B5EF4-FFF2-40B4-BE49-F238E27FC236}">
                <a16:creationId xmlns:a16="http://schemas.microsoft.com/office/drawing/2014/main" id="{1B1696D0-1F0B-5642-AEFE-BC263B49D073}"/>
              </a:ext>
            </a:extLst>
          </p:cNvPr>
          <p:cNvSpPr/>
          <p:nvPr/>
        </p:nvSpPr>
        <p:spPr>
          <a:xfrm>
            <a:off x="6091698" y="54645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Tree>
    <p:extLst>
      <p:ext uri="{BB962C8B-B14F-4D97-AF65-F5344CB8AC3E}">
        <p14:creationId xmlns:p14="http://schemas.microsoft.com/office/powerpoint/2010/main" val="9858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6" grpId="0"/>
      <p:bldP spid="1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3C054-162E-A34A-BCCC-D2DEB33B9D45}"/>
              </a:ext>
            </a:extLst>
          </p:cNvPr>
          <p:cNvPicPr>
            <a:picLocks noChangeAspect="1"/>
          </p:cNvPicPr>
          <p:nvPr/>
        </p:nvPicPr>
        <p:blipFill>
          <a:blip r:embed="rId2"/>
          <a:stretch>
            <a:fillRect/>
          </a:stretch>
        </p:blipFill>
        <p:spPr>
          <a:xfrm>
            <a:off x="5965783" y="1167604"/>
            <a:ext cx="4161099" cy="4161099"/>
          </a:xfrm>
          <a:prstGeom prst="rect">
            <a:avLst/>
          </a:prstGeom>
        </p:spPr>
      </p:pic>
      <p:sp>
        <p:nvSpPr>
          <p:cNvPr id="5" name="Content Placeholder 2">
            <a:extLst>
              <a:ext uri="{FF2B5EF4-FFF2-40B4-BE49-F238E27FC236}">
                <a16:creationId xmlns:a16="http://schemas.microsoft.com/office/drawing/2014/main" id="{90A1AEF4-A22D-A945-B778-8B086EB99965}"/>
              </a:ext>
            </a:extLst>
          </p:cNvPr>
          <p:cNvSpPr txBox="1">
            <a:spLocks/>
          </p:cNvSpPr>
          <p:nvPr/>
        </p:nvSpPr>
        <p:spPr>
          <a:xfrm>
            <a:off x="4216454" y="5489341"/>
            <a:ext cx="7659756" cy="6144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sym typeface="Wingdings"/>
              </a:rPr>
              <a:t>2 </a:t>
            </a:r>
            <a:r>
              <a:rPr lang="ru-RU" sz="4400" dirty="0">
                <a:sym typeface="Wingdings"/>
              </a:rPr>
              <a:t>вопроса!</a:t>
            </a:r>
          </a:p>
        </p:txBody>
      </p:sp>
    </p:spTree>
    <p:extLst>
      <p:ext uri="{BB962C8B-B14F-4D97-AF65-F5344CB8AC3E}">
        <p14:creationId xmlns:p14="http://schemas.microsoft.com/office/powerpoint/2010/main" val="10694437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04"/>
            <a:ext cx="7437074" cy="1325563"/>
          </a:xfrm>
        </p:spPr>
        <p:txBody>
          <a:bodyPr/>
          <a:lstStyle/>
          <a:p>
            <a:r>
              <a:rPr lang="en-US" sz="4000">
                <a:solidFill>
                  <a:prstClr val="black"/>
                </a:solidFill>
              </a:rPr>
              <a:t>Type I Reduction – o</a:t>
            </a:r>
            <a:r>
              <a:rPr lang="ru-RU" sz="4000">
                <a:solidFill>
                  <a:prstClr val="black"/>
                </a:solidFill>
              </a:rPr>
              <a:t>/а</a:t>
            </a:r>
            <a:endParaRPr lang="en-US" sz="4000"/>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5123750" y="1877718"/>
            <a:ext cx="5580532" cy="3004925"/>
          </a:xfrm>
        </p:spPr>
        <p:txBody>
          <a:bodyPr/>
          <a:lstStyle/>
          <a:p>
            <a:pPr marL="0" indent="0" algn="ctr">
              <a:buNone/>
            </a:pPr>
            <a:r>
              <a:rPr lang="en-US" sz="2400" dirty="0"/>
              <a:t>The vowels </a:t>
            </a:r>
            <a:r>
              <a:rPr lang="ru-RU" sz="2400" dirty="0"/>
              <a:t>о</a:t>
            </a:r>
            <a:r>
              <a:rPr lang="en-US" sz="2400" dirty="0"/>
              <a:t> and </a:t>
            </a:r>
            <a:r>
              <a:rPr lang="ru-RU" sz="2400" dirty="0"/>
              <a:t>а</a:t>
            </a:r>
            <a:r>
              <a:rPr lang="en-US" sz="2400" dirty="0"/>
              <a:t> undergo different types of reduction.</a:t>
            </a:r>
          </a:p>
          <a:p>
            <a:pPr marL="0" indent="0" algn="ctr">
              <a:buNone/>
            </a:pPr>
            <a:endParaRPr lang="en-US" sz="1200" dirty="0"/>
          </a:p>
          <a:p>
            <a:pPr marL="1662113" indent="-461963">
              <a:buFont typeface="+mj-lt"/>
              <a:buAutoNum type="arabicPeriod"/>
            </a:pPr>
            <a:r>
              <a:rPr lang="en-US" sz="2600" dirty="0"/>
              <a:t>TONIC</a:t>
            </a:r>
            <a:endParaRPr lang="en-US" sz="2600" b="1" dirty="0"/>
          </a:p>
          <a:p>
            <a:pPr marL="1662113" indent="-461963">
              <a:buFont typeface="+mj-lt"/>
              <a:buAutoNum type="arabicPeriod"/>
            </a:pPr>
            <a:r>
              <a:rPr lang="en-US" sz="2600" dirty="0"/>
              <a:t>first pre-tonic and </a:t>
            </a:r>
          </a:p>
          <a:p>
            <a:pPr marL="1662113" indent="-461963">
              <a:buNone/>
            </a:pPr>
            <a:r>
              <a:rPr lang="en-US" sz="2600" dirty="0"/>
              <a:t>	word-initial</a:t>
            </a:r>
          </a:p>
          <a:p>
            <a:pPr marL="1662113" indent="-461963">
              <a:buFont typeface="+mj-lt"/>
              <a:buAutoNum type="arabicPeriod" startAt="3"/>
            </a:pPr>
            <a:r>
              <a:rPr lang="en-US" sz="2600" dirty="0"/>
              <a:t>all other positions</a:t>
            </a:r>
            <a:endParaRPr lang="en-US" sz="2600" b="1" dirty="0"/>
          </a:p>
        </p:txBody>
      </p:sp>
      <p:sp>
        <p:nvSpPr>
          <p:cNvPr id="4" name="Content Placeholder 2">
            <a:extLst>
              <a:ext uri="{FF2B5EF4-FFF2-40B4-BE49-F238E27FC236}">
                <a16:creationId xmlns:a16="http://schemas.microsoft.com/office/drawing/2014/main" id="{BA19F312-9209-334F-95A1-BF92C0A5F92C}"/>
              </a:ext>
            </a:extLst>
          </p:cNvPr>
          <p:cNvSpPr txBox="1">
            <a:spLocks/>
          </p:cNvSpPr>
          <p:nvPr/>
        </p:nvSpPr>
        <p:spPr>
          <a:xfrm>
            <a:off x="5334394" y="5334100"/>
            <a:ext cx="5159245"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full value</a:t>
            </a:r>
            <a:r>
              <a:rPr lang="ru-RU" b="1" dirty="0"/>
              <a:t>, </a:t>
            </a:r>
            <a:r>
              <a:rPr lang="en-US" sz="2400" b="1" dirty="0">
                <a:solidFill>
                  <a:srgbClr val="7030A0"/>
                </a:solidFill>
                <a:latin typeface="Palatino" charset="0"/>
                <a:ea typeface="Palatino" charset="0"/>
                <a:cs typeface="Palatino" charset="0"/>
              </a:rPr>
              <a:t>∧</a:t>
            </a:r>
            <a:r>
              <a:rPr lang="ru-RU" b="1" dirty="0"/>
              <a:t>, </a:t>
            </a:r>
            <a:r>
              <a:rPr lang="ru-RU" b="1" dirty="0">
                <a:solidFill>
                  <a:srgbClr val="5EA305"/>
                </a:solidFill>
              </a:rPr>
              <a:t>ъ</a:t>
            </a:r>
          </a:p>
        </p:txBody>
      </p:sp>
    </p:spTree>
    <p:extLst>
      <p:ext uri="{BB962C8B-B14F-4D97-AF65-F5344CB8AC3E}">
        <p14:creationId xmlns:p14="http://schemas.microsoft.com/office/powerpoint/2010/main" val="29787542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04"/>
            <a:ext cx="7437074" cy="1325563"/>
          </a:xfrm>
        </p:spPr>
        <p:txBody>
          <a:bodyPr/>
          <a:lstStyle/>
          <a:p>
            <a:r>
              <a:rPr lang="en-US" sz="4000">
                <a:solidFill>
                  <a:prstClr val="black"/>
                </a:solidFill>
              </a:rPr>
              <a:t>Type II Reduction – </a:t>
            </a:r>
            <a:r>
              <a:rPr lang="ru-RU" sz="4000">
                <a:solidFill>
                  <a:prstClr val="black"/>
                </a:solidFill>
              </a:rPr>
              <a:t>е/я</a:t>
            </a:r>
            <a:endParaRPr lang="en-US" sz="4000"/>
          </a:p>
        </p:txBody>
      </p:sp>
      <p:sp>
        <p:nvSpPr>
          <p:cNvPr id="6" name="Content Placeholder 2">
            <a:extLst>
              <a:ext uri="{FF2B5EF4-FFF2-40B4-BE49-F238E27FC236}">
                <a16:creationId xmlns:a16="http://schemas.microsoft.com/office/drawing/2014/main" id="{DCD11C5B-76F1-1C4C-A597-A0EE538BE3AC}"/>
              </a:ext>
            </a:extLst>
          </p:cNvPr>
          <p:cNvSpPr txBox="1">
            <a:spLocks/>
          </p:cNvSpPr>
          <p:nvPr/>
        </p:nvSpPr>
        <p:spPr>
          <a:xfrm>
            <a:off x="4490614" y="1880151"/>
            <a:ext cx="6846810" cy="757130"/>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The vowels </a:t>
            </a:r>
            <a:r>
              <a:rPr lang="ru-RU" sz="2400" dirty="0"/>
              <a:t>е</a:t>
            </a:r>
            <a:r>
              <a:rPr lang="en-US" sz="2400" dirty="0"/>
              <a:t> and </a:t>
            </a:r>
            <a:r>
              <a:rPr lang="ru-RU" sz="2400" dirty="0"/>
              <a:t>я</a:t>
            </a:r>
            <a:r>
              <a:rPr lang="en-US" sz="2400" dirty="0"/>
              <a:t> (or a in </a:t>
            </a:r>
            <a:r>
              <a:rPr lang="ru-RU" sz="2400" dirty="0"/>
              <a:t>ча, ща</a:t>
            </a:r>
            <a:r>
              <a:rPr lang="en-US" sz="2400" dirty="0"/>
              <a:t>) also undergo different types of reduction.</a:t>
            </a:r>
          </a:p>
        </p:txBody>
      </p:sp>
    </p:spTree>
    <p:extLst>
      <p:ext uri="{BB962C8B-B14F-4D97-AF65-F5344CB8AC3E}">
        <p14:creationId xmlns:p14="http://schemas.microsoft.com/office/powerpoint/2010/main" val="253001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04"/>
            <a:ext cx="7437074" cy="1325563"/>
          </a:xfrm>
        </p:spPr>
        <p:txBody>
          <a:bodyPr/>
          <a:lstStyle/>
          <a:p>
            <a:r>
              <a:rPr lang="en-US" sz="4000">
                <a:solidFill>
                  <a:prstClr val="black"/>
                </a:solidFill>
              </a:rPr>
              <a:t>Type II Reduction – </a:t>
            </a:r>
            <a:r>
              <a:rPr lang="ru-RU" sz="4000">
                <a:solidFill>
                  <a:prstClr val="black"/>
                </a:solidFill>
              </a:rPr>
              <a:t>е/я</a:t>
            </a:r>
            <a:endParaRPr lang="en-US" sz="4000"/>
          </a:p>
        </p:txBody>
      </p:sp>
      <p:sp>
        <p:nvSpPr>
          <p:cNvPr id="6" name="Content Placeholder 2">
            <a:extLst>
              <a:ext uri="{FF2B5EF4-FFF2-40B4-BE49-F238E27FC236}">
                <a16:creationId xmlns:a16="http://schemas.microsoft.com/office/drawing/2014/main" id="{DCD11C5B-76F1-1C4C-A597-A0EE538BE3AC}"/>
              </a:ext>
            </a:extLst>
          </p:cNvPr>
          <p:cNvSpPr txBox="1">
            <a:spLocks/>
          </p:cNvSpPr>
          <p:nvPr/>
        </p:nvSpPr>
        <p:spPr>
          <a:xfrm>
            <a:off x="4490614" y="1880151"/>
            <a:ext cx="6846810" cy="757130"/>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The vowels </a:t>
            </a:r>
            <a:r>
              <a:rPr lang="ru-RU" sz="2400" dirty="0">
                <a:solidFill>
                  <a:srgbClr val="4372C4"/>
                </a:solidFill>
              </a:rPr>
              <a:t>е</a:t>
            </a:r>
            <a:r>
              <a:rPr lang="en-US" sz="2400" dirty="0"/>
              <a:t> and </a:t>
            </a:r>
            <a:r>
              <a:rPr lang="ru-RU" sz="2400" dirty="0">
                <a:solidFill>
                  <a:srgbClr val="4372C4"/>
                </a:solidFill>
              </a:rPr>
              <a:t>я</a:t>
            </a:r>
            <a:r>
              <a:rPr lang="en-US" sz="2400" dirty="0"/>
              <a:t> (or a in </a:t>
            </a:r>
            <a:r>
              <a:rPr lang="ru-RU" sz="2400" dirty="0">
                <a:solidFill>
                  <a:srgbClr val="4372C4"/>
                </a:solidFill>
              </a:rPr>
              <a:t>ча, ща</a:t>
            </a:r>
            <a:r>
              <a:rPr lang="en-US" sz="2400" dirty="0"/>
              <a:t>) also undergo different types of reduction.</a:t>
            </a:r>
          </a:p>
        </p:txBody>
      </p:sp>
    </p:spTree>
    <p:extLst>
      <p:ext uri="{BB962C8B-B14F-4D97-AF65-F5344CB8AC3E}">
        <p14:creationId xmlns:p14="http://schemas.microsoft.com/office/powerpoint/2010/main" val="28469688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04"/>
            <a:ext cx="7437074" cy="1325563"/>
          </a:xfrm>
        </p:spPr>
        <p:txBody>
          <a:bodyPr/>
          <a:lstStyle/>
          <a:p>
            <a:r>
              <a:rPr lang="en-US" sz="4000">
                <a:solidFill>
                  <a:prstClr val="black"/>
                </a:solidFill>
              </a:rPr>
              <a:t>Type II Reduction – </a:t>
            </a:r>
            <a:r>
              <a:rPr lang="ru-RU" sz="4000">
                <a:solidFill>
                  <a:prstClr val="black"/>
                </a:solidFill>
              </a:rPr>
              <a:t>е/я</a:t>
            </a:r>
            <a:endParaRPr lang="en-US" sz="4000"/>
          </a:p>
        </p:txBody>
      </p:sp>
      <p:sp>
        <p:nvSpPr>
          <p:cNvPr id="6" name="Content Placeholder 2">
            <a:extLst>
              <a:ext uri="{FF2B5EF4-FFF2-40B4-BE49-F238E27FC236}">
                <a16:creationId xmlns:a16="http://schemas.microsoft.com/office/drawing/2014/main" id="{DCD11C5B-76F1-1C4C-A597-A0EE538BE3AC}"/>
              </a:ext>
            </a:extLst>
          </p:cNvPr>
          <p:cNvSpPr txBox="1">
            <a:spLocks/>
          </p:cNvSpPr>
          <p:nvPr/>
        </p:nvSpPr>
        <p:spPr>
          <a:xfrm>
            <a:off x="4490614" y="1880151"/>
            <a:ext cx="6846810" cy="294080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The vowels </a:t>
            </a:r>
            <a:r>
              <a:rPr lang="ru-RU" sz="2400" dirty="0">
                <a:solidFill>
                  <a:srgbClr val="4372C4"/>
                </a:solidFill>
              </a:rPr>
              <a:t>е</a:t>
            </a:r>
            <a:r>
              <a:rPr lang="en-US" sz="2400" dirty="0"/>
              <a:t> and </a:t>
            </a:r>
            <a:r>
              <a:rPr lang="ru-RU" sz="2400" dirty="0">
                <a:solidFill>
                  <a:srgbClr val="4372C4"/>
                </a:solidFill>
              </a:rPr>
              <a:t>я</a:t>
            </a:r>
            <a:r>
              <a:rPr lang="en-US" sz="2400" dirty="0"/>
              <a:t> (or a in </a:t>
            </a:r>
            <a:r>
              <a:rPr lang="ru-RU" sz="2400" dirty="0">
                <a:solidFill>
                  <a:srgbClr val="4372C4"/>
                </a:solidFill>
              </a:rPr>
              <a:t>ча, ща</a:t>
            </a:r>
            <a:r>
              <a:rPr lang="en-US" sz="2400" dirty="0"/>
              <a:t>) also undergo different types of reduction.</a:t>
            </a:r>
            <a:endParaRPr lang="ru-RU" sz="2400" dirty="0"/>
          </a:p>
          <a:p>
            <a:pPr marL="2297113" indent="-496888" algn="ctr">
              <a:buFont typeface="Arial" panose="020B0604020202020204" pitchFamily="34" charset="0"/>
              <a:buNone/>
            </a:pPr>
            <a:endParaRPr lang="ru-RU" sz="1200" dirty="0"/>
          </a:p>
          <a:p>
            <a:pPr marL="2297113" lvl="0" indent="-496888">
              <a:buFont typeface="+mj-lt"/>
              <a:buAutoNum type="arabicPeriod"/>
            </a:pPr>
            <a:r>
              <a:rPr lang="en-US" sz="2600" dirty="0">
                <a:solidFill>
                  <a:prstClr val="black"/>
                </a:solidFill>
              </a:rPr>
              <a:t>TONIC</a:t>
            </a:r>
            <a:endParaRPr lang="en-US" sz="2600" b="1" dirty="0">
              <a:solidFill>
                <a:prstClr val="black"/>
              </a:solidFill>
            </a:endParaRPr>
          </a:p>
          <a:p>
            <a:pPr marL="2297113" lvl="0" indent="-496888">
              <a:buFont typeface="+mj-lt"/>
              <a:buAutoNum type="arabicPeriod"/>
            </a:pPr>
            <a:r>
              <a:rPr lang="en-US" sz="2600" dirty="0">
                <a:solidFill>
                  <a:prstClr val="black"/>
                </a:solidFill>
              </a:rPr>
              <a:t>first pre-tonic and </a:t>
            </a:r>
          </a:p>
          <a:p>
            <a:pPr marL="2297113" lvl="1" indent="0">
              <a:buNone/>
            </a:pPr>
            <a:r>
              <a:rPr lang="en-US" sz="2600" dirty="0">
                <a:solidFill>
                  <a:prstClr val="black"/>
                </a:solidFill>
              </a:rPr>
              <a:t>word-initial</a:t>
            </a:r>
          </a:p>
          <a:p>
            <a:pPr marL="2297113" lvl="0" indent="-496888">
              <a:buFont typeface="+mj-lt"/>
              <a:buAutoNum type="arabicPeriod" startAt="3"/>
            </a:pPr>
            <a:r>
              <a:rPr lang="en-US" sz="2600" dirty="0">
                <a:solidFill>
                  <a:prstClr val="black"/>
                </a:solidFill>
              </a:rPr>
              <a:t>all other positions</a:t>
            </a:r>
            <a:endParaRPr lang="en-US" sz="2600" b="1" dirty="0">
              <a:solidFill>
                <a:prstClr val="black"/>
              </a:solidFill>
            </a:endParaRPr>
          </a:p>
        </p:txBody>
      </p:sp>
      <p:grpSp>
        <p:nvGrpSpPr>
          <p:cNvPr id="5" name="Group 4">
            <a:extLst>
              <a:ext uri="{FF2B5EF4-FFF2-40B4-BE49-F238E27FC236}">
                <a16:creationId xmlns:a16="http://schemas.microsoft.com/office/drawing/2014/main" id="{CE87B74D-765B-EE4A-A0B6-CEAD22F065A5}"/>
              </a:ext>
            </a:extLst>
          </p:cNvPr>
          <p:cNvGrpSpPr/>
          <p:nvPr/>
        </p:nvGrpSpPr>
        <p:grpSpPr>
          <a:xfrm>
            <a:off x="5617250" y="3425640"/>
            <a:ext cx="4593530" cy="1325563"/>
            <a:chOff x="719252" y="3157576"/>
            <a:chExt cx="3852748" cy="707886"/>
          </a:xfrm>
        </p:grpSpPr>
        <p:cxnSp>
          <p:nvCxnSpPr>
            <p:cNvPr id="7" name="Straight Connector 6">
              <a:extLst>
                <a:ext uri="{FF2B5EF4-FFF2-40B4-BE49-F238E27FC236}">
                  <a16:creationId xmlns:a16="http://schemas.microsoft.com/office/drawing/2014/main" id="{0B40EE4E-C373-2942-B517-4658D089AB3B}"/>
                </a:ext>
              </a:extLst>
            </p:cNvPr>
            <p:cNvCxnSpPr/>
            <p:nvPr/>
          </p:nvCxnSpPr>
          <p:spPr>
            <a:xfrm>
              <a:off x="1527717" y="3222702"/>
              <a:ext cx="2308302" cy="42374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9A4B1DA-5C7B-F64E-A353-C58593536CA3}"/>
                </a:ext>
              </a:extLst>
            </p:cNvPr>
            <p:cNvCxnSpPr/>
            <p:nvPr/>
          </p:nvCxnSpPr>
          <p:spPr>
            <a:xfrm flipV="1">
              <a:off x="1527717" y="3222702"/>
              <a:ext cx="2308302" cy="42374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DA8A007-1CBF-CC46-A4EE-87E37ED3AAB2}"/>
                </a:ext>
              </a:extLst>
            </p:cNvPr>
            <p:cNvSpPr txBox="1"/>
            <p:nvPr/>
          </p:nvSpPr>
          <p:spPr>
            <a:xfrm>
              <a:off x="3836020" y="3157576"/>
              <a:ext cx="735980" cy="707886"/>
            </a:xfrm>
            <a:prstGeom prst="rect">
              <a:avLst/>
            </a:prstGeom>
            <a:noFill/>
          </p:spPr>
          <p:txBody>
            <a:bodyPr wrap="square" rtlCol="0">
              <a:spAutoFit/>
            </a:bodyPr>
            <a:lstStyle/>
            <a:p>
              <a:r>
                <a:rPr lang="ru-RU" sz="4000" dirty="0">
                  <a:solidFill>
                    <a:srgbClr val="FF0000"/>
                  </a:solidFill>
                </a:rPr>
                <a:t>!!!</a:t>
              </a:r>
              <a:endParaRPr lang="en-US" sz="4000" dirty="0">
                <a:solidFill>
                  <a:srgbClr val="FF0000"/>
                </a:solidFill>
              </a:endParaRPr>
            </a:p>
          </p:txBody>
        </p:sp>
        <p:sp>
          <p:nvSpPr>
            <p:cNvPr id="10" name="TextBox 9">
              <a:extLst>
                <a:ext uri="{FF2B5EF4-FFF2-40B4-BE49-F238E27FC236}">
                  <a16:creationId xmlns:a16="http://schemas.microsoft.com/office/drawing/2014/main" id="{6FA326C4-F0FD-0C47-8038-47733BA62F9B}"/>
                </a:ext>
              </a:extLst>
            </p:cNvPr>
            <p:cNvSpPr txBox="1"/>
            <p:nvPr/>
          </p:nvSpPr>
          <p:spPr>
            <a:xfrm>
              <a:off x="719252" y="3157576"/>
              <a:ext cx="808465" cy="707886"/>
            </a:xfrm>
            <a:prstGeom prst="rect">
              <a:avLst/>
            </a:prstGeom>
            <a:noFill/>
          </p:spPr>
          <p:txBody>
            <a:bodyPr wrap="square" rtlCol="0">
              <a:spAutoFit/>
            </a:bodyPr>
            <a:lstStyle/>
            <a:p>
              <a:r>
                <a:rPr lang="ru-RU" sz="4000" dirty="0">
                  <a:solidFill>
                    <a:srgbClr val="FF0000"/>
                  </a:solidFill>
                </a:rPr>
                <a:t>!!!</a:t>
              </a:r>
              <a:endParaRPr lang="en-US" sz="4000" dirty="0">
                <a:solidFill>
                  <a:srgbClr val="FF0000"/>
                </a:solidFill>
              </a:endParaRPr>
            </a:p>
          </p:txBody>
        </p:sp>
      </p:grpSp>
    </p:spTree>
    <p:extLst>
      <p:ext uri="{BB962C8B-B14F-4D97-AF65-F5344CB8AC3E}">
        <p14:creationId xmlns:p14="http://schemas.microsoft.com/office/powerpoint/2010/main" val="110944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AC353-940D-F98A-9D43-34C0B14AE8BA}"/>
              </a:ext>
            </a:extLst>
          </p:cNvPr>
          <p:cNvSpPr>
            <a:spLocks noGrp="1"/>
          </p:cNvSpPr>
          <p:nvPr>
            <p:ph type="title"/>
          </p:nvPr>
        </p:nvSpPr>
        <p:spPr>
          <a:xfrm>
            <a:off x="4122294" y="537206"/>
            <a:ext cx="7611862" cy="1325563"/>
          </a:xfrm>
        </p:spPr>
        <p:txBody>
          <a:bodyPr>
            <a:normAutofit/>
          </a:bodyPr>
          <a:lstStyle/>
          <a:p>
            <a:r>
              <a:rPr lang="en-US" sz="3800"/>
              <a:t>Observation from Anna Lordan!</a:t>
            </a:r>
          </a:p>
        </p:txBody>
      </p:sp>
      <p:sp>
        <p:nvSpPr>
          <p:cNvPr id="3" name="Content Placeholder 2">
            <a:extLst>
              <a:ext uri="{FF2B5EF4-FFF2-40B4-BE49-F238E27FC236}">
                <a16:creationId xmlns:a16="http://schemas.microsoft.com/office/drawing/2014/main" id="{23CE0AFE-B65D-ADB5-2FDF-533C81EAE399}"/>
              </a:ext>
            </a:extLst>
          </p:cNvPr>
          <p:cNvSpPr>
            <a:spLocks noGrp="1"/>
          </p:cNvSpPr>
          <p:nvPr>
            <p:ph idx="1"/>
          </p:nvPr>
        </p:nvSpPr>
        <p:spPr>
          <a:xfrm>
            <a:off x="4122294" y="1999343"/>
            <a:ext cx="7611861" cy="4541756"/>
          </a:xfrm>
        </p:spPr>
        <p:txBody>
          <a:bodyPr/>
          <a:lstStyle/>
          <a:p>
            <a:pPr marL="0" indent="0" algn="l">
              <a:buNone/>
            </a:pPr>
            <a:r>
              <a:rPr lang="en-US" sz="2400" b="0" i="0" u="none" strike="noStrike">
                <a:solidFill>
                  <a:srgbClr val="000000"/>
                </a:solidFill>
                <a:effectLst/>
                <a:latin typeface="Calibri" panose="020F0502020204030204" pitchFamily="34" charset="0"/>
              </a:rPr>
              <a:t>The overall observation is how critical shifting the default mouth position is. The way I heard myself describing it to someone this week is: </a:t>
            </a:r>
            <a:r>
              <a:rPr lang="en-US" sz="2400" b="1" u="sng">
                <a:solidFill>
                  <a:srgbClr val="000000"/>
                </a:solidFill>
              </a:rPr>
              <a:t>T</a:t>
            </a:r>
            <a:r>
              <a:rPr lang="en-US" sz="2400" b="1" i="0" u="sng" strike="noStrike">
                <a:solidFill>
                  <a:srgbClr val="000000"/>
                </a:solidFill>
                <a:effectLst/>
                <a:latin typeface="Calibri" panose="020F0502020204030204" pitchFamily="34" charset="0"/>
              </a:rPr>
              <a:t>he default mouth position is training to put your mouth into the shape of the instrument for Russian, so when the air comes through, it makes the sound of Russian</a:t>
            </a:r>
            <a:r>
              <a:rPr lang="en-US" sz="2400" b="0" i="0" u="none" strike="noStrike">
                <a:solidFill>
                  <a:srgbClr val="000000"/>
                </a:solidFill>
                <a:effectLst/>
                <a:latin typeface="Calibri" panose="020F0502020204030204" pitchFamily="34" charset="0"/>
              </a:rPr>
              <a:t>. </a:t>
            </a:r>
          </a:p>
          <a:p>
            <a:pPr marL="0" indent="0" algn="l">
              <a:buNone/>
            </a:pPr>
            <a:r>
              <a:rPr lang="en-US" sz="2400" b="0" i="0" u="none" strike="noStrike">
                <a:solidFill>
                  <a:srgbClr val="000000"/>
                </a:solidFill>
                <a:effectLst/>
                <a:latin typeface="Calibri" panose="020F0502020204030204" pitchFamily="34" charset="0"/>
              </a:rPr>
              <a:t>So for example, the English default mouth position is one type of musical instrument, one type of wind instrument. It has its own shape, and when the air comes through that instrument, it makes certain sounds. You can’t try and “play” the sounds of Russian on the English instrument, because the shape of the instrument is completely different. You have to change instruments.</a:t>
            </a:r>
          </a:p>
        </p:txBody>
      </p:sp>
    </p:spTree>
    <p:extLst>
      <p:ext uri="{BB962C8B-B14F-4D97-AF65-F5344CB8AC3E}">
        <p14:creationId xmlns:p14="http://schemas.microsoft.com/office/powerpoint/2010/main" val="24087298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04"/>
            <a:ext cx="7437074" cy="1325563"/>
          </a:xfrm>
        </p:spPr>
        <p:txBody>
          <a:bodyPr/>
          <a:lstStyle/>
          <a:p>
            <a:r>
              <a:rPr lang="en-US" sz="4000">
                <a:solidFill>
                  <a:prstClr val="black"/>
                </a:solidFill>
              </a:rPr>
              <a:t>Type II Reduction – </a:t>
            </a:r>
            <a:r>
              <a:rPr lang="ru-RU" sz="4000">
                <a:solidFill>
                  <a:prstClr val="black"/>
                </a:solidFill>
              </a:rPr>
              <a:t>е/я</a:t>
            </a:r>
            <a:endParaRPr lang="en-US" sz="4000"/>
          </a:p>
        </p:txBody>
      </p:sp>
      <p:sp>
        <p:nvSpPr>
          <p:cNvPr id="6" name="Content Placeholder 2">
            <a:extLst>
              <a:ext uri="{FF2B5EF4-FFF2-40B4-BE49-F238E27FC236}">
                <a16:creationId xmlns:a16="http://schemas.microsoft.com/office/drawing/2014/main" id="{DCD11C5B-76F1-1C4C-A597-A0EE538BE3AC}"/>
              </a:ext>
            </a:extLst>
          </p:cNvPr>
          <p:cNvSpPr txBox="1">
            <a:spLocks/>
          </p:cNvSpPr>
          <p:nvPr/>
        </p:nvSpPr>
        <p:spPr>
          <a:xfrm>
            <a:off x="4490614" y="1880151"/>
            <a:ext cx="6846810" cy="2028248"/>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The vowels </a:t>
            </a:r>
            <a:r>
              <a:rPr lang="ru-RU" sz="2400" dirty="0">
                <a:solidFill>
                  <a:srgbClr val="4372C4"/>
                </a:solidFill>
              </a:rPr>
              <a:t>е</a:t>
            </a:r>
            <a:r>
              <a:rPr lang="en-US" sz="2400" dirty="0"/>
              <a:t> and </a:t>
            </a:r>
            <a:r>
              <a:rPr lang="ru-RU" sz="2400" dirty="0">
                <a:solidFill>
                  <a:srgbClr val="4372C4"/>
                </a:solidFill>
              </a:rPr>
              <a:t>я</a:t>
            </a:r>
            <a:r>
              <a:rPr lang="en-US" sz="2400" dirty="0"/>
              <a:t> (or a in </a:t>
            </a:r>
            <a:r>
              <a:rPr lang="ru-RU" sz="2400" dirty="0">
                <a:solidFill>
                  <a:srgbClr val="4372C4"/>
                </a:solidFill>
              </a:rPr>
              <a:t>ча, ща</a:t>
            </a:r>
            <a:r>
              <a:rPr lang="en-US" sz="2400" dirty="0"/>
              <a:t>) also undergo different types of reduction.</a:t>
            </a:r>
            <a:endParaRPr lang="ru-RU" sz="2400" dirty="0"/>
          </a:p>
          <a:p>
            <a:pPr marL="2297113" indent="-496888" algn="ctr">
              <a:buFont typeface="Arial" panose="020B0604020202020204" pitchFamily="34" charset="0"/>
              <a:buNone/>
            </a:pPr>
            <a:endParaRPr lang="ru-RU" sz="1200" dirty="0"/>
          </a:p>
          <a:p>
            <a:pPr marL="2297113" lvl="0" indent="-496888">
              <a:buFont typeface="+mj-lt"/>
              <a:buAutoNum type="arabicPeriod"/>
            </a:pPr>
            <a:r>
              <a:rPr lang="en-US" sz="2600" dirty="0">
                <a:solidFill>
                  <a:prstClr val="black"/>
                </a:solidFill>
              </a:rPr>
              <a:t>TONIC</a:t>
            </a:r>
            <a:endParaRPr lang="ru-RU" sz="2600" b="1" dirty="0">
              <a:solidFill>
                <a:prstClr val="black"/>
              </a:solidFill>
            </a:endParaRPr>
          </a:p>
          <a:p>
            <a:pPr marL="2297113" lvl="0" indent="-496888">
              <a:buFont typeface="+mj-lt"/>
              <a:buAutoNum type="arabicPeriod"/>
            </a:pPr>
            <a:r>
              <a:rPr lang="en-US" sz="2600" dirty="0"/>
              <a:t>all other positions</a:t>
            </a:r>
            <a:endParaRPr lang="en-US" sz="2600" b="1" dirty="0"/>
          </a:p>
        </p:txBody>
      </p:sp>
      <p:sp>
        <p:nvSpPr>
          <p:cNvPr id="11" name="Content Placeholder 2">
            <a:extLst>
              <a:ext uri="{FF2B5EF4-FFF2-40B4-BE49-F238E27FC236}">
                <a16:creationId xmlns:a16="http://schemas.microsoft.com/office/drawing/2014/main" id="{17549541-BEE5-D74A-96A8-E92AFBB5FA2D}"/>
              </a:ext>
            </a:extLst>
          </p:cNvPr>
          <p:cNvSpPr txBox="1">
            <a:spLocks/>
          </p:cNvSpPr>
          <p:nvPr/>
        </p:nvSpPr>
        <p:spPr>
          <a:xfrm>
            <a:off x="5334394" y="4314241"/>
            <a:ext cx="5159245"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full value</a:t>
            </a:r>
            <a:r>
              <a:rPr lang="ru-RU" b="1" dirty="0"/>
              <a:t>, </a:t>
            </a:r>
            <a:r>
              <a:rPr lang="en-US" b="1" dirty="0"/>
              <a:t>i</a:t>
            </a:r>
            <a:endParaRPr lang="ru-RU" b="1" dirty="0"/>
          </a:p>
        </p:txBody>
      </p:sp>
    </p:spTree>
    <p:extLst>
      <p:ext uri="{BB962C8B-B14F-4D97-AF65-F5344CB8AC3E}">
        <p14:creationId xmlns:p14="http://schemas.microsoft.com/office/powerpoint/2010/main" val="1395733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04"/>
            <a:ext cx="7437074" cy="1325563"/>
          </a:xfrm>
        </p:spPr>
        <p:txBody>
          <a:bodyPr/>
          <a:lstStyle/>
          <a:p>
            <a:r>
              <a:rPr lang="en-US" sz="4000">
                <a:solidFill>
                  <a:prstClr val="black"/>
                </a:solidFill>
              </a:rPr>
              <a:t>Type II Reduction – </a:t>
            </a:r>
            <a:r>
              <a:rPr lang="ru-RU" sz="4000">
                <a:solidFill>
                  <a:prstClr val="black"/>
                </a:solidFill>
              </a:rPr>
              <a:t>е/я</a:t>
            </a:r>
            <a:endParaRPr lang="en-US" sz="4000"/>
          </a:p>
        </p:txBody>
      </p:sp>
      <p:sp>
        <p:nvSpPr>
          <p:cNvPr id="6" name="Content Placeholder 2">
            <a:extLst>
              <a:ext uri="{FF2B5EF4-FFF2-40B4-BE49-F238E27FC236}">
                <a16:creationId xmlns:a16="http://schemas.microsoft.com/office/drawing/2014/main" id="{DCD11C5B-76F1-1C4C-A597-A0EE538BE3AC}"/>
              </a:ext>
            </a:extLst>
          </p:cNvPr>
          <p:cNvSpPr txBox="1">
            <a:spLocks/>
          </p:cNvSpPr>
          <p:nvPr/>
        </p:nvSpPr>
        <p:spPr>
          <a:xfrm>
            <a:off x="4490614" y="1880151"/>
            <a:ext cx="6846810" cy="2028248"/>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The vowels </a:t>
            </a:r>
            <a:r>
              <a:rPr lang="ru-RU" sz="2400" dirty="0">
                <a:solidFill>
                  <a:srgbClr val="4372C4"/>
                </a:solidFill>
              </a:rPr>
              <a:t>е</a:t>
            </a:r>
            <a:r>
              <a:rPr lang="en-US" sz="2400" dirty="0"/>
              <a:t> and </a:t>
            </a:r>
            <a:r>
              <a:rPr lang="ru-RU" sz="2400" dirty="0">
                <a:solidFill>
                  <a:srgbClr val="4372C4"/>
                </a:solidFill>
              </a:rPr>
              <a:t>я</a:t>
            </a:r>
            <a:r>
              <a:rPr lang="en-US" sz="2400" dirty="0"/>
              <a:t> (or a in </a:t>
            </a:r>
            <a:r>
              <a:rPr lang="ru-RU" sz="2400" dirty="0">
                <a:solidFill>
                  <a:srgbClr val="4372C4"/>
                </a:solidFill>
              </a:rPr>
              <a:t>ча, ща</a:t>
            </a:r>
            <a:r>
              <a:rPr lang="en-US" sz="2400" dirty="0"/>
              <a:t>) also undergo different types of reduction.</a:t>
            </a:r>
            <a:endParaRPr lang="ru-RU" sz="2400" dirty="0"/>
          </a:p>
          <a:p>
            <a:pPr marL="2297113" indent="-496888" algn="ctr">
              <a:buFont typeface="Arial" panose="020B0604020202020204" pitchFamily="34" charset="0"/>
              <a:buNone/>
            </a:pPr>
            <a:endParaRPr lang="ru-RU" sz="1200" dirty="0"/>
          </a:p>
          <a:p>
            <a:pPr marL="2297113" lvl="0" indent="-496888">
              <a:buFont typeface="+mj-lt"/>
              <a:buAutoNum type="arabicPeriod"/>
            </a:pPr>
            <a:r>
              <a:rPr lang="en-US" sz="2600" dirty="0">
                <a:solidFill>
                  <a:prstClr val="black"/>
                </a:solidFill>
              </a:rPr>
              <a:t>TONIC</a:t>
            </a:r>
            <a:endParaRPr lang="ru-RU" sz="2600" b="1" dirty="0">
              <a:solidFill>
                <a:prstClr val="black"/>
              </a:solidFill>
            </a:endParaRPr>
          </a:p>
          <a:p>
            <a:pPr marL="2297113" lvl="0" indent="-496888">
              <a:buFont typeface="+mj-lt"/>
              <a:buAutoNum type="arabicPeriod"/>
            </a:pPr>
            <a:r>
              <a:rPr lang="en-US" sz="2600" dirty="0">
                <a:solidFill>
                  <a:srgbClr val="4372C4"/>
                </a:solidFill>
              </a:rPr>
              <a:t>all other positions</a:t>
            </a:r>
            <a:endParaRPr lang="en-US" sz="2600" b="1" dirty="0">
              <a:solidFill>
                <a:srgbClr val="4372C4"/>
              </a:solidFill>
            </a:endParaRPr>
          </a:p>
        </p:txBody>
      </p:sp>
      <p:sp>
        <p:nvSpPr>
          <p:cNvPr id="11" name="Content Placeholder 2">
            <a:extLst>
              <a:ext uri="{FF2B5EF4-FFF2-40B4-BE49-F238E27FC236}">
                <a16:creationId xmlns:a16="http://schemas.microsoft.com/office/drawing/2014/main" id="{17549541-BEE5-D74A-96A8-E92AFBB5FA2D}"/>
              </a:ext>
            </a:extLst>
          </p:cNvPr>
          <p:cNvSpPr txBox="1">
            <a:spLocks/>
          </p:cNvSpPr>
          <p:nvPr/>
        </p:nvSpPr>
        <p:spPr>
          <a:xfrm>
            <a:off x="5334394" y="4314241"/>
            <a:ext cx="5159245"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full value</a:t>
            </a:r>
            <a:r>
              <a:rPr lang="ru-RU" b="1" dirty="0"/>
              <a:t>, </a:t>
            </a:r>
            <a:r>
              <a:rPr lang="en-US" b="1" dirty="0">
                <a:solidFill>
                  <a:srgbClr val="4372C4"/>
                </a:solidFill>
              </a:rPr>
              <a:t>i</a:t>
            </a:r>
            <a:endParaRPr lang="ru-RU" b="1" dirty="0">
              <a:solidFill>
                <a:srgbClr val="4372C4"/>
              </a:solidFill>
            </a:endParaRPr>
          </a:p>
        </p:txBody>
      </p:sp>
    </p:spTree>
    <p:extLst>
      <p:ext uri="{BB962C8B-B14F-4D97-AF65-F5344CB8AC3E}">
        <p14:creationId xmlns:p14="http://schemas.microsoft.com/office/powerpoint/2010/main" val="12644912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04"/>
            <a:ext cx="7437074" cy="1325563"/>
          </a:xfrm>
        </p:spPr>
        <p:txBody>
          <a:bodyPr>
            <a:normAutofit/>
          </a:bodyPr>
          <a:lstStyle/>
          <a:p>
            <a:r>
              <a:rPr lang="en-US" sz="3800">
                <a:solidFill>
                  <a:prstClr val="black"/>
                </a:solidFill>
              </a:rPr>
              <a:t>Practice: Type II Reduction </a:t>
            </a:r>
            <a:r>
              <a:rPr lang="ru-RU" sz="3800">
                <a:solidFill>
                  <a:prstClr val="black"/>
                </a:solidFill>
              </a:rPr>
              <a:t>е</a:t>
            </a:r>
            <a:r>
              <a:rPr lang="en-US" sz="3800">
                <a:solidFill>
                  <a:prstClr val="black"/>
                </a:solidFill>
              </a:rPr>
              <a:t>/</a:t>
            </a:r>
            <a:r>
              <a:rPr lang="ru-RU" sz="3800">
                <a:solidFill>
                  <a:prstClr val="black"/>
                </a:solidFill>
              </a:rPr>
              <a:t>я</a:t>
            </a:r>
            <a:endParaRPr lang="en-US" sz="3800"/>
          </a:p>
        </p:txBody>
      </p:sp>
      <p:sp>
        <p:nvSpPr>
          <p:cNvPr id="5" name="Content Placeholder 2">
            <a:extLst>
              <a:ext uri="{FF2B5EF4-FFF2-40B4-BE49-F238E27FC236}">
                <a16:creationId xmlns:a16="http://schemas.microsoft.com/office/drawing/2014/main" id="{F78F3F82-6087-664A-9040-1DB61495EB38}"/>
              </a:ext>
            </a:extLst>
          </p:cNvPr>
          <p:cNvSpPr>
            <a:spLocks noGrp="1"/>
          </p:cNvSpPr>
          <p:nvPr>
            <p:ph idx="1"/>
          </p:nvPr>
        </p:nvSpPr>
        <p:spPr>
          <a:xfrm>
            <a:off x="6045687" y="1933106"/>
            <a:ext cx="3736663" cy="1006898"/>
          </a:xfrm>
        </p:spPr>
        <p:txBody>
          <a:bodyPr/>
          <a:lstStyle/>
          <a:p>
            <a:pPr marL="460375" indent="-460375">
              <a:buFont typeface="+mj-lt"/>
              <a:buAutoNum type="arabicPeriod"/>
            </a:pPr>
            <a:r>
              <a:rPr lang="en-US" dirty="0"/>
              <a:t>TONIC</a:t>
            </a:r>
            <a:r>
              <a:rPr lang="ru-RU" dirty="0"/>
              <a:t>: </a:t>
            </a:r>
            <a:r>
              <a:rPr lang="en-US" b="1" dirty="0"/>
              <a:t>full value</a:t>
            </a:r>
          </a:p>
          <a:p>
            <a:pPr marL="460375" indent="-460375">
              <a:buFont typeface="+mj-lt"/>
              <a:buAutoNum type="arabicPeriod"/>
            </a:pPr>
            <a:r>
              <a:rPr lang="en-US" dirty="0">
                <a:solidFill>
                  <a:srgbClr val="4372C4"/>
                </a:solidFill>
              </a:rPr>
              <a:t>all other positions: </a:t>
            </a:r>
            <a:r>
              <a:rPr lang="en-US" b="1" dirty="0">
                <a:solidFill>
                  <a:srgbClr val="4372C4"/>
                </a:solidFill>
              </a:rPr>
              <a:t>i</a:t>
            </a:r>
          </a:p>
        </p:txBody>
      </p:sp>
      <p:sp>
        <p:nvSpPr>
          <p:cNvPr id="7" name="TextBox 6">
            <a:extLst>
              <a:ext uri="{FF2B5EF4-FFF2-40B4-BE49-F238E27FC236}">
                <a16:creationId xmlns:a16="http://schemas.microsoft.com/office/drawing/2014/main" id="{F8F74349-6B79-174F-95D7-FB8D8B4F4D44}"/>
              </a:ext>
            </a:extLst>
          </p:cNvPr>
          <p:cNvSpPr txBox="1"/>
          <p:nvPr/>
        </p:nvSpPr>
        <p:spPr>
          <a:xfrm>
            <a:off x="3814805" y="3994656"/>
            <a:ext cx="2500661" cy="1384995"/>
          </a:xfrm>
          <a:prstGeom prst="rect">
            <a:avLst/>
          </a:prstGeom>
          <a:noFill/>
        </p:spPr>
        <p:txBody>
          <a:bodyPr wrap="square" rtlCol="0">
            <a:spAutoFit/>
          </a:bodyPr>
          <a:lstStyle/>
          <a:p>
            <a:pPr algn="r"/>
            <a:r>
              <a:rPr lang="ru-RU" sz="2800" dirty="0" err="1"/>
              <a:t>серебр</a:t>
            </a:r>
            <a:r>
              <a:rPr lang="en-US" sz="2800" dirty="0" err="1"/>
              <a:t>о</a:t>
            </a:r>
            <a:r>
              <a:rPr lang="en-US" sz="2800" dirty="0"/>
              <a:t>́ </a:t>
            </a:r>
            <a:r>
              <a:rPr lang="en-US" sz="2800" dirty="0">
                <a:sym typeface="Wingdings"/>
              </a:rPr>
              <a:t></a:t>
            </a:r>
            <a:endParaRPr lang="ru-RU" sz="2800" dirty="0">
              <a:sym typeface="Wingdings"/>
            </a:endParaRPr>
          </a:p>
          <a:p>
            <a:pPr algn="r"/>
            <a:r>
              <a:rPr lang="ru-RU" sz="2800" dirty="0">
                <a:sym typeface="Wingdings"/>
              </a:rPr>
              <a:t>её</a:t>
            </a:r>
            <a:r>
              <a:rPr lang="en-US" sz="2800" dirty="0">
                <a:sym typeface="Wingdings"/>
              </a:rPr>
              <a:t> </a:t>
            </a:r>
          </a:p>
          <a:p>
            <a:pPr algn="r"/>
            <a:r>
              <a:rPr lang="ru-RU" sz="2800" dirty="0">
                <a:sym typeface="Wingdings"/>
              </a:rPr>
              <a:t>часы́ </a:t>
            </a:r>
            <a:r>
              <a:rPr lang="en-US" sz="2800" dirty="0">
                <a:sym typeface="Wingdings"/>
              </a:rPr>
              <a:t></a:t>
            </a:r>
          </a:p>
        </p:txBody>
      </p:sp>
      <p:sp>
        <p:nvSpPr>
          <p:cNvPr id="8" name="TextBox 7">
            <a:extLst>
              <a:ext uri="{FF2B5EF4-FFF2-40B4-BE49-F238E27FC236}">
                <a16:creationId xmlns:a16="http://schemas.microsoft.com/office/drawing/2014/main" id="{772FCBE6-79DA-7844-BA96-4D5EE8619C83}"/>
              </a:ext>
            </a:extLst>
          </p:cNvPr>
          <p:cNvSpPr txBox="1"/>
          <p:nvPr/>
        </p:nvSpPr>
        <p:spPr>
          <a:xfrm>
            <a:off x="6234440" y="3994656"/>
            <a:ext cx="2074127" cy="523220"/>
          </a:xfrm>
          <a:prstGeom prst="rect">
            <a:avLst/>
          </a:prstGeom>
          <a:noFill/>
        </p:spPr>
        <p:txBody>
          <a:bodyPr wrap="square" rtlCol="0">
            <a:spAutoFit/>
          </a:bodyPr>
          <a:lstStyle/>
          <a:p>
            <a:r>
              <a:rPr lang="en-US" sz="2800" dirty="0" err="1"/>
              <a:t>s’er’ebró</a:t>
            </a:r>
            <a:r>
              <a:rPr lang="en-US" sz="2800" dirty="0"/>
              <a:t> </a:t>
            </a:r>
          </a:p>
        </p:txBody>
      </p:sp>
      <p:sp>
        <p:nvSpPr>
          <p:cNvPr id="9" name="TextBox 8">
            <a:extLst>
              <a:ext uri="{FF2B5EF4-FFF2-40B4-BE49-F238E27FC236}">
                <a16:creationId xmlns:a16="http://schemas.microsoft.com/office/drawing/2014/main" id="{9D22C29E-C9FA-C341-8047-8C838C0091F2}"/>
              </a:ext>
            </a:extLst>
          </p:cNvPr>
          <p:cNvSpPr txBox="1"/>
          <p:nvPr/>
        </p:nvSpPr>
        <p:spPr>
          <a:xfrm>
            <a:off x="6234440" y="4405809"/>
            <a:ext cx="2074127" cy="523220"/>
          </a:xfrm>
          <a:prstGeom prst="rect">
            <a:avLst/>
          </a:prstGeom>
          <a:noFill/>
        </p:spPr>
        <p:txBody>
          <a:bodyPr wrap="square" rtlCol="0">
            <a:spAutoFit/>
          </a:bodyPr>
          <a:lstStyle/>
          <a:p>
            <a:r>
              <a:rPr lang="en-US" sz="2800" dirty="0" err="1"/>
              <a:t>jejó</a:t>
            </a:r>
            <a:endParaRPr lang="en-US" sz="2800" dirty="0"/>
          </a:p>
        </p:txBody>
      </p:sp>
      <p:sp>
        <p:nvSpPr>
          <p:cNvPr id="10" name="TextBox 9">
            <a:extLst>
              <a:ext uri="{FF2B5EF4-FFF2-40B4-BE49-F238E27FC236}">
                <a16:creationId xmlns:a16="http://schemas.microsoft.com/office/drawing/2014/main" id="{19A98123-71D5-7147-B2FD-69273469A26E}"/>
              </a:ext>
            </a:extLst>
          </p:cNvPr>
          <p:cNvSpPr txBox="1"/>
          <p:nvPr/>
        </p:nvSpPr>
        <p:spPr>
          <a:xfrm>
            <a:off x="6234440" y="4842559"/>
            <a:ext cx="2074127" cy="523220"/>
          </a:xfrm>
          <a:prstGeom prst="rect">
            <a:avLst/>
          </a:prstGeom>
          <a:noFill/>
        </p:spPr>
        <p:txBody>
          <a:bodyPr wrap="square" rtlCol="0">
            <a:spAutoFit/>
          </a:bodyPr>
          <a:lstStyle/>
          <a:p>
            <a:r>
              <a:rPr lang="en-US" sz="2800" dirty="0" err="1"/>
              <a:t>č’asy</a:t>
            </a:r>
            <a:r>
              <a:rPr lang="en-US" sz="2800" dirty="0"/>
              <a:t>́ </a:t>
            </a:r>
          </a:p>
        </p:txBody>
      </p:sp>
      <p:sp>
        <p:nvSpPr>
          <p:cNvPr id="12" name="TextBox 11">
            <a:extLst>
              <a:ext uri="{FF2B5EF4-FFF2-40B4-BE49-F238E27FC236}">
                <a16:creationId xmlns:a16="http://schemas.microsoft.com/office/drawing/2014/main" id="{B0DAC121-64E4-674E-B9FF-D8B3849FCD4B}"/>
              </a:ext>
            </a:extLst>
          </p:cNvPr>
          <p:cNvSpPr txBox="1"/>
          <p:nvPr/>
        </p:nvSpPr>
        <p:spPr>
          <a:xfrm>
            <a:off x="3819653" y="3450536"/>
            <a:ext cx="4506789" cy="523220"/>
          </a:xfrm>
          <a:prstGeom prst="rect">
            <a:avLst/>
          </a:prstGeom>
          <a:noFill/>
        </p:spPr>
        <p:txBody>
          <a:bodyPr wrap="square" rtlCol="0">
            <a:spAutoFit/>
          </a:bodyPr>
          <a:lstStyle/>
          <a:p>
            <a:pPr algn="ctr"/>
            <a:r>
              <a:rPr lang="en-US" sz="2800" dirty="0"/>
              <a:t>Without reduction? </a:t>
            </a:r>
          </a:p>
        </p:txBody>
      </p:sp>
      <p:sp>
        <p:nvSpPr>
          <p:cNvPr id="13" name="TextBox 12">
            <a:extLst>
              <a:ext uri="{FF2B5EF4-FFF2-40B4-BE49-F238E27FC236}">
                <a16:creationId xmlns:a16="http://schemas.microsoft.com/office/drawing/2014/main" id="{CA97594D-6B7A-4846-8EBB-DE1BD370D041}"/>
              </a:ext>
            </a:extLst>
          </p:cNvPr>
          <p:cNvSpPr txBox="1"/>
          <p:nvPr/>
        </p:nvSpPr>
        <p:spPr>
          <a:xfrm>
            <a:off x="7136396" y="3447318"/>
            <a:ext cx="5328591" cy="523220"/>
          </a:xfrm>
          <a:prstGeom prst="rect">
            <a:avLst/>
          </a:prstGeom>
          <a:noFill/>
        </p:spPr>
        <p:txBody>
          <a:bodyPr wrap="square" rtlCol="0">
            <a:spAutoFit/>
          </a:bodyPr>
          <a:lstStyle/>
          <a:p>
            <a:pPr algn="ctr"/>
            <a:r>
              <a:rPr lang="en-US" sz="2800" dirty="0"/>
              <a:t>With reduction?</a:t>
            </a:r>
          </a:p>
        </p:txBody>
      </p:sp>
      <p:sp>
        <p:nvSpPr>
          <p:cNvPr id="14" name="TextBox 13">
            <a:extLst>
              <a:ext uri="{FF2B5EF4-FFF2-40B4-BE49-F238E27FC236}">
                <a16:creationId xmlns:a16="http://schemas.microsoft.com/office/drawing/2014/main" id="{82692A48-50CB-6B4A-BCB0-F69703C82DC2}"/>
              </a:ext>
            </a:extLst>
          </p:cNvPr>
          <p:cNvSpPr txBox="1"/>
          <p:nvPr/>
        </p:nvSpPr>
        <p:spPr>
          <a:xfrm>
            <a:off x="7611292" y="3987922"/>
            <a:ext cx="2500661" cy="1384995"/>
          </a:xfrm>
          <a:prstGeom prst="rect">
            <a:avLst/>
          </a:prstGeom>
          <a:noFill/>
        </p:spPr>
        <p:txBody>
          <a:bodyPr wrap="square" rtlCol="0">
            <a:spAutoFit/>
          </a:bodyPr>
          <a:lstStyle/>
          <a:p>
            <a:pPr algn="r"/>
            <a:r>
              <a:rPr lang="ru-RU" sz="2800" dirty="0" err="1"/>
              <a:t>серебр</a:t>
            </a:r>
            <a:r>
              <a:rPr lang="en-US" sz="2800" dirty="0" err="1"/>
              <a:t>о</a:t>
            </a:r>
            <a:r>
              <a:rPr lang="en-US" sz="2800" dirty="0"/>
              <a:t>́ </a:t>
            </a:r>
            <a:r>
              <a:rPr lang="en-US" sz="2800" dirty="0">
                <a:sym typeface="Wingdings"/>
              </a:rPr>
              <a:t></a:t>
            </a:r>
            <a:endParaRPr lang="ru-RU" sz="2800" dirty="0">
              <a:sym typeface="Wingdings"/>
            </a:endParaRPr>
          </a:p>
          <a:p>
            <a:pPr algn="r"/>
            <a:r>
              <a:rPr lang="ru-RU" sz="2800" dirty="0">
                <a:sym typeface="Wingdings"/>
              </a:rPr>
              <a:t>её</a:t>
            </a:r>
            <a:r>
              <a:rPr lang="en-US" sz="2800" dirty="0">
                <a:sym typeface="Wingdings"/>
              </a:rPr>
              <a:t> </a:t>
            </a:r>
          </a:p>
          <a:p>
            <a:pPr algn="r"/>
            <a:r>
              <a:rPr lang="ru-RU" sz="2800" dirty="0">
                <a:sym typeface="Wingdings"/>
              </a:rPr>
              <a:t>часы́ </a:t>
            </a:r>
            <a:r>
              <a:rPr lang="en-US" sz="2800" dirty="0">
                <a:sym typeface="Wingdings"/>
              </a:rPr>
              <a:t></a:t>
            </a:r>
          </a:p>
        </p:txBody>
      </p:sp>
      <p:sp>
        <p:nvSpPr>
          <p:cNvPr id="15" name="TextBox 14">
            <a:extLst>
              <a:ext uri="{FF2B5EF4-FFF2-40B4-BE49-F238E27FC236}">
                <a16:creationId xmlns:a16="http://schemas.microsoft.com/office/drawing/2014/main" id="{BD8C88A3-74EE-9D4D-9655-17F7512FA04A}"/>
              </a:ext>
            </a:extLst>
          </p:cNvPr>
          <p:cNvSpPr txBox="1"/>
          <p:nvPr/>
        </p:nvSpPr>
        <p:spPr>
          <a:xfrm>
            <a:off x="10065653" y="3984043"/>
            <a:ext cx="2074127" cy="523220"/>
          </a:xfrm>
          <a:prstGeom prst="rect">
            <a:avLst/>
          </a:prstGeom>
          <a:noFill/>
        </p:spPr>
        <p:txBody>
          <a:bodyPr wrap="square" rtlCol="0">
            <a:spAutoFit/>
          </a:bodyPr>
          <a:lstStyle/>
          <a:p>
            <a:r>
              <a:rPr lang="en-US" sz="2800" dirty="0" err="1"/>
              <a:t>s’</a:t>
            </a:r>
            <a:r>
              <a:rPr lang="en-US" sz="2800" dirty="0" err="1">
                <a:solidFill>
                  <a:srgbClr val="4372C4"/>
                </a:solidFill>
              </a:rPr>
              <a:t>i</a:t>
            </a:r>
            <a:r>
              <a:rPr lang="en-US" sz="2800" dirty="0" err="1"/>
              <a:t>r’</a:t>
            </a:r>
            <a:r>
              <a:rPr lang="en-US" sz="2800" dirty="0" err="1">
                <a:solidFill>
                  <a:srgbClr val="4372C4"/>
                </a:solidFill>
              </a:rPr>
              <a:t>i</a:t>
            </a:r>
            <a:r>
              <a:rPr lang="en-US" sz="2800" dirty="0" err="1"/>
              <a:t>bró</a:t>
            </a:r>
            <a:r>
              <a:rPr lang="en-US" sz="2800" dirty="0"/>
              <a:t> </a:t>
            </a:r>
          </a:p>
        </p:txBody>
      </p:sp>
      <p:sp>
        <p:nvSpPr>
          <p:cNvPr id="16" name="TextBox 15">
            <a:extLst>
              <a:ext uri="{FF2B5EF4-FFF2-40B4-BE49-F238E27FC236}">
                <a16:creationId xmlns:a16="http://schemas.microsoft.com/office/drawing/2014/main" id="{9DCEB13A-6A43-1D41-8710-BE57D3F2A39C}"/>
              </a:ext>
            </a:extLst>
          </p:cNvPr>
          <p:cNvSpPr txBox="1"/>
          <p:nvPr/>
        </p:nvSpPr>
        <p:spPr>
          <a:xfrm>
            <a:off x="10065653" y="4411622"/>
            <a:ext cx="2074127" cy="523220"/>
          </a:xfrm>
          <a:prstGeom prst="rect">
            <a:avLst/>
          </a:prstGeom>
          <a:noFill/>
        </p:spPr>
        <p:txBody>
          <a:bodyPr wrap="square" rtlCol="0">
            <a:spAutoFit/>
          </a:bodyPr>
          <a:lstStyle/>
          <a:p>
            <a:r>
              <a:rPr lang="en-US" sz="2800" dirty="0" err="1"/>
              <a:t>j</a:t>
            </a:r>
            <a:r>
              <a:rPr lang="en-US" sz="2800" dirty="0" err="1">
                <a:solidFill>
                  <a:srgbClr val="4372C4"/>
                </a:solidFill>
              </a:rPr>
              <a:t>i</a:t>
            </a:r>
            <a:r>
              <a:rPr lang="en-US" sz="2800" dirty="0" err="1"/>
              <a:t>jó</a:t>
            </a:r>
            <a:endParaRPr lang="en-US" sz="2800" dirty="0"/>
          </a:p>
        </p:txBody>
      </p:sp>
      <p:sp>
        <p:nvSpPr>
          <p:cNvPr id="17" name="TextBox 16">
            <a:extLst>
              <a:ext uri="{FF2B5EF4-FFF2-40B4-BE49-F238E27FC236}">
                <a16:creationId xmlns:a16="http://schemas.microsoft.com/office/drawing/2014/main" id="{BFAD6144-A7A0-7D4C-B957-30E45646E03E}"/>
              </a:ext>
            </a:extLst>
          </p:cNvPr>
          <p:cNvSpPr txBox="1"/>
          <p:nvPr/>
        </p:nvSpPr>
        <p:spPr>
          <a:xfrm>
            <a:off x="10065653" y="4851093"/>
            <a:ext cx="2074127" cy="523220"/>
          </a:xfrm>
          <a:prstGeom prst="rect">
            <a:avLst/>
          </a:prstGeom>
          <a:noFill/>
        </p:spPr>
        <p:txBody>
          <a:bodyPr wrap="square" rtlCol="0">
            <a:spAutoFit/>
          </a:bodyPr>
          <a:lstStyle/>
          <a:p>
            <a:r>
              <a:rPr lang="en-US" sz="2800" dirty="0" err="1"/>
              <a:t>č’</a:t>
            </a:r>
            <a:r>
              <a:rPr lang="en-US" sz="2800" dirty="0" err="1">
                <a:solidFill>
                  <a:srgbClr val="4372C4"/>
                </a:solidFill>
              </a:rPr>
              <a:t>i</a:t>
            </a:r>
            <a:r>
              <a:rPr lang="en-US" sz="2800" dirty="0" err="1"/>
              <a:t>sy</a:t>
            </a:r>
            <a:r>
              <a:rPr lang="en-US" sz="2800" dirty="0"/>
              <a:t>́ </a:t>
            </a:r>
          </a:p>
        </p:txBody>
      </p:sp>
      <p:sp>
        <p:nvSpPr>
          <p:cNvPr id="18" name="Explosion 2 17">
            <a:extLst>
              <a:ext uri="{FF2B5EF4-FFF2-40B4-BE49-F238E27FC236}">
                <a16:creationId xmlns:a16="http://schemas.microsoft.com/office/drawing/2014/main" id="{CAF8596C-0F65-614D-A8A9-461B6FB24144}"/>
              </a:ext>
            </a:extLst>
          </p:cNvPr>
          <p:cNvSpPr/>
          <p:nvPr/>
        </p:nvSpPr>
        <p:spPr>
          <a:xfrm>
            <a:off x="4958209" y="162048"/>
            <a:ext cx="6736466" cy="6178523"/>
          </a:xfrm>
          <a:prstGeom prst="irregularSeal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Shazam</a:t>
            </a:r>
            <a:r>
              <a:rPr lang="en-US" sz="3600" dirty="0"/>
              <a:t>!!!</a:t>
            </a:r>
          </a:p>
        </p:txBody>
      </p:sp>
    </p:spTree>
    <p:extLst>
      <p:ext uri="{BB962C8B-B14F-4D97-AF65-F5344CB8AC3E}">
        <p14:creationId xmlns:p14="http://schemas.microsoft.com/office/powerpoint/2010/main" val="291558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p:bldP spid="17" grpId="0"/>
      <p:bldP spid="1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04"/>
            <a:ext cx="7437074" cy="1325563"/>
          </a:xfrm>
        </p:spPr>
        <p:txBody>
          <a:bodyPr>
            <a:normAutofit/>
          </a:bodyPr>
          <a:lstStyle/>
          <a:p>
            <a:r>
              <a:rPr lang="en-US" sz="3800">
                <a:solidFill>
                  <a:prstClr val="black"/>
                </a:solidFill>
              </a:rPr>
              <a:t>Practice: Type II Reduction </a:t>
            </a:r>
            <a:r>
              <a:rPr lang="ru-RU" sz="3800">
                <a:solidFill>
                  <a:prstClr val="black"/>
                </a:solidFill>
              </a:rPr>
              <a:t>е</a:t>
            </a:r>
            <a:r>
              <a:rPr lang="en-US" sz="3800">
                <a:solidFill>
                  <a:prstClr val="black"/>
                </a:solidFill>
              </a:rPr>
              <a:t>/</a:t>
            </a:r>
            <a:r>
              <a:rPr lang="ru-RU" sz="3800">
                <a:solidFill>
                  <a:prstClr val="black"/>
                </a:solidFill>
              </a:rPr>
              <a:t>я</a:t>
            </a:r>
            <a:endParaRPr lang="en-US" sz="3800"/>
          </a:p>
        </p:txBody>
      </p:sp>
      <p:sp>
        <p:nvSpPr>
          <p:cNvPr id="5" name="Content Placeholder 2">
            <a:extLst>
              <a:ext uri="{FF2B5EF4-FFF2-40B4-BE49-F238E27FC236}">
                <a16:creationId xmlns:a16="http://schemas.microsoft.com/office/drawing/2014/main" id="{F78F3F82-6087-664A-9040-1DB61495EB38}"/>
              </a:ext>
            </a:extLst>
          </p:cNvPr>
          <p:cNvSpPr>
            <a:spLocks noGrp="1"/>
          </p:cNvSpPr>
          <p:nvPr>
            <p:ph idx="1"/>
          </p:nvPr>
        </p:nvSpPr>
        <p:spPr>
          <a:xfrm>
            <a:off x="6045687" y="1933106"/>
            <a:ext cx="3736663" cy="1006898"/>
          </a:xfrm>
        </p:spPr>
        <p:txBody>
          <a:bodyPr/>
          <a:lstStyle/>
          <a:p>
            <a:pPr marL="460375" indent="-460375">
              <a:buFont typeface="+mj-lt"/>
              <a:buAutoNum type="arabicPeriod"/>
            </a:pPr>
            <a:r>
              <a:rPr lang="en-US" dirty="0"/>
              <a:t>TONIC</a:t>
            </a:r>
            <a:r>
              <a:rPr lang="ru-RU" dirty="0"/>
              <a:t>: </a:t>
            </a:r>
            <a:r>
              <a:rPr lang="en-US" b="1" dirty="0"/>
              <a:t>full value</a:t>
            </a:r>
          </a:p>
          <a:p>
            <a:pPr marL="460375" indent="-460375">
              <a:buFont typeface="+mj-lt"/>
              <a:buAutoNum type="arabicPeriod"/>
            </a:pPr>
            <a:r>
              <a:rPr lang="en-US" dirty="0">
                <a:solidFill>
                  <a:srgbClr val="4372C4"/>
                </a:solidFill>
              </a:rPr>
              <a:t>all other positions: </a:t>
            </a:r>
            <a:r>
              <a:rPr lang="en-US" b="1" dirty="0">
                <a:solidFill>
                  <a:srgbClr val="4372C4"/>
                </a:solidFill>
              </a:rPr>
              <a:t>i</a:t>
            </a:r>
          </a:p>
        </p:txBody>
      </p:sp>
      <p:sp>
        <p:nvSpPr>
          <p:cNvPr id="7" name="TextBox 6">
            <a:extLst>
              <a:ext uri="{FF2B5EF4-FFF2-40B4-BE49-F238E27FC236}">
                <a16:creationId xmlns:a16="http://schemas.microsoft.com/office/drawing/2014/main" id="{F8F74349-6B79-174F-95D7-FB8D8B4F4D44}"/>
              </a:ext>
            </a:extLst>
          </p:cNvPr>
          <p:cNvSpPr txBox="1"/>
          <p:nvPr/>
        </p:nvSpPr>
        <p:spPr>
          <a:xfrm>
            <a:off x="3814805" y="3994656"/>
            <a:ext cx="2500661" cy="1384995"/>
          </a:xfrm>
          <a:prstGeom prst="rect">
            <a:avLst/>
          </a:prstGeom>
          <a:noFill/>
        </p:spPr>
        <p:txBody>
          <a:bodyPr wrap="square" rtlCol="0">
            <a:spAutoFit/>
          </a:bodyPr>
          <a:lstStyle/>
          <a:p>
            <a:pPr algn="r"/>
            <a:r>
              <a:rPr lang="ru-RU" sz="2800" dirty="0" err="1"/>
              <a:t>серебр</a:t>
            </a:r>
            <a:r>
              <a:rPr lang="en-US" sz="2800" dirty="0" err="1"/>
              <a:t>о</a:t>
            </a:r>
            <a:r>
              <a:rPr lang="en-US" sz="2800" dirty="0"/>
              <a:t>́ </a:t>
            </a:r>
            <a:r>
              <a:rPr lang="en-US" sz="2800" dirty="0">
                <a:sym typeface="Wingdings"/>
              </a:rPr>
              <a:t></a:t>
            </a:r>
            <a:endParaRPr lang="ru-RU" sz="2800" dirty="0">
              <a:sym typeface="Wingdings"/>
            </a:endParaRPr>
          </a:p>
          <a:p>
            <a:pPr algn="r"/>
            <a:r>
              <a:rPr lang="ru-RU" sz="2800" dirty="0">
                <a:sym typeface="Wingdings"/>
              </a:rPr>
              <a:t>её</a:t>
            </a:r>
            <a:r>
              <a:rPr lang="en-US" sz="2800" dirty="0">
                <a:sym typeface="Wingdings"/>
              </a:rPr>
              <a:t> </a:t>
            </a:r>
          </a:p>
          <a:p>
            <a:pPr algn="r"/>
            <a:r>
              <a:rPr lang="ru-RU" sz="2800" dirty="0">
                <a:sym typeface="Wingdings"/>
              </a:rPr>
              <a:t>часы́ </a:t>
            </a:r>
            <a:r>
              <a:rPr lang="en-US" sz="2800" dirty="0">
                <a:sym typeface="Wingdings"/>
              </a:rPr>
              <a:t></a:t>
            </a:r>
          </a:p>
        </p:txBody>
      </p:sp>
      <p:sp>
        <p:nvSpPr>
          <p:cNvPr id="8" name="TextBox 7">
            <a:extLst>
              <a:ext uri="{FF2B5EF4-FFF2-40B4-BE49-F238E27FC236}">
                <a16:creationId xmlns:a16="http://schemas.microsoft.com/office/drawing/2014/main" id="{772FCBE6-79DA-7844-BA96-4D5EE8619C83}"/>
              </a:ext>
            </a:extLst>
          </p:cNvPr>
          <p:cNvSpPr txBox="1"/>
          <p:nvPr/>
        </p:nvSpPr>
        <p:spPr>
          <a:xfrm>
            <a:off x="6234440" y="3994656"/>
            <a:ext cx="2074127" cy="523220"/>
          </a:xfrm>
          <a:prstGeom prst="rect">
            <a:avLst/>
          </a:prstGeom>
          <a:noFill/>
        </p:spPr>
        <p:txBody>
          <a:bodyPr wrap="square" rtlCol="0">
            <a:spAutoFit/>
          </a:bodyPr>
          <a:lstStyle/>
          <a:p>
            <a:r>
              <a:rPr lang="en-US" sz="2800" dirty="0" err="1"/>
              <a:t>s’er’ebró</a:t>
            </a:r>
            <a:r>
              <a:rPr lang="en-US" sz="2800" dirty="0"/>
              <a:t> </a:t>
            </a:r>
          </a:p>
        </p:txBody>
      </p:sp>
      <p:sp>
        <p:nvSpPr>
          <p:cNvPr id="9" name="TextBox 8">
            <a:extLst>
              <a:ext uri="{FF2B5EF4-FFF2-40B4-BE49-F238E27FC236}">
                <a16:creationId xmlns:a16="http://schemas.microsoft.com/office/drawing/2014/main" id="{9D22C29E-C9FA-C341-8047-8C838C0091F2}"/>
              </a:ext>
            </a:extLst>
          </p:cNvPr>
          <p:cNvSpPr txBox="1"/>
          <p:nvPr/>
        </p:nvSpPr>
        <p:spPr>
          <a:xfrm>
            <a:off x="6234440" y="4405809"/>
            <a:ext cx="2074127" cy="523220"/>
          </a:xfrm>
          <a:prstGeom prst="rect">
            <a:avLst/>
          </a:prstGeom>
          <a:noFill/>
        </p:spPr>
        <p:txBody>
          <a:bodyPr wrap="square" rtlCol="0">
            <a:spAutoFit/>
          </a:bodyPr>
          <a:lstStyle/>
          <a:p>
            <a:r>
              <a:rPr lang="en-US" sz="2800" dirty="0" err="1"/>
              <a:t>jejó</a:t>
            </a:r>
            <a:endParaRPr lang="en-US" sz="2800" dirty="0"/>
          </a:p>
        </p:txBody>
      </p:sp>
      <p:sp>
        <p:nvSpPr>
          <p:cNvPr id="10" name="TextBox 9">
            <a:extLst>
              <a:ext uri="{FF2B5EF4-FFF2-40B4-BE49-F238E27FC236}">
                <a16:creationId xmlns:a16="http://schemas.microsoft.com/office/drawing/2014/main" id="{19A98123-71D5-7147-B2FD-69273469A26E}"/>
              </a:ext>
            </a:extLst>
          </p:cNvPr>
          <p:cNvSpPr txBox="1"/>
          <p:nvPr/>
        </p:nvSpPr>
        <p:spPr>
          <a:xfrm>
            <a:off x="6234440" y="4842559"/>
            <a:ext cx="2074127" cy="523220"/>
          </a:xfrm>
          <a:prstGeom prst="rect">
            <a:avLst/>
          </a:prstGeom>
          <a:noFill/>
        </p:spPr>
        <p:txBody>
          <a:bodyPr wrap="square" rtlCol="0">
            <a:spAutoFit/>
          </a:bodyPr>
          <a:lstStyle/>
          <a:p>
            <a:r>
              <a:rPr lang="en-US" sz="2800" dirty="0" err="1"/>
              <a:t>č’asy</a:t>
            </a:r>
            <a:r>
              <a:rPr lang="en-US" sz="2800" dirty="0"/>
              <a:t>́ </a:t>
            </a:r>
          </a:p>
        </p:txBody>
      </p:sp>
      <p:sp>
        <p:nvSpPr>
          <p:cNvPr id="12" name="TextBox 11">
            <a:extLst>
              <a:ext uri="{FF2B5EF4-FFF2-40B4-BE49-F238E27FC236}">
                <a16:creationId xmlns:a16="http://schemas.microsoft.com/office/drawing/2014/main" id="{B0DAC121-64E4-674E-B9FF-D8B3849FCD4B}"/>
              </a:ext>
            </a:extLst>
          </p:cNvPr>
          <p:cNvSpPr txBox="1"/>
          <p:nvPr/>
        </p:nvSpPr>
        <p:spPr>
          <a:xfrm>
            <a:off x="3819653" y="3450536"/>
            <a:ext cx="4506789" cy="523220"/>
          </a:xfrm>
          <a:prstGeom prst="rect">
            <a:avLst/>
          </a:prstGeom>
          <a:noFill/>
        </p:spPr>
        <p:txBody>
          <a:bodyPr wrap="square" rtlCol="0">
            <a:spAutoFit/>
          </a:bodyPr>
          <a:lstStyle/>
          <a:p>
            <a:pPr algn="ctr"/>
            <a:r>
              <a:rPr lang="en-US" sz="2800" dirty="0"/>
              <a:t>Without reduction? </a:t>
            </a:r>
          </a:p>
        </p:txBody>
      </p:sp>
      <p:sp>
        <p:nvSpPr>
          <p:cNvPr id="13" name="TextBox 12">
            <a:extLst>
              <a:ext uri="{FF2B5EF4-FFF2-40B4-BE49-F238E27FC236}">
                <a16:creationId xmlns:a16="http://schemas.microsoft.com/office/drawing/2014/main" id="{CA97594D-6B7A-4846-8EBB-DE1BD370D041}"/>
              </a:ext>
            </a:extLst>
          </p:cNvPr>
          <p:cNvSpPr txBox="1"/>
          <p:nvPr/>
        </p:nvSpPr>
        <p:spPr>
          <a:xfrm>
            <a:off x="7136396" y="3447318"/>
            <a:ext cx="5328591" cy="523220"/>
          </a:xfrm>
          <a:prstGeom prst="rect">
            <a:avLst/>
          </a:prstGeom>
          <a:noFill/>
        </p:spPr>
        <p:txBody>
          <a:bodyPr wrap="square" rtlCol="0">
            <a:spAutoFit/>
          </a:bodyPr>
          <a:lstStyle/>
          <a:p>
            <a:pPr algn="ctr"/>
            <a:r>
              <a:rPr lang="en-US" sz="2800" dirty="0"/>
              <a:t>With reduction?</a:t>
            </a:r>
          </a:p>
        </p:txBody>
      </p:sp>
      <p:sp>
        <p:nvSpPr>
          <p:cNvPr id="14" name="TextBox 13">
            <a:extLst>
              <a:ext uri="{FF2B5EF4-FFF2-40B4-BE49-F238E27FC236}">
                <a16:creationId xmlns:a16="http://schemas.microsoft.com/office/drawing/2014/main" id="{82692A48-50CB-6B4A-BCB0-F69703C82DC2}"/>
              </a:ext>
            </a:extLst>
          </p:cNvPr>
          <p:cNvSpPr txBox="1"/>
          <p:nvPr/>
        </p:nvSpPr>
        <p:spPr>
          <a:xfrm>
            <a:off x="7611292" y="3987922"/>
            <a:ext cx="2500661" cy="1384995"/>
          </a:xfrm>
          <a:prstGeom prst="rect">
            <a:avLst/>
          </a:prstGeom>
          <a:noFill/>
        </p:spPr>
        <p:txBody>
          <a:bodyPr wrap="square" rtlCol="0">
            <a:spAutoFit/>
          </a:bodyPr>
          <a:lstStyle/>
          <a:p>
            <a:pPr algn="r"/>
            <a:r>
              <a:rPr lang="ru-RU" sz="2800" dirty="0" err="1"/>
              <a:t>серебр</a:t>
            </a:r>
            <a:r>
              <a:rPr lang="en-US" sz="2800" dirty="0" err="1"/>
              <a:t>о</a:t>
            </a:r>
            <a:r>
              <a:rPr lang="en-US" sz="2800" dirty="0"/>
              <a:t>́ </a:t>
            </a:r>
            <a:r>
              <a:rPr lang="en-US" sz="2800" dirty="0">
                <a:sym typeface="Wingdings"/>
              </a:rPr>
              <a:t></a:t>
            </a:r>
            <a:endParaRPr lang="ru-RU" sz="2800" dirty="0">
              <a:sym typeface="Wingdings"/>
            </a:endParaRPr>
          </a:p>
          <a:p>
            <a:pPr algn="r"/>
            <a:r>
              <a:rPr lang="ru-RU" sz="2800" dirty="0">
                <a:sym typeface="Wingdings"/>
              </a:rPr>
              <a:t>её</a:t>
            </a:r>
            <a:r>
              <a:rPr lang="en-US" sz="2800" dirty="0">
                <a:sym typeface="Wingdings"/>
              </a:rPr>
              <a:t> </a:t>
            </a:r>
          </a:p>
          <a:p>
            <a:pPr algn="r"/>
            <a:r>
              <a:rPr lang="ru-RU" sz="2800" dirty="0">
                <a:sym typeface="Wingdings"/>
              </a:rPr>
              <a:t>часы́ </a:t>
            </a:r>
            <a:r>
              <a:rPr lang="en-US" sz="2800" dirty="0">
                <a:sym typeface="Wingdings"/>
              </a:rPr>
              <a:t></a:t>
            </a:r>
          </a:p>
        </p:txBody>
      </p:sp>
      <p:sp>
        <p:nvSpPr>
          <p:cNvPr id="15" name="TextBox 14">
            <a:extLst>
              <a:ext uri="{FF2B5EF4-FFF2-40B4-BE49-F238E27FC236}">
                <a16:creationId xmlns:a16="http://schemas.microsoft.com/office/drawing/2014/main" id="{BD8C88A3-74EE-9D4D-9655-17F7512FA04A}"/>
              </a:ext>
            </a:extLst>
          </p:cNvPr>
          <p:cNvSpPr txBox="1"/>
          <p:nvPr/>
        </p:nvSpPr>
        <p:spPr>
          <a:xfrm>
            <a:off x="10065653" y="3984043"/>
            <a:ext cx="2074127" cy="523220"/>
          </a:xfrm>
          <a:prstGeom prst="rect">
            <a:avLst/>
          </a:prstGeom>
          <a:noFill/>
        </p:spPr>
        <p:txBody>
          <a:bodyPr wrap="square" rtlCol="0">
            <a:spAutoFit/>
          </a:bodyPr>
          <a:lstStyle/>
          <a:p>
            <a:r>
              <a:rPr lang="en-US" sz="2800" dirty="0" err="1"/>
              <a:t>s’</a:t>
            </a:r>
            <a:r>
              <a:rPr lang="en-US" sz="2800" dirty="0" err="1">
                <a:solidFill>
                  <a:srgbClr val="4372C4"/>
                </a:solidFill>
              </a:rPr>
              <a:t>i</a:t>
            </a:r>
            <a:r>
              <a:rPr lang="en-US" sz="2800" dirty="0" err="1"/>
              <a:t>r’</a:t>
            </a:r>
            <a:r>
              <a:rPr lang="en-US" sz="2800" dirty="0" err="1">
                <a:solidFill>
                  <a:srgbClr val="4372C4"/>
                </a:solidFill>
              </a:rPr>
              <a:t>i</a:t>
            </a:r>
            <a:r>
              <a:rPr lang="en-US" sz="2800" dirty="0" err="1"/>
              <a:t>bró</a:t>
            </a:r>
            <a:r>
              <a:rPr lang="en-US" sz="2800" dirty="0"/>
              <a:t> </a:t>
            </a:r>
          </a:p>
        </p:txBody>
      </p:sp>
      <p:sp>
        <p:nvSpPr>
          <p:cNvPr id="16" name="TextBox 15">
            <a:extLst>
              <a:ext uri="{FF2B5EF4-FFF2-40B4-BE49-F238E27FC236}">
                <a16:creationId xmlns:a16="http://schemas.microsoft.com/office/drawing/2014/main" id="{9DCEB13A-6A43-1D41-8710-BE57D3F2A39C}"/>
              </a:ext>
            </a:extLst>
          </p:cNvPr>
          <p:cNvSpPr txBox="1"/>
          <p:nvPr/>
        </p:nvSpPr>
        <p:spPr>
          <a:xfrm>
            <a:off x="10065653" y="4411622"/>
            <a:ext cx="2074127" cy="523220"/>
          </a:xfrm>
          <a:prstGeom prst="rect">
            <a:avLst/>
          </a:prstGeom>
          <a:noFill/>
        </p:spPr>
        <p:txBody>
          <a:bodyPr wrap="square" rtlCol="0">
            <a:spAutoFit/>
          </a:bodyPr>
          <a:lstStyle/>
          <a:p>
            <a:r>
              <a:rPr lang="en-US" sz="2800" dirty="0" err="1"/>
              <a:t>j</a:t>
            </a:r>
            <a:r>
              <a:rPr lang="en-US" sz="2800" dirty="0" err="1">
                <a:solidFill>
                  <a:srgbClr val="4372C4"/>
                </a:solidFill>
              </a:rPr>
              <a:t>i</a:t>
            </a:r>
            <a:r>
              <a:rPr lang="en-US" sz="2800" dirty="0" err="1"/>
              <a:t>jó</a:t>
            </a:r>
            <a:endParaRPr lang="en-US" sz="2800" dirty="0"/>
          </a:p>
        </p:txBody>
      </p:sp>
      <p:sp>
        <p:nvSpPr>
          <p:cNvPr id="17" name="TextBox 16">
            <a:extLst>
              <a:ext uri="{FF2B5EF4-FFF2-40B4-BE49-F238E27FC236}">
                <a16:creationId xmlns:a16="http://schemas.microsoft.com/office/drawing/2014/main" id="{BFAD6144-A7A0-7D4C-B957-30E45646E03E}"/>
              </a:ext>
            </a:extLst>
          </p:cNvPr>
          <p:cNvSpPr txBox="1"/>
          <p:nvPr/>
        </p:nvSpPr>
        <p:spPr>
          <a:xfrm>
            <a:off x="10065653" y="4851093"/>
            <a:ext cx="2074127" cy="523220"/>
          </a:xfrm>
          <a:prstGeom prst="rect">
            <a:avLst/>
          </a:prstGeom>
          <a:noFill/>
        </p:spPr>
        <p:txBody>
          <a:bodyPr wrap="square" rtlCol="0">
            <a:spAutoFit/>
          </a:bodyPr>
          <a:lstStyle/>
          <a:p>
            <a:r>
              <a:rPr lang="en-US" sz="2800" dirty="0" err="1"/>
              <a:t>č’</a:t>
            </a:r>
            <a:r>
              <a:rPr lang="en-US" sz="2800" dirty="0" err="1">
                <a:solidFill>
                  <a:srgbClr val="4372C4"/>
                </a:solidFill>
              </a:rPr>
              <a:t>i</a:t>
            </a:r>
            <a:r>
              <a:rPr lang="en-US" sz="2800" dirty="0" err="1"/>
              <a:t>sy</a:t>
            </a:r>
            <a:r>
              <a:rPr lang="en-US" sz="2800" dirty="0"/>
              <a:t>́ </a:t>
            </a:r>
          </a:p>
        </p:txBody>
      </p:sp>
      <p:sp>
        <p:nvSpPr>
          <p:cNvPr id="19" name="Explosion 2 18">
            <a:extLst>
              <a:ext uri="{FF2B5EF4-FFF2-40B4-BE49-F238E27FC236}">
                <a16:creationId xmlns:a16="http://schemas.microsoft.com/office/drawing/2014/main" id="{0041D387-50F1-9646-BFC3-1AC1DF941A8B}"/>
              </a:ext>
            </a:extLst>
          </p:cNvPr>
          <p:cNvSpPr/>
          <p:nvPr/>
        </p:nvSpPr>
        <p:spPr>
          <a:xfrm>
            <a:off x="4958209" y="162048"/>
            <a:ext cx="6736466" cy="6178523"/>
          </a:xfrm>
          <a:prstGeom prst="irregularSeal2">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Shazam</a:t>
            </a:r>
            <a:r>
              <a:rPr lang="en-US" sz="3600" dirty="0"/>
              <a:t>!!!</a:t>
            </a:r>
          </a:p>
        </p:txBody>
      </p:sp>
    </p:spTree>
    <p:extLst>
      <p:ext uri="{BB962C8B-B14F-4D97-AF65-F5344CB8AC3E}">
        <p14:creationId xmlns:p14="http://schemas.microsoft.com/office/powerpoint/2010/main" val="29135803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0038CFC-9E47-5A4E-8DF1-2482E23ADA5C}"/>
              </a:ext>
            </a:extLst>
          </p:cNvPr>
          <p:cNvSpPr txBox="1">
            <a:spLocks/>
          </p:cNvSpPr>
          <p:nvPr/>
        </p:nvSpPr>
        <p:spPr>
          <a:xfrm>
            <a:off x="4195482" y="526380"/>
            <a:ext cx="7531080" cy="1087439"/>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Times New Roman" panose="02020603050405020304" pitchFamily="18" charset="0"/>
              </a:defRPr>
            </a:lvl1pPr>
          </a:lstStyle>
          <a:p>
            <a:pPr algn="ctr"/>
            <a:r>
              <a:rPr lang="en-US" sz="3600" dirty="0"/>
              <a:t>Target Practice: </a:t>
            </a:r>
            <a:r>
              <a:rPr lang="en-US" sz="3600"/>
              <a:t>Type II Reduction</a:t>
            </a:r>
          </a:p>
        </p:txBody>
      </p:sp>
      <p:pic>
        <p:nvPicPr>
          <p:cNvPr id="4" name="Picture 3">
            <a:extLst>
              <a:ext uri="{FF2B5EF4-FFF2-40B4-BE49-F238E27FC236}">
                <a16:creationId xmlns:a16="http://schemas.microsoft.com/office/drawing/2014/main" id="{97A3290A-50C5-2F40-B3E8-F0FE92C77EF4}"/>
              </a:ext>
            </a:extLst>
          </p:cNvPr>
          <p:cNvPicPr>
            <a:picLocks noChangeAspect="1"/>
          </p:cNvPicPr>
          <p:nvPr/>
        </p:nvPicPr>
        <p:blipFill rotWithShape="1">
          <a:blip r:embed="rId2"/>
          <a:srcRect t="10891" b="69488"/>
          <a:stretch/>
        </p:blipFill>
        <p:spPr>
          <a:xfrm>
            <a:off x="5900502" y="1590044"/>
            <a:ext cx="5008563" cy="969824"/>
          </a:xfrm>
          <a:prstGeom prst="rect">
            <a:avLst/>
          </a:prstGeom>
        </p:spPr>
      </p:pic>
      <p:sp>
        <p:nvSpPr>
          <p:cNvPr id="7" name="TextBox 6">
            <a:extLst>
              <a:ext uri="{FF2B5EF4-FFF2-40B4-BE49-F238E27FC236}">
                <a16:creationId xmlns:a16="http://schemas.microsoft.com/office/drawing/2014/main" id="{1E84700F-03F6-E548-B9BF-486CA7AC0C9A}"/>
              </a:ext>
            </a:extLst>
          </p:cNvPr>
          <p:cNvSpPr txBox="1"/>
          <p:nvPr/>
        </p:nvSpPr>
        <p:spPr>
          <a:xfrm>
            <a:off x="5478659" y="1636537"/>
            <a:ext cx="419233" cy="923330"/>
          </a:xfrm>
          <a:prstGeom prst="rect">
            <a:avLst/>
          </a:prstGeom>
          <a:noFill/>
        </p:spPr>
        <p:txBody>
          <a:bodyPr wrap="square" rtlCol="0">
            <a:spAutoFit/>
          </a:bodyPr>
          <a:lstStyle/>
          <a:p>
            <a:r>
              <a:rPr lang="en-US"/>
              <a:t>1</a:t>
            </a:r>
          </a:p>
          <a:p>
            <a:r>
              <a:rPr lang="en-US"/>
              <a:t>2</a:t>
            </a:r>
          </a:p>
          <a:p>
            <a:r>
              <a:rPr lang="en-US"/>
              <a:t>3</a:t>
            </a:r>
          </a:p>
        </p:txBody>
      </p:sp>
      <p:sp>
        <p:nvSpPr>
          <p:cNvPr id="12" name="TextBox 11">
            <a:extLst>
              <a:ext uri="{FF2B5EF4-FFF2-40B4-BE49-F238E27FC236}">
                <a16:creationId xmlns:a16="http://schemas.microsoft.com/office/drawing/2014/main" id="{7C807F1E-D398-6F46-8B1E-24A42BC68608}"/>
              </a:ext>
            </a:extLst>
          </p:cNvPr>
          <p:cNvSpPr txBox="1"/>
          <p:nvPr/>
        </p:nvSpPr>
        <p:spPr>
          <a:xfrm>
            <a:off x="5491572" y="2759068"/>
            <a:ext cx="419233" cy="646331"/>
          </a:xfrm>
          <a:prstGeom prst="rect">
            <a:avLst/>
          </a:prstGeom>
          <a:noFill/>
        </p:spPr>
        <p:txBody>
          <a:bodyPr wrap="square" rtlCol="0">
            <a:spAutoFit/>
          </a:bodyPr>
          <a:lstStyle/>
          <a:p>
            <a:r>
              <a:rPr lang="en-US"/>
              <a:t>4</a:t>
            </a:r>
          </a:p>
          <a:p>
            <a:r>
              <a:rPr lang="en-US"/>
              <a:t>5</a:t>
            </a:r>
          </a:p>
        </p:txBody>
      </p:sp>
      <p:pic>
        <p:nvPicPr>
          <p:cNvPr id="10" name="Picture 9">
            <a:extLst>
              <a:ext uri="{FF2B5EF4-FFF2-40B4-BE49-F238E27FC236}">
                <a16:creationId xmlns:a16="http://schemas.microsoft.com/office/drawing/2014/main" id="{C52D4EE2-1CA2-5C46-933E-69288A612C89}"/>
              </a:ext>
            </a:extLst>
          </p:cNvPr>
          <p:cNvPicPr>
            <a:picLocks noChangeAspect="1"/>
          </p:cNvPicPr>
          <p:nvPr/>
        </p:nvPicPr>
        <p:blipFill rotWithShape="1">
          <a:blip r:embed="rId2"/>
          <a:srcRect t="31818" b="49498"/>
          <a:stretch/>
        </p:blipFill>
        <p:spPr>
          <a:xfrm>
            <a:off x="5910805" y="2635617"/>
            <a:ext cx="5008563" cy="923464"/>
          </a:xfrm>
          <a:prstGeom prst="rect">
            <a:avLst/>
          </a:prstGeom>
        </p:spPr>
      </p:pic>
      <p:sp>
        <p:nvSpPr>
          <p:cNvPr id="11" name="Rectangle 10">
            <a:extLst>
              <a:ext uri="{FF2B5EF4-FFF2-40B4-BE49-F238E27FC236}">
                <a16:creationId xmlns:a16="http://schemas.microsoft.com/office/drawing/2014/main" id="{30233F83-9BE5-194C-AD21-F55819108AB0}"/>
              </a:ext>
            </a:extLst>
          </p:cNvPr>
          <p:cNvSpPr/>
          <p:nvPr/>
        </p:nvSpPr>
        <p:spPr>
          <a:xfrm>
            <a:off x="6876648" y="1419548"/>
            <a:ext cx="240772" cy="369332"/>
          </a:xfrm>
          <a:prstGeom prst="rect">
            <a:avLst/>
          </a:prstGeom>
        </p:spPr>
        <p:txBody>
          <a:bodyPr wrap="none">
            <a:spAutoFit/>
          </a:bodyPr>
          <a:lstStyle/>
          <a:p>
            <a:r>
              <a:rPr lang="en-US" b="1" dirty="0">
                <a:solidFill>
                  <a:srgbClr val="4372C4"/>
                </a:solidFill>
              </a:rPr>
              <a:t>i</a:t>
            </a:r>
            <a:endParaRPr lang="en-US"/>
          </a:p>
        </p:txBody>
      </p:sp>
      <p:sp>
        <p:nvSpPr>
          <p:cNvPr id="16" name="Rectangle 15">
            <a:extLst>
              <a:ext uri="{FF2B5EF4-FFF2-40B4-BE49-F238E27FC236}">
                <a16:creationId xmlns:a16="http://schemas.microsoft.com/office/drawing/2014/main" id="{4A92AC34-2C81-8344-A5D2-97874F77B0BA}"/>
              </a:ext>
            </a:extLst>
          </p:cNvPr>
          <p:cNvSpPr/>
          <p:nvPr/>
        </p:nvSpPr>
        <p:spPr>
          <a:xfrm>
            <a:off x="7702148" y="1419548"/>
            <a:ext cx="240772" cy="369332"/>
          </a:xfrm>
          <a:prstGeom prst="rect">
            <a:avLst/>
          </a:prstGeom>
        </p:spPr>
        <p:txBody>
          <a:bodyPr wrap="none">
            <a:spAutoFit/>
          </a:bodyPr>
          <a:lstStyle/>
          <a:p>
            <a:r>
              <a:rPr lang="en-US" b="1" dirty="0">
                <a:solidFill>
                  <a:srgbClr val="4372C4"/>
                </a:solidFill>
              </a:rPr>
              <a:t>i</a:t>
            </a:r>
            <a:endParaRPr lang="en-US"/>
          </a:p>
        </p:txBody>
      </p:sp>
      <p:sp>
        <p:nvSpPr>
          <p:cNvPr id="17" name="Rectangle 16">
            <a:extLst>
              <a:ext uri="{FF2B5EF4-FFF2-40B4-BE49-F238E27FC236}">
                <a16:creationId xmlns:a16="http://schemas.microsoft.com/office/drawing/2014/main" id="{F92BD59D-7FB7-8741-B015-C0129DE571A0}"/>
              </a:ext>
            </a:extLst>
          </p:cNvPr>
          <p:cNvSpPr/>
          <p:nvPr/>
        </p:nvSpPr>
        <p:spPr>
          <a:xfrm>
            <a:off x="8210148" y="1419548"/>
            <a:ext cx="240772" cy="369332"/>
          </a:xfrm>
          <a:prstGeom prst="rect">
            <a:avLst/>
          </a:prstGeom>
        </p:spPr>
        <p:txBody>
          <a:bodyPr wrap="none">
            <a:spAutoFit/>
          </a:bodyPr>
          <a:lstStyle/>
          <a:p>
            <a:r>
              <a:rPr lang="en-US" b="1" dirty="0">
                <a:solidFill>
                  <a:srgbClr val="4372C4"/>
                </a:solidFill>
              </a:rPr>
              <a:t>i</a:t>
            </a:r>
            <a:endParaRPr lang="en-US"/>
          </a:p>
        </p:txBody>
      </p:sp>
      <p:sp>
        <p:nvSpPr>
          <p:cNvPr id="18" name="Rectangle 17">
            <a:extLst>
              <a:ext uri="{FF2B5EF4-FFF2-40B4-BE49-F238E27FC236}">
                <a16:creationId xmlns:a16="http://schemas.microsoft.com/office/drawing/2014/main" id="{D2C5CABC-1570-E44D-85CD-FB2B7379EFEF}"/>
              </a:ext>
            </a:extLst>
          </p:cNvPr>
          <p:cNvSpPr/>
          <p:nvPr/>
        </p:nvSpPr>
        <p:spPr>
          <a:xfrm>
            <a:off x="8883248" y="1419548"/>
            <a:ext cx="240772" cy="369332"/>
          </a:xfrm>
          <a:prstGeom prst="rect">
            <a:avLst/>
          </a:prstGeom>
        </p:spPr>
        <p:txBody>
          <a:bodyPr wrap="none">
            <a:spAutoFit/>
          </a:bodyPr>
          <a:lstStyle/>
          <a:p>
            <a:r>
              <a:rPr lang="en-US" b="1" dirty="0">
                <a:solidFill>
                  <a:srgbClr val="4372C4"/>
                </a:solidFill>
              </a:rPr>
              <a:t>i</a:t>
            </a:r>
            <a:endParaRPr lang="en-US"/>
          </a:p>
        </p:txBody>
      </p:sp>
      <p:sp>
        <p:nvSpPr>
          <p:cNvPr id="19" name="Rectangle 18">
            <a:extLst>
              <a:ext uri="{FF2B5EF4-FFF2-40B4-BE49-F238E27FC236}">
                <a16:creationId xmlns:a16="http://schemas.microsoft.com/office/drawing/2014/main" id="{36A1321E-6A5F-E44E-B93B-F96249F4E6DF}"/>
              </a:ext>
            </a:extLst>
          </p:cNvPr>
          <p:cNvSpPr/>
          <p:nvPr/>
        </p:nvSpPr>
        <p:spPr>
          <a:xfrm>
            <a:off x="7143348" y="2529796"/>
            <a:ext cx="240772" cy="369332"/>
          </a:xfrm>
          <a:prstGeom prst="rect">
            <a:avLst/>
          </a:prstGeom>
        </p:spPr>
        <p:txBody>
          <a:bodyPr wrap="none">
            <a:spAutoFit/>
          </a:bodyPr>
          <a:lstStyle/>
          <a:p>
            <a:r>
              <a:rPr lang="en-US" b="1" dirty="0">
                <a:solidFill>
                  <a:srgbClr val="4372C4"/>
                </a:solidFill>
              </a:rPr>
              <a:t>i</a:t>
            </a:r>
            <a:endParaRPr lang="en-US"/>
          </a:p>
        </p:txBody>
      </p:sp>
      <p:sp>
        <p:nvSpPr>
          <p:cNvPr id="20" name="Rectangle 19">
            <a:extLst>
              <a:ext uri="{FF2B5EF4-FFF2-40B4-BE49-F238E27FC236}">
                <a16:creationId xmlns:a16="http://schemas.microsoft.com/office/drawing/2014/main" id="{ABF69A95-1866-7642-B1B7-BEC2C45259C2}"/>
              </a:ext>
            </a:extLst>
          </p:cNvPr>
          <p:cNvSpPr/>
          <p:nvPr/>
        </p:nvSpPr>
        <p:spPr>
          <a:xfrm>
            <a:off x="7791048" y="2529796"/>
            <a:ext cx="240772" cy="369332"/>
          </a:xfrm>
          <a:prstGeom prst="rect">
            <a:avLst/>
          </a:prstGeom>
        </p:spPr>
        <p:txBody>
          <a:bodyPr wrap="none">
            <a:spAutoFit/>
          </a:bodyPr>
          <a:lstStyle/>
          <a:p>
            <a:r>
              <a:rPr lang="en-US" b="1" dirty="0">
                <a:solidFill>
                  <a:srgbClr val="4372C4"/>
                </a:solidFill>
              </a:rPr>
              <a:t>i</a:t>
            </a:r>
            <a:endParaRPr lang="en-US"/>
          </a:p>
        </p:txBody>
      </p:sp>
      <p:sp>
        <p:nvSpPr>
          <p:cNvPr id="21" name="Rectangle 20">
            <a:extLst>
              <a:ext uri="{FF2B5EF4-FFF2-40B4-BE49-F238E27FC236}">
                <a16:creationId xmlns:a16="http://schemas.microsoft.com/office/drawing/2014/main" id="{4790BA9A-64CF-874D-818E-869AFC1A2875}"/>
              </a:ext>
            </a:extLst>
          </p:cNvPr>
          <p:cNvSpPr/>
          <p:nvPr/>
        </p:nvSpPr>
        <p:spPr>
          <a:xfrm>
            <a:off x="8451448" y="2529796"/>
            <a:ext cx="240772" cy="369332"/>
          </a:xfrm>
          <a:prstGeom prst="rect">
            <a:avLst/>
          </a:prstGeom>
        </p:spPr>
        <p:txBody>
          <a:bodyPr wrap="none">
            <a:spAutoFit/>
          </a:bodyPr>
          <a:lstStyle/>
          <a:p>
            <a:r>
              <a:rPr lang="en-US" b="1" dirty="0">
                <a:solidFill>
                  <a:srgbClr val="4372C4"/>
                </a:solidFill>
              </a:rPr>
              <a:t>i</a:t>
            </a:r>
            <a:endParaRPr lang="en-US"/>
          </a:p>
        </p:txBody>
      </p:sp>
      <p:sp>
        <p:nvSpPr>
          <p:cNvPr id="22" name="Rectangle 21">
            <a:extLst>
              <a:ext uri="{FF2B5EF4-FFF2-40B4-BE49-F238E27FC236}">
                <a16:creationId xmlns:a16="http://schemas.microsoft.com/office/drawing/2014/main" id="{83B4994F-C439-E54A-8045-3A800A9F5F00}"/>
              </a:ext>
            </a:extLst>
          </p:cNvPr>
          <p:cNvSpPr/>
          <p:nvPr/>
        </p:nvSpPr>
        <p:spPr>
          <a:xfrm>
            <a:off x="9175348" y="2529796"/>
            <a:ext cx="240772" cy="369332"/>
          </a:xfrm>
          <a:prstGeom prst="rect">
            <a:avLst/>
          </a:prstGeom>
        </p:spPr>
        <p:txBody>
          <a:bodyPr wrap="none">
            <a:spAutoFit/>
          </a:bodyPr>
          <a:lstStyle/>
          <a:p>
            <a:r>
              <a:rPr lang="en-US" b="1" dirty="0">
                <a:solidFill>
                  <a:srgbClr val="4372C4"/>
                </a:solidFill>
              </a:rPr>
              <a:t>i</a:t>
            </a:r>
            <a:endParaRPr lang="en-US"/>
          </a:p>
        </p:txBody>
      </p:sp>
      <p:sp>
        <p:nvSpPr>
          <p:cNvPr id="23" name="TextBox 22">
            <a:extLst>
              <a:ext uri="{FF2B5EF4-FFF2-40B4-BE49-F238E27FC236}">
                <a16:creationId xmlns:a16="http://schemas.microsoft.com/office/drawing/2014/main" id="{88DADF35-5345-B641-8C19-2A524DAB5791}"/>
              </a:ext>
            </a:extLst>
          </p:cNvPr>
          <p:cNvSpPr txBox="1"/>
          <p:nvPr/>
        </p:nvSpPr>
        <p:spPr>
          <a:xfrm>
            <a:off x="5492452" y="3616903"/>
            <a:ext cx="419233" cy="646331"/>
          </a:xfrm>
          <a:prstGeom prst="rect">
            <a:avLst/>
          </a:prstGeom>
          <a:noFill/>
        </p:spPr>
        <p:txBody>
          <a:bodyPr wrap="square" rtlCol="0">
            <a:spAutoFit/>
          </a:bodyPr>
          <a:lstStyle/>
          <a:p>
            <a:r>
              <a:rPr lang="en-US"/>
              <a:t>6</a:t>
            </a:r>
          </a:p>
          <a:p>
            <a:r>
              <a:rPr lang="en-US"/>
              <a:t>7</a:t>
            </a:r>
          </a:p>
        </p:txBody>
      </p:sp>
      <p:pic>
        <p:nvPicPr>
          <p:cNvPr id="24" name="Picture 23">
            <a:extLst>
              <a:ext uri="{FF2B5EF4-FFF2-40B4-BE49-F238E27FC236}">
                <a16:creationId xmlns:a16="http://schemas.microsoft.com/office/drawing/2014/main" id="{67F73679-54D5-B543-AB46-0BF7155FDF5C}"/>
              </a:ext>
            </a:extLst>
          </p:cNvPr>
          <p:cNvPicPr>
            <a:picLocks noChangeAspect="1"/>
          </p:cNvPicPr>
          <p:nvPr/>
        </p:nvPicPr>
        <p:blipFill rotWithShape="1">
          <a:blip r:embed="rId2"/>
          <a:srcRect t="50648" b="34399"/>
          <a:stretch/>
        </p:blipFill>
        <p:spPr>
          <a:xfrm>
            <a:off x="5928574" y="3570891"/>
            <a:ext cx="5008563" cy="739083"/>
          </a:xfrm>
          <a:prstGeom prst="rect">
            <a:avLst/>
          </a:prstGeom>
        </p:spPr>
      </p:pic>
      <p:sp>
        <p:nvSpPr>
          <p:cNvPr id="25" name="Rectangle 24">
            <a:extLst>
              <a:ext uri="{FF2B5EF4-FFF2-40B4-BE49-F238E27FC236}">
                <a16:creationId xmlns:a16="http://schemas.microsoft.com/office/drawing/2014/main" id="{7909228B-DBFE-0144-AE8D-AF86E8D7DC08}"/>
              </a:ext>
            </a:extLst>
          </p:cNvPr>
          <p:cNvSpPr/>
          <p:nvPr/>
        </p:nvSpPr>
        <p:spPr>
          <a:xfrm>
            <a:off x="7196820" y="3376008"/>
            <a:ext cx="240772" cy="369332"/>
          </a:xfrm>
          <a:prstGeom prst="rect">
            <a:avLst/>
          </a:prstGeom>
        </p:spPr>
        <p:txBody>
          <a:bodyPr wrap="none">
            <a:spAutoFit/>
          </a:bodyPr>
          <a:lstStyle/>
          <a:p>
            <a:r>
              <a:rPr lang="en-US" b="1" dirty="0">
                <a:solidFill>
                  <a:srgbClr val="4372C4"/>
                </a:solidFill>
              </a:rPr>
              <a:t>i</a:t>
            </a:r>
            <a:endParaRPr lang="en-US"/>
          </a:p>
        </p:txBody>
      </p:sp>
      <p:sp>
        <p:nvSpPr>
          <p:cNvPr id="26" name="Rectangle 25">
            <a:extLst>
              <a:ext uri="{FF2B5EF4-FFF2-40B4-BE49-F238E27FC236}">
                <a16:creationId xmlns:a16="http://schemas.microsoft.com/office/drawing/2014/main" id="{6968BEBD-995F-B441-97FE-B50FE1BCCCB9}"/>
              </a:ext>
            </a:extLst>
          </p:cNvPr>
          <p:cNvSpPr/>
          <p:nvPr/>
        </p:nvSpPr>
        <p:spPr>
          <a:xfrm>
            <a:off x="8035020" y="3376008"/>
            <a:ext cx="240772" cy="369332"/>
          </a:xfrm>
          <a:prstGeom prst="rect">
            <a:avLst/>
          </a:prstGeom>
        </p:spPr>
        <p:txBody>
          <a:bodyPr wrap="none">
            <a:spAutoFit/>
          </a:bodyPr>
          <a:lstStyle/>
          <a:p>
            <a:r>
              <a:rPr lang="en-US" b="1" dirty="0">
                <a:solidFill>
                  <a:srgbClr val="4372C4"/>
                </a:solidFill>
              </a:rPr>
              <a:t>i</a:t>
            </a:r>
            <a:endParaRPr lang="en-US"/>
          </a:p>
        </p:txBody>
      </p:sp>
      <p:sp>
        <p:nvSpPr>
          <p:cNvPr id="27" name="Rectangle 26">
            <a:extLst>
              <a:ext uri="{FF2B5EF4-FFF2-40B4-BE49-F238E27FC236}">
                <a16:creationId xmlns:a16="http://schemas.microsoft.com/office/drawing/2014/main" id="{C8DB1814-4777-FA4F-9A00-289E9DAC781E}"/>
              </a:ext>
            </a:extLst>
          </p:cNvPr>
          <p:cNvSpPr/>
          <p:nvPr/>
        </p:nvSpPr>
        <p:spPr>
          <a:xfrm>
            <a:off x="8936720" y="3376008"/>
            <a:ext cx="317716" cy="369332"/>
          </a:xfrm>
          <a:prstGeom prst="rect">
            <a:avLst/>
          </a:prstGeom>
        </p:spPr>
        <p:txBody>
          <a:bodyPr wrap="none">
            <a:spAutoFit/>
          </a:bodyPr>
          <a:lstStyle/>
          <a:p>
            <a:r>
              <a:rPr lang="en-US" b="1" dirty="0">
                <a:solidFill>
                  <a:srgbClr val="4372C4"/>
                </a:solidFill>
              </a:rPr>
              <a:t>Ji</a:t>
            </a:r>
            <a:endParaRPr lang="en-US"/>
          </a:p>
        </p:txBody>
      </p:sp>
      <p:sp>
        <p:nvSpPr>
          <p:cNvPr id="28" name="Rectangle 27">
            <a:extLst>
              <a:ext uri="{FF2B5EF4-FFF2-40B4-BE49-F238E27FC236}">
                <a16:creationId xmlns:a16="http://schemas.microsoft.com/office/drawing/2014/main" id="{9EA90B67-5F5E-E345-A19F-D744B9329F61}"/>
              </a:ext>
            </a:extLst>
          </p:cNvPr>
          <p:cNvSpPr/>
          <p:nvPr/>
        </p:nvSpPr>
        <p:spPr>
          <a:xfrm>
            <a:off x="9762220" y="3376008"/>
            <a:ext cx="240772" cy="369332"/>
          </a:xfrm>
          <a:prstGeom prst="rect">
            <a:avLst/>
          </a:prstGeom>
        </p:spPr>
        <p:txBody>
          <a:bodyPr wrap="none">
            <a:spAutoFit/>
          </a:bodyPr>
          <a:lstStyle/>
          <a:p>
            <a:r>
              <a:rPr lang="en-US" b="1" dirty="0">
                <a:solidFill>
                  <a:srgbClr val="4372C4"/>
                </a:solidFill>
              </a:rPr>
              <a:t>i</a:t>
            </a:r>
            <a:endParaRPr lang="en-US"/>
          </a:p>
        </p:txBody>
      </p:sp>
      <p:pic>
        <p:nvPicPr>
          <p:cNvPr id="29" name="Picture 28">
            <a:extLst>
              <a:ext uri="{FF2B5EF4-FFF2-40B4-BE49-F238E27FC236}">
                <a16:creationId xmlns:a16="http://schemas.microsoft.com/office/drawing/2014/main" id="{A12FB3BE-16A8-354E-96D9-FD30184C6BF0}"/>
              </a:ext>
            </a:extLst>
          </p:cNvPr>
          <p:cNvPicPr>
            <a:picLocks noChangeAspect="1"/>
          </p:cNvPicPr>
          <p:nvPr/>
        </p:nvPicPr>
        <p:blipFill rotWithShape="1">
          <a:blip r:embed="rId2"/>
          <a:srcRect t="66803" b="18244"/>
          <a:stretch/>
        </p:blipFill>
        <p:spPr>
          <a:xfrm>
            <a:off x="5928574" y="4433567"/>
            <a:ext cx="5008563" cy="739083"/>
          </a:xfrm>
          <a:prstGeom prst="rect">
            <a:avLst/>
          </a:prstGeom>
        </p:spPr>
      </p:pic>
      <p:sp>
        <p:nvSpPr>
          <p:cNvPr id="30" name="TextBox 29">
            <a:extLst>
              <a:ext uri="{FF2B5EF4-FFF2-40B4-BE49-F238E27FC236}">
                <a16:creationId xmlns:a16="http://schemas.microsoft.com/office/drawing/2014/main" id="{92D6A652-69C9-C441-8A78-681E68533926}"/>
              </a:ext>
            </a:extLst>
          </p:cNvPr>
          <p:cNvSpPr txBox="1"/>
          <p:nvPr/>
        </p:nvSpPr>
        <p:spPr>
          <a:xfrm>
            <a:off x="5489869" y="4507373"/>
            <a:ext cx="419233" cy="646331"/>
          </a:xfrm>
          <a:prstGeom prst="rect">
            <a:avLst/>
          </a:prstGeom>
          <a:noFill/>
        </p:spPr>
        <p:txBody>
          <a:bodyPr wrap="square" rtlCol="0">
            <a:spAutoFit/>
          </a:bodyPr>
          <a:lstStyle/>
          <a:p>
            <a:r>
              <a:rPr lang="en-US"/>
              <a:t>8</a:t>
            </a:r>
          </a:p>
          <a:p>
            <a:r>
              <a:rPr lang="en-US"/>
              <a:t>9</a:t>
            </a:r>
          </a:p>
        </p:txBody>
      </p:sp>
      <p:sp>
        <p:nvSpPr>
          <p:cNvPr id="31" name="Rectangle 30">
            <a:extLst>
              <a:ext uri="{FF2B5EF4-FFF2-40B4-BE49-F238E27FC236}">
                <a16:creationId xmlns:a16="http://schemas.microsoft.com/office/drawing/2014/main" id="{033832E1-5F49-E44F-B8E1-DF12C1963BE5}"/>
              </a:ext>
            </a:extLst>
          </p:cNvPr>
          <p:cNvSpPr/>
          <p:nvPr/>
        </p:nvSpPr>
        <p:spPr>
          <a:xfrm>
            <a:off x="7501620" y="4295754"/>
            <a:ext cx="240772" cy="369332"/>
          </a:xfrm>
          <a:prstGeom prst="rect">
            <a:avLst/>
          </a:prstGeom>
        </p:spPr>
        <p:txBody>
          <a:bodyPr wrap="none">
            <a:spAutoFit/>
          </a:bodyPr>
          <a:lstStyle/>
          <a:p>
            <a:r>
              <a:rPr lang="en-US" b="1" dirty="0">
                <a:solidFill>
                  <a:srgbClr val="4372C4"/>
                </a:solidFill>
              </a:rPr>
              <a:t>i</a:t>
            </a:r>
            <a:endParaRPr lang="en-US"/>
          </a:p>
        </p:txBody>
      </p:sp>
      <p:sp>
        <p:nvSpPr>
          <p:cNvPr id="32" name="Rectangle 31">
            <a:extLst>
              <a:ext uri="{FF2B5EF4-FFF2-40B4-BE49-F238E27FC236}">
                <a16:creationId xmlns:a16="http://schemas.microsoft.com/office/drawing/2014/main" id="{725B4A3C-5B2A-964F-87DF-B52927C39BD3}"/>
              </a:ext>
            </a:extLst>
          </p:cNvPr>
          <p:cNvSpPr/>
          <p:nvPr/>
        </p:nvSpPr>
        <p:spPr>
          <a:xfrm>
            <a:off x="8390620" y="4295754"/>
            <a:ext cx="240772" cy="369332"/>
          </a:xfrm>
          <a:prstGeom prst="rect">
            <a:avLst/>
          </a:prstGeom>
        </p:spPr>
        <p:txBody>
          <a:bodyPr wrap="none">
            <a:spAutoFit/>
          </a:bodyPr>
          <a:lstStyle/>
          <a:p>
            <a:r>
              <a:rPr lang="en-US" b="1" dirty="0">
                <a:solidFill>
                  <a:srgbClr val="4372C4"/>
                </a:solidFill>
              </a:rPr>
              <a:t>i</a:t>
            </a:r>
            <a:endParaRPr lang="en-US"/>
          </a:p>
        </p:txBody>
      </p:sp>
      <p:sp>
        <p:nvSpPr>
          <p:cNvPr id="33" name="Rectangle 32">
            <a:extLst>
              <a:ext uri="{FF2B5EF4-FFF2-40B4-BE49-F238E27FC236}">
                <a16:creationId xmlns:a16="http://schemas.microsoft.com/office/drawing/2014/main" id="{93039691-4E66-2940-AD31-D525033EA4C7}"/>
              </a:ext>
            </a:extLst>
          </p:cNvPr>
          <p:cNvSpPr/>
          <p:nvPr/>
        </p:nvSpPr>
        <p:spPr>
          <a:xfrm>
            <a:off x="9355820" y="4295754"/>
            <a:ext cx="240772" cy="369332"/>
          </a:xfrm>
          <a:prstGeom prst="rect">
            <a:avLst/>
          </a:prstGeom>
        </p:spPr>
        <p:txBody>
          <a:bodyPr wrap="none">
            <a:spAutoFit/>
          </a:bodyPr>
          <a:lstStyle/>
          <a:p>
            <a:r>
              <a:rPr lang="en-US" b="1" dirty="0">
                <a:solidFill>
                  <a:srgbClr val="4372C4"/>
                </a:solidFill>
              </a:rPr>
              <a:t>i</a:t>
            </a:r>
            <a:endParaRPr lang="en-US"/>
          </a:p>
        </p:txBody>
      </p:sp>
      <p:sp>
        <p:nvSpPr>
          <p:cNvPr id="34" name="Rectangle 33">
            <a:extLst>
              <a:ext uri="{FF2B5EF4-FFF2-40B4-BE49-F238E27FC236}">
                <a16:creationId xmlns:a16="http://schemas.microsoft.com/office/drawing/2014/main" id="{3A5BA2F2-4B44-C145-BB41-F859AF375D84}"/>
              </a:ext>
            </a:extLst>
          </p:cNvPr>
          <p:cNvSpPr/>
          <p:nvPr/>
        </p:nvSpPr>
        <p:spPr>
          <a:xfrm>
            <a:off x="10282920" y="4295754"/>
            <a:ext cx="240772" cy="369332"/>
          </a:xfrm>
          <a:prstGeom prst="rect">
            <a:avLst/>
          </a:prstGeom>
        </p:spPr>
        <p:txBody>
          <a:bodyPr wrap="none">
            <a:spAutoFit/>
          </a:bodyPr>
          <a:lstStyle/>
          <a:p>
            <a:r>
              <a:rPr lang="en-US" b="1" dirty="0">
                <a:solidFill>
                  <a:srgbClr val="4372C4"/>
                </a:solidFill>
              </a:rPr>
              <a:t>i</a:t>
            </a:r>
            <a:endParaRPr lang="en-US"/>
          </a:p>
        </p:txBody>
      </p:sp>
      <p:sp>
        <p:nvSpPr>
          <p:cNvPr id="35" name="TextBox 34">
            <a:extLst>
              <a:ext uri="{FF2B5EF4-FFF2-40B4-BE49-F238E27FC236}">
                <a16:creationId xmlns:a16="http://schemas.microsoft.com/office/drawing/2014/main" id="{7998081B-F4A0-E944-AB2C-1C8587CF124E}"/>
              </a:ext>
            </a:extLst>
          </p:cNvPr>
          <p:cNvSpPr txBox="1"/>
          <p:nvPr/>
        </p:nvSpPr>
        <p:spPr>
          <a:xfrm>
            <a:off x="5487286" y="5458005"/>
            <a:ext cx="419233" cy="646331"/>
          </a:xfrm>
          <a:prstGeom prst="rect">
            <a:avLst/>
          </a:prstGeom>
          <a:noFill/>
        </p:spPr>
        <p:txBody>
          <a:bodyPr wrap="square" rtlCol="0">
            <a:spAutoFit/>
          </a:bodyPr>
          <a:lstStyle/>
          <a:p>
            <a:r>
              <a:rPr lang="en-US"/>
              <a:t>10</a:t>
            </a:r>
          </a:p>
          <a:p>
            <a:r>
              <a:rPr lang="en-US"/>
              <a:t>11</a:t>
            </a:r>
          </a:p>
        </p:txBody>
      </p:sp>
      <p:pic>
        <p:nvPicPr>
          <p:cNvPr id="36" name="Picture 35">
            <a:extLst>
              <a:ext uri="{FF2B5EF4-FFF2-40B4-BE49-F238E27FC236}">
                <a16:creationId xmlns:a16="http://schemas.microsoft.com/office/drawing/2014/main" id="{40CDB4A2-7CB6-D944-B65B-2E6DBC8B5159}"/>
              </a:ext>
            </a:extLst>
          </p:cNvPr>
          <p:cNvPicPr>
            <a:picLocks noChangeAspect="1"/>
          </p:cNvPicPr>
          <p:nvPr/>
        </p:nvPicPr>
        <p:blipFill rotWithShape="1">
          <a:blip r:embed="rId2"/>
          <a:srcRect t="85046" b="1"/>
          <a:stretch/>
        </p:blipFill>
        <p:spPr>
          <a:xfrm>
            <a:off x="5928574" y="5435125"/>
            <a:ext cx="5008563" cy="739083"/>
          </a:xfrm>
          <a:prstGeom prst="rect">
            <a:avLst/>
          </a:prstGeom>
        </p:spPr>
      </p:pic>
      <p:sp>
        <p:nvSpPr>
          <p:cNvPr id="37" name="Rectangle 36">
            <a:extLst>
              <a:ext uri="{FF2B5EF4-FFF2-40B4-BE49-F238E27FC236}">
                <a16:creationId xmlns:a16="http://schemas.microsoft.com/office/drawing/2014/main" id="{3C229C71-E479-2849-80AA-64AD1779207F}"/>
              </a:ext>
            </a:extLst>
          </p:cNvPr>
          <p:cNvSpPr/>
          <p:nvPr/>
        </p:nvSpPr>
        <p:spPr>
          <a:xfrm>
            <a:off x="7196820" y="5224862"/>
            <a:ext cx="240772" cy="369332"/>
          </a:xfrm>
          <a:prstGeom prst="rect">
            <a:avLst/>
          </a:prstGeom>
        </p:spPr>
        <p:txBody>
          <a:bodyPr wrap="none">
            <a:spAutoFit/>
          </a:bodyPr>
          <a:lstStyle/>
          <a:p>
            <a:r>
              <a:rPr lang="en-US" b="1" dirty="0">
                <a:solidFill>
                  <a:srgbClr val="4372C4"/>
                </a:solidFill>
              </a:rPr>
              <a:t>i</a:t>
            </a:r>
            <a:endParaRPr lang="en-US"/>
          </a:p>
        </p:txBody>
      </p:sp>
      <p:sp>
        <p:nvSpPr>
          <p:cNvPr id="38" name="Rectangle 37">
            <a:extLst>
              <a:ext uri="{FF2B5EF4-FFF2-40B4-BE49-F238E27FC236}">
                <a16:creationId xmlns:a16="http://schemas.microsoft.com/office/drawing/2014/main" id="{CB3569B8-B67B-DA45-9876-0FB9B8504E98}"/>
              </a:ext>
            </a:extLst>
          </p:cNvPr>
          <p:cNvSpPr/>
          <p:nvPr/>
        </p:nvSpPr>
        <p:spPr>
          <a:xfrm>
            <a:off x="7933420" y="5224862"/>
            <a:ext cx="240772" cy="369332"/>
          </a:xfrm>
          <a:prstGeom prst="rect">
            <a:avLst/>
          </a:prstGeom>
        </p:spPr>
        <p:txBody>
          <a:bodyPr wrap="none">
            <a:spAutoFit/>
          </a:bodyPr>
          <a:lstStyle/>
          <a:p>
            <a:r>
              <a:rPr lang="en-US" b="1" dirty="0">
                <a:solidFill>
                  <a:srgbClr val="4372C4"/>
                </a:solidFill>
              </a:rPr>
              <a:t>i</a:t>
            </a:r>
            <a:endParaRPr lang="en-US"/>
          </a:p>
        </p:txBody>
      </p:sp>
      <p:sp>
        <p:nvSpPr>
          <p:cNvPr id="39" name="Rectangle 38">
            <a:extLst>
              <a:ext uri="{FF2B5EF4-FFF2-40B4-BE49-F238E27FC236}">
                <a16:creationId xmlns:a16="http://schemas.microsoft.com/office/drawing/2014/main" id="{151B6615-473F-0241-9EC5-7C9BC150DB76}"/>
              </a:ext>
            </a:extLst>
          </p:cNvPr>
          <p:cNvSpPr/>
          <p:nvPr/>
        </p:nvSpPr>
        <p:spPr>
          <a:xfrm>
            <a:off x="8885920" y="5224862"/>
            <a:ext cx="240772" cy="369332"/>
          </a:xfrm>
          <a:prstGeom prst="rect">
            <a:avLst/>
          </a:prstGeom>
        </p:spPr>
        <p:txBody>
          <a:bodyPr wrap="none">
            <a:spAutoFit/>
          </a:bodyPr>
          <a:lstStyle/>
          <a:p>
            <a:r>
              <a:rPr lang="en-US" b="1" dirty="0">
                <a:solidFill>
                  <a:srgbClr val="4372C4"/>
                </a:solidFill>
              </a:rPr>
              <a:t>i</a:t>
            </a:r>
            <a:endParaRPr lang="en-US"/>
          </a:p>
        </p:txBody>
      </p:sp>
      <p:sp>
        <p:nvSpPr>
          <p:cNvPr id="40" name="Rectangle 39">
            <a:extLst>
              <a:ext uri="{FF2B5EF4-FFF2-40B4-BE49-F238E27FC236}">
                <a16:creationId xmlns:a16="http://schemas.microsoft.com/office/drawing/2014/main" id="{876FE94F-DC40-1045-93BE-ABADA509E6BA}"/>
              </a:ext>
            </a:extLst>
          </p:cNvPr>
          <p:cNvSpPr/>
          <p:nvPr/>
        </p:nvSpPr>
        <p:spPr>
          <a:xfrm>
            <a:off x="9774920" y="5224862"/>
            <a:ext cx="240772" cy="369332"/>
          </a:xfrm>
          <a:prstGeom prst="rect">
            <a:avLst/>
          </a:prstGeom>
        </p:spPr>
        <p:txBody>
          <a:bodyPr wrap="none">
            <a:spAutoFit/>
          </a:bodyPr>
          <a:lstStyle/>
          <a:p>
            <a:r>
              <a:rPr lang="en-US" b="1" dirty="0">
                <a:solidFill>
                  <a:srgbClr val="4372C4"/>
                </a:solidFill>
              </a:rPr>
              <a:t>i</a:t>
            </a:r>
            <a:endParaRPr lang="en-US"/>
          </a:p>
        </p:txBody>
      </p:sp>
      <p:sp>
        <p:nvSpPr>
          <p:cNvPr id="41" name="Rectangle 40">
            <a:extLst>
              <a:ext uri="{FF2B5EF4-FFF2-40B4-BE49-F238E27FC236}">
                <a16:creationId xmlns:a16="http://schemas.microsoft.com/office/drawing/2014/main" id="{6E2C73FD-9C9E-DC47-9D2D-E81A7C9436B3}"/>
              </a:ext>
            </a:extLst>
          </p:cNvPr>
          <p:cNvSpPr/>
          <p:nvPr/>
        </p:nvSpPr>
        <p:spPr>
          <a:xfrm>
            <a:off x="8174720" y="5224862"/>
            <a:ext cx="240772" cy="369332"/>
          </a:xfrm>
          <a:prstGeom prst="rect">
            <a:avLst/>
          </a:prstGeom>
        </p:spPr>
        <p:txBody>
          <a:bodyPr wrap="none">
            <a:spAutoFit/>
          </a:bodyPr>
          <a:lstStyle/>
          <a:p>
            <a:r>
              <a:rPr lang="en-US" b="1" dirty="0">
                <a:solidFill>
                  <a:srgbClr val="4372C4"/>
                </a:solidFill>
              </a:rPr>
              <a:t>i</a:t>
            </a:r>
            <a:endParaRPr lang="en-US"/>
          </a:p>
        </p:txBody>
      </p:sp>
      <p:sp>
        <p:nvSpPr>
          <p:cNvPr id="42" name="Rectangle 41">
            <a:extLst>
              <a:ext uri="{FF2B5EF4-FFF2-40B4-BE49-F238E27FC236}">
                <a16:creationId xmlns:a16="http://schemas.microsoft.com/office/drawing/2014/main" id="{92457ECB-F20A-ED42-9870-71BF4985D1FA}"/>
              </a:ext>
            </a:extLst>
          </p:cNvPr>
          <p:cNvSpPr/>
          <p:nvPr/>
        </p:nvSpPr>
        <p:spPr>
          <a:xfrm>
            <a:off x="7438120" y="5224862"/>
            <a:ext cx="240772" cy="369332"/>
          </a:xfrm>
          <a:prstGeom prst="rect">
            <a:avLst/>
          </a:prstGeom>
        </p:spPr>
        <p:txBody>
          <a:bodyPr wrap="none">
            <a:spAutoFit/>
          </a:bodyPr>
          <a:lstStyle/>
          <a:p>
            <a:r>
              <a:rPr lang="en-US" b="1" dirty="0">
                <a:solidFill>
                  <a:srgbClr val="4372C4"/>
                </a:solidFill>
              </a:rPr>
              <a:t>i</a:t>
            </a:r>
            <a:endParaRPr lang="en-US"/>
          </a:p>
        </p:txBody>
      </p:sp>
      <p:pic>
        <p:nvPicPr>
          <p:cNvPr id="6" name="Picture 5">
            <a:extLst>
              <a:ext uri="{FF2B5EF4-FFF2-40B4-BE49-F238E27FC236}">
                <a16:creationId xmlns:a16="http://schemas.microsoft.com/office/drawing/2014/main" id="{670F9A92-A02D-AF41-8248-FCB70AE7C57B}"/>
              </a:ext>
            </a:extLst>
          </p:cNvPr>
          <p:cNvPicPr>
            <a:picLocks noChangeAspect="1"/>
          </p:cNvPicPr>
          <p:nvPr/>
        </p:nvPicPr>
        <p:blipFill>
          <a:blip r:embed="rId3"/>
          <a:stretch>
            <a:fillRect/>
          </a:stretch>
        </p:blipFill>
        <p:spPr>
          <a:xfrm>
            <a:off x="437970" y="2086633"/>
            <a:ext cx="2857500" cy="2590800"/>
          </a:xfrm>
          <a:prstGeom prst="rect">
            <a:avLst/>
          </a:prstGeom>
        </p:spPr>
      </p:pic>
    </p:spTree>
    <p:extLst>
      <p:ext uri="{BB962C8B-B14F-4D97-AF65-F5344CB8AC3E}">
        <p14:creationId xmlns:p14="http://schemas.microsoft.com/office/powerpoint/2010/main" val="181255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8" grpId="0"/>
      <p:bldP spid="19" grpId="0"/>
      <p:bldP spid="20" grpId="0"/>
      <p:bldP spid="21" grpId="0"/>
      <p:bldP spid="22" grpId="0"/>
      <p:bldP spid="25" grpId="0"/>
      <p:bldP spid="26" grpId="0"/>
      <p:bldP spid="27" grpId="0"/>
      <p:bldP spid="28" grpId="0"/>
      <p:bldP spid="31" grpId="0"/>
      <p:bldP spid="32" grpId="0"/>
      <p:bldP spid="33" grpId="0"/>
      <p:bldP spid="34" grpId="0"/>
      <p:bldP spid="37" grpId="0"/>
      <p:bldP spid="38" grpId="0"/>
      <p:bldP spid="39" grpId="0"/>
      <p:bldP spid="40" grpId="0"/>
      <p:bldP spid="41" grpId="0"/>
      <p:bldP spid="4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0038CFC-9E47-5A4E-8DF1-2482E23ADA5C}"/>
              </a:ext>
            </a:extLst>
          </p:cNvPr>
          <p:cNvSpPr txBox="1">
            <a:spLocks/>
          </p:cNvSpPr>
          <p:nvPr/>
        </p:nvSpPr>
        <p:spPr>
          <a:xfrm>
            <a:off x="4195482" y="603249"/>
            <a:ext cx="7531080" cy="1087439"/>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Times New Roman" panose="02020603050405020304" pitchFamily="18" charset="0"/>
              </a:defRPr>
            </a:lvl1pPr>
          </a:lstStyle>
          <a:p>
            <a:r>
              <a:rPr lang="en-US" sz="3600" dirty="0"/>
              <a:t>Target Practice: </a:t>
            </a:r>
            <a:endParaRPr lang="ru-RU" sz="3600" dirty="0"/>
          </a:p>
          <a:p>
            <a:r>
              <a:rPr lang="en-US" sz="3600"/>
              <a:t>Type II Reduction – </a:t>
            </a:r>
            <a:r>
              <a:rPr lang="ru-RU" sz="3600"/>
              <a:t>ща, ча</a:t>
            </a:r>
            <a:endParaRPr lang="en-US" sz="3600"/>
          </a:p>
        </p:txBody>
      </p:sp>
      <p:sp>
        <p:nvSpPr>
          <p:cNvPr id="13" name="TextBox 12">
            <a:extLst>
              <a:ext uri="{FF2B5EF4-FFF2-40B4-BE49-F238E27FC236}">
                <a16:creationId xmlns:a16="http://schemas.microsoft.com/office/drawing/2014/main" id="{0DE34E52-4EAA-C541-B8A8-5ABDEC38D30E}"/>
              </a:ext>
            </a:extLst>
          </p:cNvPr>
          <p:cNvSpPr txBox="1"/>
          <p:nvPr/>
        </p:nvSpPr>
        <p:spPr>
          <a:xfrm>
            <a:off x="4477671" y="2317571"/>
            <a:ext cx="6152229" cy="2739211"/>
          </a:xfrm>
          <a:prstGeom prst="rect">
            <a:avLst/>
          </a:prstGeom>
          <a:noFill/>
        </p:spPr>
        <p:txBody>
          <a:bodyPr wrap="square" rtlCol="0">
            <a:spAutoFit/>
          </a:bodyPr>
          <a:lstStyle/>
          <a:p>
            <a:pPr marL="342900" indent="-342900">
              <a:buAutoNum type="arabicPlain"/>
            </a:pPr>
            <a:r>
              <a:rPr lang="ru-RU" sz="2200"/>
              <a:t>часы</a:t>
            </a:r>
            <a:r>
              <a:rPr lang="en-US" sz="2200"/>
              <a:t>́, </a:t>
            </a:r>
            <a:r>
              <a:rPr lang="ru-RU" sz="2200"/>
              <a:t>часту</a:t>
            </a:r>
            <a:r>
              <a:rPr lang="en-US" sz="2200"/>
              <a:t>́</a:t>
            </a:r>
            <a:r>
              <a:rPr lang="ru-RU" sz="2200"/>
              <a:t>шка</a:t>
            </a:r>
            <a:r>
              <a:rPr lang="en-US" sz="2200"/>
              <a:t>, </a:t>
            </a:r>
            <a:r>
              <a:rPr lang="ru-RU" sz="2200"/>
              <a:t>частота</a:t>
            </a:r>
            <a:r>
              <a:rPr lang="en-US" sz="2200"/>
              <a:t>́, </a:t>
            </a:r>
            <a:r>
              <a:rPr lang="ru-RU" sz="2200"/>
              <a:t>чайку</a:t>
            </a:r>
            <a:r>
              <a:rPr lang="en-US" sz="2200"/>
              <a:t>́, </a:t>
            </a:r>
            <a:r>
              <a:rPr lang="ru-RU" sz="2200"/>
              <a:t>чайку</a:t>
            </a:r>
            <a:r>
              <a:rPr lang="en-US" sz="2200"/>
              <a:t>́ </a:t>
            </a:r>
            <a:r>
              <a:rPr lang="ru-RU" sz="2200"/>
              <a:t>бы</a:t>
            </a:r>
          </a:p>
          <a:p>
            <a:pPr marL="342900" indent="-342900">
              <a:buAutoNum type="arabicPlain"/>
            </a:pPr>
            <a:endParaRPr lang="ru-RU" sz="2200"/>
          </a:p>
          <a:p>
            <a:pPr marL="342900" indent="-342900">
              <a:buAutoNum type="arabicPlain"/>
            </a:pPr>
            <a:r>
              <a:rPr lang="ru-RU" sz="2200"/>
              <a:t>щади</a:t>
            </a:r>
            <a:r>
              <a:rPr lang="en-US" sz="2200"/>
              <a:t>́</a:t>
            </a:r>
            <a:r>
              <a:rPr lang="ru-RU" sz="2200"/>
              <a:t>ть</a:t>
            </a:r>
            <a:r>
              <a:rPr lang="en-US" sz="2200"/>
              <a:t>, </a:t>
            </a:r>
            <a:r>
              <a:rPr lang="ru-RU" sz="2200"/>
              <a:t>щадя</a:t>
            </a:r>
            <a:r>
              <a:rPr lang="en-US" sz="2200"/>
              <a:t>́</a:t>
            </a:r>
            <a:r>
              <a:rPr lang="ru-RU" sz="2200"/>
              <a:t>щий</a:t>
            </a:r>
          </a:p>
          <a:p>
            <a:pPr marL="342900" indent="-342900">
              <a:buAutoNum type="arabicPlain"/>
            </a:pPr>
            <a:endParaRPr lang="ru-RU" sz="2200"/>
          </a:p>
          <a:p>
            <a:pPr marL="342900" indent="-342900">
              <a:buFontTx/>
              <a:buAutoNum type="arabicPlain"/>
            </a:pPr>
            <a:r>
              <a:rPr lang="ru-RU" sz="2200"/>
              <a:t>2 часа́, 3 часа́, 4 часа́</a:t>
            </a:r>
          </a:p>
          <a:p>
            <a:pPr marL="342900" indent="-342900">
              <a:buFontTx/>
              <a:buAutoNum type="arabicPlain"/>
            </a:pPr>
            <a:endParaRPr lang="ru-RU" sz="2200"/>
          </a:p>
          <a:p>
            <a:pPr marL="342900" indent="-342900">
              <a:buFontTx/>
              <a:buAutoNum type="arabicPlain"/>
            </a:pPr>
            <a:r>
              <a:rPr lang="ru-RU" sz="2200"/>
              <a:t>5 часо́в, 6 часо́в, 7 часо́в, 8 часо́в, 9 часо́в</a:t>
            </a:r>
            <a:endParaRPr lang="en-US" sz="2200"/>
          </a:p>
          <a:p>
            <a:r>
              <a:rPr lang="ru-RU"/>
              <a:t>	</a:t>
            </a:r>
            <a:endParaRPr lang="en-US"/>
          </a:p>
        </p:txBody>
      </p:sp>
      <p:sp>
        <p:nvSpPr>
          <p:cNvPr id="18" name="Rectangle 17">
            <a:extLst>
              <a:ext uri="{FF2B5EF4-FFF2-40B4-BE49-F238E27FC236}">
                <a16:creationId xmlns:a16="http://schemas.microsoft.com/office/drawing/2014/main" id="{301D3420-F8A3-364D-B829-16A2A659F84F}"/>
              </a:ext>
            </a:extLst>
          </p:cNvPr>
          <p:cNvSpPr/>
          <p:nvPr/>
        </p:nvSpPr>
        <p:spPr>
          <a:xfrm>
            <a:off x="4999719" y="2135471"/>
            <a:ext cx="240772" cy="369332"/>
          </a:xfrm>
          <a:prstGeom prst="rect">
            <a:avLst/>
          </a:prstGeom>
        </p:spPr>
        <p:txBody>
          <a:bodyPr wrap="none">
            <a:spAutoFit/>
          </a:bodyPr>
          <a:lstStyle/>
          <a:p>
            <a:r>
              <a:rPr lang="en-US" b="1" dirty="0">
                <a:solidFill>
                  <a:srgbClr val="4372C4"/>
                </a:solidFill>
              </a:rPr>
              <a:t>i</a:t>
            </a:r>
            <a:endParaRPr lang="en-US"/>
          </a:p>
        </p:txBody>
      </p:sp>
      <p:sp>
        <p:nvSpPr>
          <p:cNvPr id="32" name="Rectangle 31">
            <a:extLst>
              <a:ext uri="{FF2B5EF4-FFF2-40B4-BE49-F238E27FC236}">
                <a16:creationId xmlns:a16="http://schemas.microsoft.com/office/drawing/2014/main" id="{619A4396-F35E-4A43-BB96-E9D7BE5EDD75}"/>
              </a:ext>
            </a:extLst>
          </p:cNvPr>
          <p:cNvSpPr/>
          <p:nvPr/>
        </p:nvSpPr>
        <p:spPr>
          <a:xfrm>
            <a:off x="5684407" y="2133123"/>
            <a:ext cx="240772" cy="369332"/>
          </a:xfrm>
          <a:prstGeom prst="rect">
            <a:avLst/>
          </a:prstGeom>
        </p:spPr>
        <p:txBody>
          <a:bodyPr wrap="none">
            <a:spAutoFit/>
          </a:bodyPr>
          <a:lstStyle/>
          <a:p>
            <a:r>
              <a:rPr lang="en-US" b="1" dirty="0">
                <a:solidFill>
                  <a:srgbClr val="4372C4"/>
                </a:solidFill>
              </a:rPr>
              <a:t>i</a:t>
            </a:r>
            <a:endParaRPr lang="en-US"/>
          </a:p>
        </p:txBody>
      </p:sp>
      <p:sp>
        <p:nvSpPr>
          <p:cNvPr id="33" name="Rectangle 32">
            <a:extLst>
              <a:ext uri="{FF2B5EF4-FFF2-40B4-BE49-F238E27FC236}">
                <a16:creationId xmlns:a16="http://schemas.microsoft.com/office/drawing/2014/main" id="{1B5D460C-1A25-DE4F-B21C-404365751E64}"/>
              </a:ext>
            </a:extLst>
          </p:cNvPr>
          <p:cNvSpPr/>
          <p:nvPr/>
        </p:nvSpPr>
        <p:spPr>
          <a:xfrm>
            <a:off x="6889422" y="2136661"/>
            <a:ext cx="240772" cy="369332"/>
          </a:xfrm>
          <a:prstGeom prst="rect">
            <a:avLst/>
          </a:prstGeom>
        </p:spPr>
        <p:txBody>
          <a:bodyPr wrap="none">
            <a:spAutoFit/>
          </a:bodyPr>
          <a:lstStyle/>
          <a:p>
            <a:r>
              <a:rPr lang="en-US" b="1" dirty="0">
                <a:solidFill>
                  <a:srgbClr val="4372C4"/>
                </a:solidFill>
              </a:rPr>
              <a:t>i</a:t>
            </a:r>
            <a:endParaRPr lang="en-US"/>
          </a:p>
        </p:txBody>
      </p:sp>
      <p:sp>
        <p:nvSpPr>
          <p:cNvPr id="34" name="Rectangle 33">
            <a:extLst>
              <a:ext uri="{FF2B5EF4-FFF2-40B4-BE49-F238E27FC236}">
                <a16:creationId xmlns:a16="http://schemas.microsoft.com/office/drawing/2014/main" id="{F7DF8775-A056-704A-B28F-02B7DA86AB1D}"/>
              </a:ext>
            </a:extLst>
          </p:cNvPr>
          <p:cNvSpPr/>
          <p:nvPr/>
        </p:nvSpPr>
        <p:spPr>
          <a:xfrm>
            <a:off x="7913695" y="2140199"/>
            <a:ext cx="240772" cy="369332"/>
          </a:xfrm>
          <a:prstGeom prst="rect">
            <a:avLst/>
          </a:prstGeom>
        </p:spPr>
        <p:txBody>
          <a:bodyPr wrap="none">
            <a:spAutoFit/>
          </a:bodyPr>
          <a:lstStyle/>
          <a:p>
            <a:r>
              <a:rPr lang="en-US" b="1" dirty="0">
                <a:solidFill>
                  <a:srgbClr val="4372C4"/>
                </a:solidFill>
              </a:rPr>
              <a:t>i</a:t>
            </a:r>
            <a:endParaRPr lang="en-US"/>
          </a:p>
        </p:txBody>
      </p:sp>
      <p:sp>
        <p:nvSpPr>
          <p:cNvPr id="35" name="Rectangle 34">
            <a:extLst>
              <a:ext uri="{FF2B5EF4-FFF2-40B4-BE49-F238E27FC236}">
                <a16:creationId xmlns:a16="http://schemas.microsoft.com/office/drawing/2014/main" id="{9775BA63-CAC4-B042-B4CE-6982951FB501}"/>
              </a:ext>
            </a:extLst>
          </p:cNvPr>
          <p:cNvSpPr/>
          <p:nvPr/>
        </p:nvSpPr>
        <p:spPr>
          <a:xfrm>
            <a:off x="8693424" y="2143737"/>
            <a:ext cx="240772" cy="369332"/>
          </a:xfrm>
          <a:prstGeom prst="rect">
            <a:avLst/>
          </a:prstGeom>
        </p:spPr>
        <p:txBody>
          <a:bodyPr wrap="none">
            <a:spAutoFit/>
          </a:bodyPr>
          <a:lstStyle/>
          <a:p>
            <a:r>
              <a:rPr lang="en-US" b="1" dirty="0">
                <a:solidFill>
                  <a:srgbClr val="4372C4"/>
                </a:solidFill>
              </a:rPr>
              <a:t>i</a:t>
            </a:r>
            <a:endParaRPr lang="en-US"/>
          </a:p>
        </p:txBody>
      </p:sp>
      <p:sp>
        <p:nvSpPr>
          <p:cNvPr id="36" name="Rectangle 35">
            <a:extLst>
              <a:ext uri="{FF2B5EF4-FFF2-40B4-BE49-F238E27FC236}">
                <a16:creationId xmlns:a16="http://schemas.microsoft.com/office/drawing/2014/main" id="{968553D1-6CA4-4A4C-A61E-A2BD06B8FB77}"/>
              </a:ext>
            </a:extLst>
          </p:cNvPr>
          <p:cNvSpPr/>
          <p:nvPr/>
        </p:nvSpPr>
        <p:spPr>
          <a:xfrm>
            <a:off x="5060625" y="2827766"/>
            <a:ext cx="240772" cy="369332"/>
          </a:xfrm>
          <a:prstGeom prst="rect">
            <a:avLst/>
          </a:prstGeom>
        </p:spPr>
        <p:txBody>
          <a:bodyPr wrap="none">
            <a:spAutoFit/>
          </a:bodyPr>
          <a:lstStyle/>
          <a:p>
            <a:r>
              <a:rPr lang="en-US" b="1" dirty="0">
                <a:solidFill>
                  <a:srgbClr val="4372C4"/>
                </a:solidFill>
              </a:rPr>
              <a:t>i</a:t>
            </a:r>
            <a:endParaRPr lang="en-US"/>
          </a:p>
        </p:txBody>
      </p:sp>
      <p:sp>
        <p:nvSpPr>
          <p:cNvPr id="37" name="Rectangle 36">
            <a:extLst>
              <a:ext uri="{FF2B5EF4-FFF2-40B4-BE49-F238E27FC236}">
                <a16:creationId xmlns:a16="http://schemas.microsoft.com/office/drawing/2014/main" id="{5024F5AF-2E60-934E-9DD8-509D75CABCC8}"/>
              </a:ext>
            </a:extLst>
          </p:cNvPr>
          <p:cNvSpPr/>
          <p:nvPr/>
        </p:nvSpPr>
        <p:spPr>
          <a:xfrm>
            <a:off x="6084895" y="2831304"/>
            <a:ext cx="240772" cy="369332"/>
          </a:xfrm>
          <a:prstGeom prst="rect">
            <a:avLst/>
          </a:prstGeom>
        </p:spPr>
        <p:txBody>
          <a:bodyPr wrap="none">
            <a:spAutoFit/>
          </a:bodyPr>
          <a:lstStyle/>
          <a:p>
            <a:r>
              <a:rPr lang="en-US" b="1" dirty="0">
                <a:solidFill>
                  <a:srgbClr val="4372C4"/>
                </a:solidFill>
              </a:rPr>
              <a:t>i</a:t>
            </a:r>
            <a:endParaRPr lang="en-US"/>
          </a:p>
        </p:txBody>
      </p:sp>
      <p:sp>
        <p:nvSpPr>
          <p:cNvPr id="38" name="Rectangle 37">
            <a:extLst>
              <a:ext uri="{FF2B5EF4-FFF2-40B4-BE49-F238E27FC236}">
                <a16:creationId xmlns:a16="http://schemas.microsoft.com/office/drawing/2014/main" id="{A0F25596-257B-EE47-B7A1-3FDE344AA90F}"/>
              </a:ext>
            </a:extLst>
          </p:cNvPr>
          <p:cNvSpPr/>
          <p:nvPr/>
        </p:nvSpPr>
        <p:spPr>
          <a:xfrm>
            <a:off x="5194298" y="3440908"/>
            <a:ext cx="240772" cy="369332"/>
          </a:xfrm>
          <a:prstGeom prst="rect">
            <a:avLst/>
          </a:prstGeom>
        </p:spPr>
        <p:txBody>
          <a:bodyPr wrap="none">
            <a:spAutoFit/>
          </a:bodyPr>
          <a:lstStyle/>
          <a:p>
            <a:r>
              <a:rPr lang="en-US" b="1" dirty="0">
                <a:solidFill>
                  <a:srgbClr val="4372C4"/>
                </a:solidFill>
              </a:rPr>
              <a:t>i</a:t>
            </a:r>
            <a:endParaRPr lang="en-US"/>
          </a:p>
        </p:txBody>
      </p:sp>
      <p:sp>
        <p:nvSpPr>
          <p:cNvPr id="39" name="Rectangle 38">
            <a:extLst>
              <a:ext uri="{FF2B5EF4-FFF2-40B4-BE49-F238E27FC236}">
                <a16:creationId xmlns:a16="http://schemas.microsoft.com/office/drawing/2014/main" id="{8445B668-E04D-3845-8277-CBAA9F62BC3B}"/>
              </a:ext>
            </a:extLst>
          </p:cNvPr>
          <p:cNvSpPr/>
          <p:nvPr/>
        </p:nvSpPr>
        <p:spPr>
          <a:xfrm>
            <a:off x="6041356" y="3443228"/>
            <a:ext cx="240772" cy="369332"/>
          </a:xfrm>
          <a:prstGeom prst="rect">
            <a:avLst/>
          </a:prstGeom>
        </p:spPr>
        <p:txBody>
          <a:bodyPr wrap="none">
            <a:spAutoFit/>
          </a:bodyPr>
          <a:lstStyle/>
          <a:p>
            <a:r>
              <a:rPr lang="en-US" b="1" dirty="0">
                <a:solidFill>
                  <a:srgbClr val="4372C4"/>
                </a:solidFill>
              </a:rPr>
              <a:t>i</a:t>
            </a:r>
            <a:endParaRPr lang="en-US"/>
          </a:p>
        </p:txBody>
      </p:sp>
      <p:sp>
        <p:nvSpPr>
          <p:cNvPr id="40" name="Rectangle 39">
            <a:extLst>
              <a:ext uri="{FF2B5EF4-FFF2-40B4-BE49-F238E27FC236}">
                <a16:creationId xmlns:a16="http://schemas.microsoft.com/office/drawing/2014/main" id="{3DAE8F6D-6081-D044-853D-DAF1E19FA07D}"/>
              </a:ext>
            </a:extLst>
          </p:cNvPr>
          <p:cNvSpPr/>
          <p:nvPr/>
        </p:nvSpPr>
        <p:spPr>
          <a:xfrm>
            <a:off x="6888418" y="3446780"/>
            <a:ext cx="240772" cy="369332"/>
          </a:xfrm>
          <a:prstGeom prst="rect">
            <a:avLst/>
          </a:prstGeom>
        </p:spPr>
        <p:txBody>
          <a:bodyPr wrap="none">
            <a:spAutoFit/>
          </a:bodyPr>
          <a:lstStyle/>
          <a:p>
            <a:r>
              <a:rPr lang="en-US" b="1" dirty="0">
                <a:solidFill>
                  <a:srgbClr val="4372C4"/>
                </a:solidFill>
              </a:rPr>
              <a:t>i</a:t>
            </a:r>
            <a:endParaRPr lang="en-US"/>
          </a:p>
        </p:txBody>
      </p:sp>
      <p:sp>
        <p:nvSpPr>
          <p:cNvPr id="41" name="Rectangle 40">
            <a:extLst>
              <a:ext uri="{FF2B5EF4-FFF2-40B4-BE49-F238E27FC236}">
                <a16:creationId xmlns:a16="http://schemas.microsoft.com/office/drawing/2014/main" id="{691F2502-03A2-F444-B755-2594A40EEC2F}"/>
              </a:ext>
            </a:extLst>
          </p:cNvPr>
          <p:cNvSpPr/>
          <p:nvPr/>
        </p:nvSpPr>
        <p:spPr>
          <a:xfrm>
            <a:off x="5190745" y="4194617"/>
            <a:ext cx="240772" cy="369332"/>
          </a:xfrm>
          <a:prstGeom prst="rect">
            <a:avLst/>
          </a:prstGeom>
        </p:spPr>
        <p:txBody>
          <a:bodyPr wrap="none">
            <a:spAutoFit/>
          </a:bodyPr>
          <a:lstStyle/>
          <a:p>
            <a:r>
              <a:rPr lang="en-US" b="1" dirty="0">
                <a:solidFill>
                  <a:srgbClr val="4372C4"/>
                </a:solidFill>
              </a:rPr>
              <a:t>i</a:t>
            </a:r>
            <a:endParaRPr lang="en-US"/>
          </a:p>
        </p:txBody>
      </p:sp>
      <p:sp>
        <p:nvSpPr>
          <p:cNvPr id="42" name="Rectangle 41">
            <a:extLst>
              <a:ext uri="{FF2B5EF4-FFF2-40B4-BE49-F238E27FC236}">
                <a16:creationId xmlns:a16="http://schemas.microsoft.com/office/drawing/2014/main" id="{37BF78ED-7860-2543-BF83-419B134AED4F}"/>
              </a:ext>
            </a:extLst>
          </p:cNvPr>
          <p:cNvSpPr/>
          <p:nvPr/>
        </p:nvSpPr>
        <p:spPr>
          <a:xfrm>
            <a:off x="6193748" y="4198169"/>
            <a:ext cx="240772" cy="369332"/>
          </a:xfrm>
          <a:prstGeom prst="rect">
            <a:avLst/>
          </a:prstGeom>
        </p:spPr>
        <p:txBody>
          <a:bodyPr wrap="none">
            <a:spAutoFit/>
          </a:bodyPr>
          <a:lstStyle/>
          <a:p>
            <a:r>
              <a:rPr lang="en-US" b="1" dirty="0">
                <a:solidFill>
                  <a:srgbClr val="4372C4"/>
                </a:solidFill>
              </a:rPr>
              <a:t>i</a:t>
            </a:r>
            <a:endParaRPr lang="en-US"/>
          </a:p>
        </p:txBody>
      </p:sp>
      <p:sp>
        <p:nvSpPr>
          <p:cNvPr id="43" name="Rectangle 42">
            <a:extLst>
              <a:ext uri="{FF2B5EF4-FFF2-40B4-BE49-F238E27FC236}">
                <a16:creationId xmlns:a16="http://schemas.microsoft.com/office/drawing/2014/main" id="{F7269D8D-864C-DF47-8F36-63BBE9A3E190}"/>
              </a:ext>
            </a:extLst>
          </p:cNvPr>
          <p:cNvSpPr/>
          <p:nvPr/>
        </p:nvSpPr>
        <p:spPr>
          <a:xfrm>
            <a:off x="7182571" y="4208810"/>
            <a:ext cx="240772" cy="369332"/>
          </a:xfrm>
          <a:prstGeom prst="rect">
            <a:avLst/>
          </a:prstGeom>
        </p:spPr>
        <p:txBody>
          <a:bodyPr wrap="none">
            <a:spAutoFit/>
          </a:bodyPr>
          <a:lstStyle/>
          <a:p>
            <a:r>
              <a:rPr lang="en-US" b="1" dirty="0">
                <a:solidFill>
                  <a:srgbClr val="4372C4"/>
                </a:solidFill>
              </a:rPr>
              <a:t>i</a:t>
            </a:r>
            <a:endParaRPr lang="en-US"/>
          </a:p>
        </p:txBody>
      </p:sp>
      <p:sp>
        <p:nvSpPr>
          <p:cNvPr id="44" name="Rectangle 43">
            <a:extLst>
              <a:ext uri="{FF2B5EF4-FFF2-40B4-BE49-F238E27FC236}">
                <a16:creationId xmlns:a16="http://schemas.microsoft.com/office/drawing/2014/main" id="{CAB9B08B-578F-134C-AA57-CEA70C491DEC}"/>
              </a:ext>
            </a:extLst>
          </p:cNvPr>
          <p:cNvSpPr/>
          <p:nvPr/>
        </p:nvSpPr>
        <p:spPr>
          <a:xfrm>
            <a:off x="8192667" y="4212362"/>
            <a:ext cx="240772" cy="369332"/>
          </a:xfrm>
          <a:prstGeom prst="rect">
            <a:avLst/>
          </a:prstGeom>
        </p:spPr>
        <p:txBody>
          <a:bodyPr wrap="none">
            <a:spAutoFit/>
          </a:bodyPr>
          <a:lstStyle/>
          <a:p>
            <a:r>
              <a:rPr lang="en-US" b="1" dirty="0">
                <a:solidFill>
                  <a:srgbClr val="4372C4"/>
                </a:solidFill>
              </a:rPr>
              <a:t>i</a:t>
            </a:r>
            <a:endParaRPr lang="en-US"/>
          </a:p>
        </p:txBody>
      </p:sp>
      <p:sp>
        <p:nvSpPr>
          <p:cNvPr id="45" name="Rectangle 44">
            <a:extLst>
              <a:ext uri="{FF2B5EF4-FFF2-40B4-BE49-F238E27FC236}">
                <a16:creationId xmlns:a16="http://schemas.microsoft.com/office/drawing/2014/main" id="{287A16EE-AFD7-2A47-9492-FB8293A3E057}"/>
              </a:ext>
            </a:extLst>
          </p:cNvPr>
          <p:cNvSpPr/>
          <p:nvPr/>
        </p:nvSpPr>
        <p:spPr>
          <a:xfrm>
            <a:off x="9195675" y="4215914"/>
            <a:ext cx="240772" cy="369332"/>
          </a:xfrm>
          <a:prstGeom prst="rect">
            <a:avLst/>
          </a:prstGeom>
        </p:spPr>
        <p:txBody>
          <a:bodyPr wrap="none">
            <a:spAutoFit/>
          </a:bodyPr>
          <a:lstStyle/>
          <a:p>
            <a:r>
              <a:rPr lang="en-US" b="1" dirty="0">
                <a:solidFill>
                  <a:srgbClr val="4372C4"/>
                </a:solidFill>
              </a:rPr>
              <a:t>i</a:t>
            </a:r>
            <a:endParaRPr lang="en-US"/>
          </a:p>
        </p:txBody>
      </p:sp>
      <p:pic>
        <p:nvPicPr>
          <p:cNvPr id="19" name="Picture 18">
            <a:extLst>
              <a:ext uri="{FF2B5EF4-FFF2-40B4-BE49-F238E27FC236}">
                <a16:creationId xmlns:a16="http://schemas.microsoft.com/office/drawing/2014/main" id="{2BD0A5D5-7414-8241-9F3E-E3E2DD5DE4D8}"/>
              </a:ext>
            </a:extLst>
          </p:cNvPr>
          <p:cNvPicPr>
            <a:picLocks noChangeAspect="1"/>
          </p:cNvPicPr>
          <p:nvPr/>
        </p:nvPicPr>
        <p:blipFill>
          <a:blip r:embed="rId2"/>
          <a:stretch>
            <a:fillRect/>
          </a:stretch>
        </p:blipFill>
        <p:spPr>
          <a:xfrm>
            <a:off x="437970" y="2086633"/>
            <a:ext cx="2857500" cy="2590800"/>
          </a:xfrm>
          <a:prstGeom prst="rect">
            <a:avLst/>
          </a:prstGeom>
        </p:spPr>
      </p:pic>
    </p:spTree>
    <p:extLst>
      <p:ext uri="{BB962C8B-B14F-4D97-AF65-F5344CB8AC3E}">
        <p14:creationId xmlns:p14="http://schemas.microsoft.com/office/powerpoint/2010/main" val="175529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3C054-162E-A34A-BCCC-D2DEB33B9D45}"/>
              </a:ext>
            </a:extLst>
          </p:cNvPr>
          <p:cNvPicPr>
            <a:picLocks noChangeAspect="1"/>
          </p:cNvPicPr>
          <p:nvPr/>
        </p:nvPicPr>
        <p:blipFill>
          <a:blip r:embed="rId2"/>
          <a:stretch>
            <a:fillRect/>
          </a:stretch>
        </p:blipFill>
        <p:spPr>
          <a:xfrm>
            <a:off x="5965783" y="1167604"/>
            <a:ext cx="4161099" cy="4161099"/>
          </a:xfrm>
          <a:prstGeom prst="rect">
            <a:avLst/>
          </a:prstGeom>
        </p:spPr>
      </p:pic>
      <p:sp>
        <p:nvSpPr>
          <p:cNvPr id="5" name="Content Placeholder 2">
            <a:extLst>
              <a:ext uri="{FF2B5EF4-FFF2-40B4-BE49-F238E27FC236}">
                <a16:creationId xmlns:a16="http://schemas.microsoft.com/office/drawing/2014/main" id="{90A1AEF4-A22D-A945-B778-8B086EB99965}"/>
              </a:ext>
            </a:extLst>
          </p:cNvPr>
          <p:cNvSpPr txBox="1">
            <a:spLocks/>
          </p:cNvSpPr>
          <p:nvPr/>
        </p:nvSpPr>
        <p:spPr>
          <a:xfrm>
            <a:off x="4216454" y="5489341"/>
            <a:ext cx="7659756" cy="6144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sym typeface="Wingdings"/>
              </a:rPr>
              <a:t>2 </a:t>
            </a:r>
            <a:r>
              <a:rPr lang="ru-RU" sz="4400" dirty="0">
                <a:sym typeface="Wingdings"/>
              </a:rPr>
              <a:t>вопроса!</a:t>
            </a:r>
          </a:p>
        </p:txBody>
      </p:sp>
    </p:spTree>
    <p:extLst>
      <p:ext uri="{BB962C8B-B14F-4D97-AF65-F5344CB8AC3E}">
        <p14:creationId xmlns:p14="http://schemas.microsoft.com/office/powerpoint/2010/main" val="42769789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516D-D4A5-E74C-9A85-DB6212999A98}"/>
              </a:ext>
            </a:extLst>
          </p:cNvPr>
          <p:cNvSpPr>
            <a:spLocks noGrp="1"/>
          </p:cNvSpPr>
          <p:nvPr>
            <p:ph type="title"/>
          </p:nvPr>
        </p:nvSpPr>
        <p:spPr>
          <a:xfrm>
            <a:off x="4232553" y="1800860"/>
            <a:ext cx="7437074" cy="1325563"/>
          </a:xfrm>
        </p:spPr>
        <p:txBody>
          <a:bodyPr>
            <a:normAutofit/>
          </a:bodyPr>
          <a:lstStyle/>
          <a:p>
            <a:r>
              <a:rPr lang="en-US" sz="4000"/>
              <a:t>Type I Reduction – o/a </a:t>
            </a:r>
          </a:p>
        </p:txBody>
      </p:sp>
      <p:sp>
        <p:nvSpPr>
          <p:cNvPr id="9" name="Content Placeholder 2">
            <a:extLst>
              <a:ext uri="{FF2B5EF4-FFF2-40B4-BE49-F238E27FC236}">
                <a16:creationId xmlns:a16="http://schemas.microsoft.com/office/drawing/2014/main" id="{847EB446-CA3F-394E-94AB-DDF42CF3745E}"/>
              </a:ext>
            </a:extLst>
          </p:cNvPr>
          <p:cNvSpPr txBox="1">
            <a:spLocks/>
          </p:cNvSpPr>
          <p:nvPr/>
        </p:nvSpPr>
        <p:spPr>
          <a:xfrm>
            <a:off x="5420895" y="2884145"/>
            <a:ext cx="5159245"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full value</a:t>
            </a:r>
            <a:r>
              <a:rPr lang="ru-RU" b="1" dirty="0"/>
              <a:t>, </a:t>
            </a:r>
            <a:r>
              <a:rPr lang="en-US" sz="2400" b="1" dirty="0">
                <a:solidFill>
                  <a:prstClr val="black"/>
                </a:solidFill>
                <a:latin typeface="Palatino" charset="0"/>
                <a:ea typeface="Palatino" charset="0"/>
                <a:cs typeface="Palatino" charset="0"/>
              </a:rPr>
              <a:t>∧</a:t>
            </a:r>
            <a:r>
              <a:rPr lang="ru-RU" b="1" dirty="0"/>
              <a:t>, ъ</a:t>
            </a:r>
          </a:p>
        </p:txBody>
      </p:sp>
      <p:sp>
        <p:nvSpPr>
          <p:cNvPr id="14" name="Title 1">
            <a:extLst>
              <a:ext uri="{FF2B5EF4-FFF2-40B4-BE49-F238E27FC236}">
                <a16:creationId xmlns:a16="http://schemas.microsoft.com/office/drawing/2014/main" id="{AA005E49-3D2E-A648-9EA0-507B78F92CF0}"/>
              </a:ext>
            </a:extLst>
          </p:cNvPr>
          <p:cNvSpPr txBox="1">
            <a:spLocks/>
          </p:cNvSpPr>
          <p:nvPr/>
        </p:nvSpPr>
        <p:spPr>
          <a:xfrm>
            <a:off x="4195482" y="3323615"/>
            <a:ext cx="7437074" cy="1325563"/>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Times New Roman" panose="02020603050405020304" pitchFamily="18" charset="0"/>
              </a:defRPr>
            </a:lvl1pPr>
          </a:lstStyle>
          <a:p>
            <a:r>
              <a:rPr lang="en-US" sz="4000"/>
              <a:t>Type II Reduction – </a:t>
            </a:r>
            <a:r>
              <a:rPr lang="ru-RU" sz="4000"/>
              <a:t>е</a:t>
            </a:r>
            <a:r>
              <a:rPr lang="en-US" sz="4000"/>
              <a:t>/</a:t>
            </a:r>
            <a:r>
              <a:rPr lang="ru-RU" sz="4000"/>
              <a:t>я</a:t>
            </a:r>
            <a:r>
              <a:rPr lang="en-US" sz="4000"/>
              <a:t>/</a:t>
            </a:r>
            <a:r>
              <a:rPr lang="ru-RU" sz="4000"/>
              <a:t>ча/ща</a:t>
            </a:r>
            <a:r>
              <a:rPr lang="en-US" sz="4000"/>
              <a:t> </a:t>
            </a:r>
          </a:p>
        </p:txBody>
      </p:sp>
      <p:sp>
        <p:nvSpPr>
          <p:cNvPr id="15" name="Content Placeholder 2">
            <a:extLst>
              <a:ext uri="{FF2B5EF4-FFF2-40B4-BE49-F238E27FC236}">
                <a16:creationId xmlns:a16="http://schemas.microsoft.com/office/drawing/2014/main" id="{AE341926-550D-FE49-BFEB-2AB18504B2ED}"/>
              </a:ext>
            </a:extLst>
          </p:cNvPr>
          <p:cNvSpPr txBox="1">
            <a:spLocks/>
          </p:cNvSpPr>
          <p:nvPr/>
        </p:nvSpPr>
        <p:spPr>
          <a:xfrm>
            <a:off x="5420895" y="4406900"/>
            <a:ext cx="5159245"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full value, i</a:t>
            </a:r>
            <a:endParaRPr lang="ru-RU" b="1" dirty="0"/>
          </a:p>
        </p:txBody>
      </p:sp>
      <p:sp>
        <p:nvSpPr>
          <p:cNvPr id="12" name="Lightning Bolt 11">
            <a:extLst>
              <a:ext uri="{FF2B5EF4-FFF2-40B4-BE49-F238E27FC236}">
                <a16:creationId xmlns:a16="http://schemas.microsoft.com/office/drawing/2014/main" id="{A051B204-463B-0041-ACB7-17DDE30BDE37}"/>
              </a:ext>
            </a:extLst>
          </p:cNvPr>
          <p:cNvSpPr/>
          <p:nvPr/>
        </p:nvSpPr>
        <p:spPr>
          <a:xfrm>
            <a:off x="4807537" y="749173"/>
            <a:ext cx="5686102" cy="5359654"/>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1FCEB81C-9C16-CE4B-948D-1CFF9EC7F223}"/>
              </a:ext>
            </a:extLst>
          </p:cNvPr>
          <p:cNvSpPr txBox="1">
            <a:spLocks/>
          </p:cNvSpPr>
          <p:nvPr/>
        </p:nvSpPr>
        <p:spPr>
          <a:xfrm>
            <a:off x="5878918" y="2608303"/>
            <a:ext cx="4070196" cy="970570"/>
          </a:xfrm>
          <a:prstGeom prst="rect">
            <a:avLst/>
          </a:prstGeom>
          <a:solidFill>
            <a:schemeClr val="bg1"/>
          </a:solidFill>
          <a:ln>
            <a:solidFill>
              <a:schemeClr val="accent1"/>
            </a:solidFill>
          </a:ln>
        </p:spPr>
        <p:txBody>
          <a:bodyPr vert="horz" lIns="91440" tIns="45720" rIns="91440" bIns="45720" rtlCol="0" anchor="ctr">
            <a:noAutofit/>
          </a:bodyPr>
          <a:lstStyle>
            <a:lvl1pPr marL="131445" indent="-131445" algn="l" defTabSz="525780" rtl="0" eaLnBrk="1" latinLnBrk="0" hangingPunct="1">
              <a:lnSpc>
                <a:spcPct val="90000"/>
              </a:lnSpc>
              <a:spcBef>
                <a:spcPts val="575"/>
              </a:spcBef>
              <a:buFont typeface="Arial" panose="020B0604020202020204" pitchFamily="34" charset="0"/>
              <a:buChar char="•"/>
              <a:defRPr sz="1610" kern="1200">
                <a:solidFill>
                  <a:schemeClr val="tx1"/>
                </a:solidFill>
                <a:latin typeface="+mn-lt"/>
                <a:ea typeface="+mn-ea"/>
                <a:cs typeface="+mn-cs"/>
              </a:defRPr>
            </a:lvl1pPr>
            <a:lvl2pPr marL="394335" indent="-131445" algn="l" defTabSz="525780" rtl="0" eaLnBrk="1" latinLnBrk="0" hangingPunct="1">
              <a:lnSpc>
                <a:spcPct val="90000"/>
              </a:lnSpc>
              <a:spcBef>
                <a:spcPts val="288"/>
              </a:spcBef>
              <a:buFont typeface="Arial" panose="020B0604020202020204" pitchFamily="34" charset="0"/>
              <a:buChar char="•"/>
              <a:defRPr sz="1380" kern="1200">
                <a:solidFill>
                  <a:schemeClr val="tx1"/>
                </a:solidFill>
                <a:latin typeface="+mn-lt"/>
                <a:ea typeface="+mn-ea"/>
                <a:cs typeface="+mn-cs"/>
              </a:defRPr>
            </a:lvl2pPr>
            <a:lvl3pPr marL="657225" indent="-131445" algn="l" defTabSz="525780" rtl="0" eaLnBrk="1" latinLnBrk="0" hangingPunct="1">
              <a:lnSpc>
                <a:spcPct val="90000"/>
              </a:lnSpc>
              <a:spcBef>
                <a:spcPts val="288"/>
              </a:spcBef>
              <a:buFont typeface="Arial" panose="020B0604020202020204" pitchFamily="34" charset="0"/>
              <a:buChar char="•"/>
              <a:defRPr sz="1150" kern="1200">
                <a:solidFill>
                  <a:schemeClr val="tx1"/>
                </a:solidFill>
                <a:latin typeface="+mn-lt"/>
                <a:ea typeface="+mn-ea"/>
                <a:cs typeface="+mn-cs"/>
              </a:defRPr>
            </a:lvl3pPr>
            <a:lvl4pPr marL="92011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4pPr>
            <a:lvl5pPr marL="118300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5pPr>
            <a:lvl6pPr marL="144589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6pPr>
            <a:lvl7pPr marL="170878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7pPr>
            <a:lvl8pPr marL="197167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8pPr>
            <a:lvl9pPr marL="223456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rgbClr val="FF0000"/>
                </a:solidFill>
              </a:rPr>
              <a:t>Special Rule for </a:t>
            </a:r>
          </a:p>
          <a:p>
            <a:pPr marL="0" indent="0" algn="ctr">
              <a:buFont typeface="Arial" panose="020B0604020202020204" pitchFamily="34" charset="0"/>
              <a:buNone/>
            </a:pPr>
            <a:r>
              <a:rPr lang="en-US" sz="2800" b="1" dirty="0">
                <a:solidFill>
                  <a:srgbClr val="FF0000"/>
                </a:solidFill>
              </a:rPr>
              <a:t>Grammatical Endings</a:t>
            </a:r>
            <a:r>
              <a:rPr lang="ru-RU" sz="2800" b="1" dirty="0">
                <a:solidFill>
                  <a:srgbClr val="FF0000"/>
                </a:solidFill>
              </a:rPr>
              <a:t>!</a:t>
            </a:r>
            <a:endParaRPr lang="en-US" sz="2800" b="1" dirty="0">
              <a:solidFill>
                <a:srgbClr val="FF0000"/>
              </a:solidFill>
            </a:endParaRPr>
          </a:p>
        </p:txBody>
      </p:sp>
      <p:sp>
        <p:nvSpPr>
          <p:cNvPr id="16" name="Content Placeholder 2">
            <a:extLst>
              <a:ext uri="{FF2B5EF4-FFF2-40B4-BE49-F238E27FC236}">
                <a16:creationId xmlns:a16="http://schemas.microsoft.com/office/drawing/2014/main" id="{3A69D091-A156-E046-907C-D77E27D0AD90}"/>
              </a:ext>
            </a:extLst>
          </p:cNvPr>
          <p:cNvSpPr txBox="1">
            <a:spLocks/>
          </p:cNvSpPr>
          <p:nvPr/>
        </p:nvSpPr>
        <p:spPr>
          <a:xfrm>
            <a:off x="5878919" y="3920319"/>
            <a:ext cx="4070195" cy="1077499"/>
          </a:xfrm>
          <a:prstGeom prst="rect">
            <a:avLst/>
          </a:prstGeom>
          <a:solidFill>
            <a:schemeClr val="bg1"/>
          </a:solidFill>
          <a:ln>
            <a:solidFill>
              <a:schemeClr val="accent1"/>
            </a:solidFill>
          </a:ln>
        </p:spPr>
        <p:txBody>
          <a:bodyPr vert="horz" lIns="91440" tIns="45720" rIns="91440" bIns="45720" rtlCol="0" anchor="ctr">
            <a:noAutofit/>
          </a:bodyPr>
          <a:lstStyle>
            <a:lvl1pPr marL="131445" indent="-131445" algn="l" defTabSz="525780" rtl="0" eaLnBrk="1" latinLnBrk="0" hangingPunct="1">
              <a:lnSpc>
                <a:spcPct val="90000"/>
              </a:lnSpc>
              <a:spcBef>
                <a:spcPts val="575"/>
              </a:spcBef>
              <a:buFont typeface="Arial" panose="020B0604020202020204" pitchFamily="34" charset="0"/>
              <a:buChar char="•"/>
              <a:defRPr sz="1610" kern="1200">
                <a:solidFill>
                  <a:schemeClr val="tx1"/>
                </a:solidFill>
                <a:latin typeface="+mn-lt"/>
                <a:ea typeface="+mn-ea"/>
                <a:cs typeface="+mn-cs"/>
              </a:defRPr>
            </a:lvl1pPr>
            <a:lvl2pPr marL="394335" indent="-131445" algn="l" defTabSz="525780" rtl="0" eaLnBrk="1" latinLnBrk="0" hangingPunct="1">
              <a:lnSpc>
                <a:spcPct val="90000"/>
              </a:lnSpc>
              <a:spcBef>
                <a:spcPts val="288"/>
              </a:spcBef>
              <a:buFont typeface="Arial" panose="020B0604020202020204" pitchFamily="34" charset="0"/>
              <a:buChar char="•"/>
              <a:defRPr sz="1380" kern="1200">
                <a:solidFill>
                  <a:schemeClr val="tx1"/>
                </a:solidFill>
                <a:latin typeface="+mn-lt"/>
                <a:ea typeface="+mn-ea"/>
                <a:cs typeface="+mn-cs"/>
              </a:defRPr>
            </a:lvl2pPr>
            <a:lvl3pPr marL="657225" indent="-131445" algn="l" defTabSz="525780" rtl="0" eaLnBrk="1" latinLnBrk="0" hangingPunct="1">
              <a:lnSpc>
                <a:spcPct val="90000"/>
              </a:lnSpc>
              <a:spcBef>
                <a:spcPts val="288"/>
              </a:spcBef>
              <a:buFont typeface="Arial" panose="020B0604020202020204" pitchFamily="34" charset="0"/>
              <a:buChar char="•"/>
              <a:defRPr sz="1150" kern="1200">
                <a:solidFill>
                  <a:schemeClr val="tx1"/>
                </a:solidFill>
                <a:latin typeface="+mn-lt"/>
                <a:ea typeface="+mn-ea"/>
                <a:cs typeface="+mn-cs"/>
              </a:defRPr>
            </a:lvl3pPr>
            <a:lvl4pPr marL="92011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4pPr>
            <a:lvl5pPr marL="118300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5pPr>
            <a:lvl6pPr marL="144589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6pPr>
            <a:lvl7pPr marL="170878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7pPr>
            <a:lvl8pPr marL="197167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8pPr>
            <a:lvl9pPr marL="223456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a:solidFill>
                  <a:srgbClr val="FF0000"/>
                </a:solidFill>
              </a:rPr>
              <a:t>In grammatical endings,</a:t>
            </a:r>
          </a:p>
          <a:p>
            <a:pPr marL="0" indent="0" algn="ctr">
              <a:buFont typeface="Arial" panose="020B0604020202020204" pitchFamily="34" charset="0"/>
              <a:buNone/>
            </a:pPr>
            <a:r>
              <a:rPr lang="en-US" sz="2800" b="1" dirty="0">
                <a:solidFill>
                  <a:srgbClr val="FF0000"/>
                </a:solidFill>
              </a:rPr>
              <a:t>e, </a:t>
            </a:r>
            <a:r>
              <a:rPr lang="ru-RU" sz="2800" b="1" dirty="0">
                <a:solidFill>
                  <a:srgbClr val="FF0000"/>
                </a:solidFill>
              </a:rPr>
              <a:t>я</a:t>
            </a:r>
            <a:r>
              <a:rPr lang="en-US" sz="2800" b="1" dirty="0">
                <a:solidFill>
                  <a:srgbClr val="FF0000"/>
                </a:solidFill>
              </a:rPr>
              <a:t>  </a:t>
            </a:r>
            <a:r>
              <a:rPr lang="en-US" sz="2800" b="1" dirty="0">
                <a:solidFill>
                  <a:srgbClr val="FF0000"/>
                </a:solidFill>
                <a:sym typeface="Wingdings" pitchFamily="2" charset="2"/>
              </a:rPr>
              <a:t>  </a:t>
            </a:r>
            <a:r>
              <a:rPr lang="ru-RU" sz="2800" b="1" dirty="0">
                <a:solidFill>
                  <a:srgbClr val="FF0000"/>
                </a:solidFill>
                <a:sym typeface="Wingdings" pitchFamily="2" charset="2"/>
              </a:rPr>
              <a:t>ъ</a:t>
            </a:r>
            <a:endParaRPr lang="en-US" sz="2800" b="1" dirty="0">
              <a:solidFill>
                <a:srgbClr val="FF0000"/>
              </a:solidFill>
            </a:endParaRPr>
          </a:p>
        </p:txBody>
      </p:sp>
    </p:spTree>
    <p:extLst>
      <p:ext uri="{BB962C8B-B14F-4D97-AF65-F5344CB8AC3E}">
        <p14:creationId xmlns:p14="http://schemas.microsoft.com/office/powerpoint/2010/main" val="186977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2" grpId="0" animBg="1"/>
      <p:bldP spid="13" grpId="0" animBg="1"/>
      <p:bldP spid="1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516D-D4A5-E74C-9A85-DB6212999A98}"/>
              </a:ext>
            </a:extLst>
          </p:cNvPr>
          <p:cNvSpPr>
            <a:spLocks noGrp="1"/>
          </p:cNvSpPr>
          <p:nvPr>
            <p:ph type="title"/>
          </p:nvPr>
        </p:nvSpPr>
        <p:spPr/>
        <p:txBody>
          <a:bodyPr>
            <a:normAutofit/>
          </a:bodyPr>
          <a:lstStyle/>
          <a:p>
            <a:r>
              <a:rPr lang="en-US" sz="3200"/>
              <a:t>Target Practice: </a:t>
            </a:r>
            <a:br>
              <a:rPr lang="ru-RU" sz="3200"/>
            </a:br>
            <a:r>
              <a:rPr lang="en-US" sz="3200"/>
              <a:t>Grammatical Endings </a:t>
            </a:r>
            <a:r>
              <a:rPr lang="en-US" sz="3200">
                <a:sym typeface="Wingdings" pitchFamily="2" charset="2"/>
              </a:rPr>
              <a:t> ‘</a:t>
            </a:r>
            <a:r>
              <a:rPr lang="ru-RU" sz="3200">
                <a:sym typeface="Wingdings" pitchFamily="2" charset="2"/>
              </a:rPr>
              <a:t>ъ</a:t>
            </a:r>
            <a:r>
              <a:rPr lang="en-US" sz="3200">
                <a:sym typeface="Wingdings" pitchFamily="2" charset="2"/>
              </a:rPr>
              <a:t>, j</a:t>
            </a:r>
            <a:r>
              <a:rPr lang="ru-RU" sz="3200">
                <a:sym typeface="Wingdings" pitchFamily="2" charset="2"/>
              </a:rPr>
              <a:t>ъ, ъ</a:t>
            </a:r>
            <a:r>
              <a:rPr lang="en-US" sz="3200">
                <a:sym typeface="Wingdings" pitchFamily="2" charset="2"/>
              </a:rPr>
              <a:t>j</a:t>
            </a:r>
            <a:r>
              <a:rPr lang="ru-RU" sz="3200">
                <a:sym typeface="Wingdings" pitchFamily="2" charset="2"/>
              </a:rPr>
              <a:t>ъ</a:t>
            </a:r>
            <a:endParaRPr lang="en-US" sz="3200"/>
          </a:p>
        </p:txBody>
      </p:sp>
      <p:sp>
        <p:nvSpPr>
          <p:cNvPr id="6" name="TextBox 5">
            <a:extLst>
              <a:ext uri="{FF2B5EF4-FFF2-40B4-BE49-F238E27FC236}">
                <a16:creationId xmlns:a16="http://schemas.microsoft.com/office/drawing/2014/main" id="{706DCF5B-3606-C645-ADEA-4D399B8BD21B}"/>
              </a:ext>
            </a:extLst>
          </p:cNvPr>
          <p:cNvSpPr txBox="1"/>
          <p:nvPr/>
        </p:nvSpPr>
        <p:spPr>
          <a:xfrm>
            <a:off x="5544230" y="2581889"/>
            <a:ext cx="2652095" cy="1815882"/>
          </a:xfrm>
          <a:prstGeom prst="rect">
            <a:avLst/>
          </a:prstGeom>
          <a:noFill/>
        </p:spPr>
        <p:txBody>
          <a:bodyPr wrap="square" rtlCol="0">
            <a:spAutoFit/>
          </a:bodyPr>
          <a:lstStyle/>
          <a:p>
            <a:pPr algn="r"/>
            <a:r>
              <a:rPr lang="ru-RU" sz="2800" dirty="0" err="1"/>
              <a:t>больш</a:t>
            </a:r>
            <a:r>
              <a:rPr lang="en-US" sz="2800" u="sng" dirty="0" err="1"/>
              <a:t>о</a:t>
            </a:r>
            <a:r>
              <a:rPr lang="en-US" sz="2800" u="sng" dirty="0"/>
              <a:t>́</a:t>
            </a:r>
            <a:r>
              <a:rPr lang="ru-RU" sz="2800" u="sng" dirty="0"/>
              <a:t>е</a:t>
            </a:r>
            <a:r>
              <a:rPr lang="en-US" sz="2800" dirty="0"/>
              <a:t> </a:t>
            </a:r>
            <a:r>
              <a:rPr lang="en-US" sz="2800" dirty="0">
                <a:sym typeface="Wingdings"/>
              </a:rPr>
              <a:t></a:t>
            </a:r>
            <a:endParaRPr lang="ru-RU" sz="2800" dirty="0">
              <a:sym typeface="Wingdings"/>
            </a:endParaRPr>
          </a:p>
          <a:p>
            <a:pPr algn="r"/>
            <a:r>
              <a:rPr lang="ru-RU" sz="2800" dirty="0" err="1">
                <a:sym typeface="Wingdings"/>
              </a:rPr>
              <a:t>чита́</a:t>
            </a:r>
            <a:r>
              <a:rPr lang="ru-RU" sz="2800" u="sng" dirty="0" err="1">
                <a:sym typeface="Wingdings"/>
              </a:rPr>
              <a:t>ет</a:t>
            </a:r>
            <a:r>
              <a:rPr lang="ru-RU" sz="2800" dirty="0">
                <a:sym typeface="Wingdings"/>
              </a:rPr>
              <a:t> </a:t>
            </a:r>
            <a:r>
              <a:rPr lang="en-US" sz="2800" dirty="0">
                <a:sym typeface="Wingdings"/>
              </a:rPr>
              <a:t></a:t>
            </a:r>
          </a:p>
          <a:p>
            <a:pPr algn="r"/>
            <a:r>
              <a:rPr lang="ru-RU" sz="2800" dirty="0" err="1">
                <a:sym typeface="Wingdings"/>
              </a:rPr>
              <a:t>больн</a:t>
            </a:r>
            <a:r>
              <a:rPr lang="ru-RU" sz="2800" u="sng" dirty="0" err="1">
                <a:sym typeface="Wingdings"/>
              </a:rPr>
              <a:t>а́я</a:t>
            </a:r>
            <a:r>
              <a:rPr lang="ru-RU" sz="2800" dirty="0">
                <a:sym typeface="Wingdings"/>
              </a:rPr>
              <a:t> </a:t>
            </a:r>
            <a:r>
              <a:rPr lang="en-US" sz="2800" dirty="0">
                <a:sym typeface="Wingdings"/>
              </a:rPr>
              <a:t></a:t>
            </a:r>
          </a:p>
          <a:p>
            <a:pPr algn="r"/>
            <a:r>
              <a:rPr lang="ru-RU" sz="2800" dirty="0" err="1">
                <a:sym typeface="Wingdings"/>
              </a:rPr>
              <a:t>хо́ч</a:t>
            </a:r>
            <a:r>
              <a:rPr lang="ru-RU" sz="2800" u="sng" dirty="0" err="1">
                <a:sym typeface="Wingdings"/>
              </a:rPr>
              <a:t>ет</a:t>
            </a:r>
            <a:r>
              <a:rPr lang="en-US" sz="2800" dirty="0">
                <a:sym typeface="Wingdings"/>
              </a:rPr>
              <a:t> </a:t>
            </a:r>
          </a:p>
        </p:txBody>
      </p:sp>
      <p:sp>
        <p:nvSpPr>
          <p:cNvPr id="7" name="TextBox 6">
            <a:extLst>
              <a:ext uri="{FF2B5EF4-FFF2-40B4-BE49-F238E27FC236}">
                <a16:creationId xmlns:a16="http://schemas.microsoft.com/office/drawing/2014/main" id="{84A705B2-0E18-A247-AB79-387BC6ABD7C5}"/>
              </a:ext>
            </a:extLst>
          </p:cNvPr>
          <p:cNvSpPr txBox="1"/>
          <p:nvPr/>
        </p:nvSpPr>
        <p:spPr>
          <a:xfrm>
            <a:off x="8107114" y="2618340"/>
            <a:ext cx="2074127" cy="523220"/>
          </a:xfrm>
          <a:prstGeom prst="rect">
            <a:avLst/>
          </a:prstGeom>
          <a:noFill/>
        </p:spPr>
        <p:txBody>
          <a:bodyPr wrap="square" rtlCol="0">
            <a:spAutoFit/>
          </a:bodyPr>
          <a:lstStyle/>
          <a:p>
            <a:r>
              <a:rPr lang="en-US" sz="2800" dirty="0" err="1"/>
              <a:t>b</a:t>
            </a:r>
            <a:r>
              <a:rPr lang="en-US" sz="2800" dirty="0" err="1">
                <a:latin typeface="Palatino" charset="0"/>
                <a:ea typeface="Palatino" charset="0"/>
                <a:cs typeface="Palatino" charset="0"/>
              </a:rPr>
              <a:t>∧</a:t>
            </a:r>
            <a:r>
              <a:rPr lang="en-US" sz="2800" dirty="0" err="1"/>
              <a:t>l’šo</a:t>
            </a:r>
            <a:r>
              <a:rPr lang="ru-RU" sz="2800" dirty="0"/>
              <a:t>́</a:t>
            </a:r>
            <a:r>
              <a:rPr lang="en-US" sz="2800" dirty="0"/>
              <a:t>j</a:t>
            </a:r>
            <a:r>
              <a:rPr lang="ru-RU" sz="2800" dirty="0"/>
              <a:t>ъ</a:t>
            </a:r>
            <a:endParaRPr lang="en-US" sz="2800" dirty="0"/>
          </a:p>
        </p:txBody>
      </p:sp>
      <p:sp>
        <p:nvSpPr>
          <p:cNvPr id="8" name="TextBox 7">
            <a:extLst>
              <a:ext uri="{FF2B5EF4-FFF2-40B4-BE49-F238E27FC236}">
                <a16:creationId xmlns:a16="http://schemas.microsoft.com/office/drawing/2014/main" id="{1E62852E-AAAD-A84E-AAA5-C10C42CDDFBB}"/>
              </a:ext>
            </a:extLst>
          </p:cNvPr>
          <p:cNvSpPr txBox="1"/>
          <p:nvPr/>
        </p:nvSpPr>
        <p:spPr>
          <a:xfrm>
            <a:off x="8107114" y="3023562"/>
            <a:ext cx="2074127" cy="523220"/>
          </a:xfrm>
          <a:prstGeom prst="rect">
            <a:avLst/>
          </a:prstGeom>
          <a:noFill/>
        </p:spPr>
        <p:txBody>
          <a:bodyPr wrap="square" rtlCol="0">
            <a:spAutoFit/>
          </a:bodyPr>
          <a:lstStyle/>
          <a:p>
            <a:r>
              <a:rPr lang="en-US" sz="2800" dirty="0" err="1"/>
              <a:t>č’ita</a:t>
            </a:r>
            <a:r>
              <a:rPr lang="ru-RU" sz="2800" dirty="0"/>
              <a:t>́</a:t>
            </a:r>
            <a:r>
              <a:rPr lang="en-US" sz="2800" dirty="0"/>
              <a:t>j</a:t>
            </a:r>
            <a:r>
              <a:rPr lang="ru-RU" sz="2800" dirty="0"/>
              <a:t>ъ</a:t>
            </a:r>
            <a:r>
              <a:rPr lang="en-US" sz="2800" dirty="0"/>
              <a:t>t</a:t>
            </a:r>
          </a:p>
        </p:txBody>
      </p:sp>
      <p:sp>
        <p:nvSpPr>
          <p:cNvPr id="9" name="TextBox 8">
            <a:extLst>
              <a:ext uri="{FF2B5EF4-FFF2-40B4-BE49-F238E27FC236}">
                <a16:creationId xmlns:a16="http://schemas.microsoft.com/office/drawing/2014/main" id="{DF8596EF-BFB0-FE4E-BEB7-D2D604D9CFCA}"/>
              </a:ext>
            </a:extLst>
          </p:cNvPr>
          <p:cNvSpPr txBox="1"/>
          <p:nvPr/>
        </p:nvSpPr>
        <p:spPr>
          <a:xfrm>
            <a:off x="8107114" y="3466835"/>
            <a:ext cx="2074127" cy="523220"/>
          </a:xfrm>
          <a:prstGeom prst="rect">
            <a:avLst/>
          </a:prstGeom>
          <a:noFill/>
        </p:spPr>
        <p:txBody>
          <a:bodyPr wrap="square" rtlCol="0">
            <a:spAutoFit/>
          </a:bodyPr>
          <a:lstStyle/>
          <a:p>
            <a:r>
              <a:rPr lang="en-US" sz="2800" dirty="0" err="1"/>
              <a:t>b</a:t>
            </a:r>
            <a:r>
              <a:rPr lang="en-US" sz="2800" dirty="0" err="1">
                <a:latin typeface="Palatino" charset="0"/>
                <a:ea typeface="Palatino" charset="0"/>
                <a:cs typeface="Palatino" charset="0"/>
              </a:rPr>
              <a:t>∧</a:t>
            </a:r>
            <a:r>
              <a:rPr lang="en-US" sz="2800" dirty="0" err="1"/>
              <a:t>l’na</a:t>
            </a:r>
            <a:r>
              <a:rPr lang="ru-RU" sz="2800" dirty="0"/>
              <a:t>́</a:t>
            </a:r>
            <a:r>
              <a:rPr lang="en-US" sz="2800" dirty="0"/>
              <a:t>j</a:t>
            </a:r>
            <a:r>
              <a:rPr lang="ru-RU" sz="2800" dirty="0"/>
              <a:t>ъ</a:t>
            </a:r>
            <a:endParaRPr lang="en-US" sz="2800" dirty="0"/>
          </a:p>
        </p:txBody>
      </p:sp>
      <p:sp>
        <p:nvSpPr>
          <p:cNvPr id="10" name="TextBox 9">
            <a:extLst>
              <a:ext uri="{FF2B5EF4-FFF2-40B4-BE49-F238E27FC236}">
                <a16:creationId xmlns:a16="http://schemas.microsoft.com/office/drawing/2014/main" id="{163D2E15-E549-A140-8A4E-5D23ACC5FE45}"/>
              </a:ext>
            </a:extLst>
          </p:cNvPr>
          <p:cNvSpPr txBox="1"/>
          <p:nvPr/>
        </p:nvSpPr>
        <p:spPr>
          <a:xfrm>
            <a:off x="8107113" y="3859430"/>
            <a:ext cx="2074127" cy="523220"/>
          </a:xfrm>
          <a:prstGeom prst="rect">
            <a:avLst/>
          </a:prstGeom>
          <a:noFill/>
        </p:spPr>
        <p:txBody>
          <a:bodyPr wrap="square" rtlCol="0">
            <a:spAutoFit/>
          </a:bodyPr>
          <a:lstStyle/>
          <a:p>
            <a:r>
              <a:rPr lang="en-US" sz="2800" dirty="0" err="1"/>
              <a:t>xóč</a:t>
            </a:r>
            <a:r>
              <a:rPr lang="en-US" sz="2800" dirty="0"/>
              <a:t>’</a:t>
            </a:r>
            <a:r>
              <a:rPr lang="ru-RU" sz="2800" dirty="0"/>
              <a:t>ъ</a:t>
            </a:r>
            <a:r>
              <a:rPr lang="en-US" sz="2800" dirty="0"/>
              <a:t>t</a:t>
            </a:r>
          </a:p>
        </p:txBody>
      </p:sp>
    </p:spTree>
    <p:extLst>
      <p:ext uri="{BB962C8B-B14F-4D97-AF65-F5344CB8AC3E}">
        <p14:creationId xmlns:p14="http://schemas.microsoft.com/office/powerpoint/2010/main" val="161582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516D-D4A5-E74C-9A85-DB6212999A98}"/>
              </a:ext>
            </a:extLst>
          </p:cNvPr>
          <p:cNvSpPr>
            <a:spLocks noGrp="1"/>
          </p:cNvSpPr>
          <p:nvPr>
            <p:ph type="title"/>
          </p:nvPr>
        </p:nvSpPr>
        <p:spPr>
          <a:xfrm>
            <a:off x="4195482" y="822960"/>
            <a:ext cx="7552018" cy="1325563"/>
          </a:xfrm>
        </p:spPr>
        <p:txBody>
          <a:bodyPr>
            <a:normAutofit/>
          </a:bodyPr>
          <a:lstStyle/>
          <a:p>
            <a:pPr algn="ctr"/>
            <a:r>
              <a:rPr lang="en-US" sz="3200"/>
              <a:t>Target Practice: </a:t>
            </a:r>
            <a:br>
              <a:rPr lang="ru-RU" sz="3200"/>
            </a:br>
            <a:r>
              <a:rPr lang="en-US" sz="3200"/>
              <a:t>Grammatical Endings </a:t>
            </a:r>
            <a:r>
              <a:rPr lang="en-US" sz="3200">
                <a:sym typeface="Wingdings" pitchFamily="2" charset="2"/>
              </a:rPr>
              <a:t> ‘</a:t>
            </a:r>
            <a:r>
              <a:rPr lang="ru-RU" sz="3200">
                <a:sym typeface="Wingdings" pitchFamily="2" charset="2"/>
              </a:rPr>
              <a:t>ъ</a:t>
            </a:r>
            <a:r>
              <a:rPr lang="en-US" sz="3200">
                <a:sym typeface="Wingdings" pitchFamily="2" charset="2"/>
              </a:rPr>
              <a:t>, j</a:t>
            </a:r>
            <a:r>
              <a:rPr lang="ru-RU" sz="3200">
                <a:sym typeface="Wingdings" pitchFamily="2" charset="2"/>
              </a:rPr>
              <a:t>ъ, ъ</a:t>
            </a:r>
            <a:r>
              <a:rPr lang="en-US" sz="3200">
                <a:sym typeface="Wingdings" pitchFamily="2" charset="2"/>
              </a:rPr>
              <a:t>j</a:t>
            </a:r>
            <a:r>
              <a:rPr lang="ru-RU" sz="3200">
                <a:sym typeface="Wingdings" pitchFamily="2" charset="2"/>
              </a:rPr>
              <a:t>ъ</a:t>
            </a:r>
            <a:endParaRPr lang="en-US" sz="3200"/>
          </a:p>
        </p:txBody>
      </p:sp>
      <p:sp>
        <p:nvSpPr>
          <p:cNvPr id="6" name="TextBox 5">
            <a:extLst>
              <a:ext uri="{FF2B5EF4-FFF2-40B4-BE49-F238E27FC236}">
                <a16:creationId xmlns:a16="http://schemas.microsoft.com/office/drawing/2014/main" id="{706DCF5B-3606-C645-ADEA-4D399B8BD21B}"/>
              </a:ext>
            </a:extLst>
          </p:cNvPr>
          <p:cNvSpPr txBox="1"/>
          <p:nvPr/>
        </p:nvSpPr>
        <p:spPr>
          <a:xfrm>
            <a:off x="5223043" y="2148523"/>
            <a:ext cx="2652095" cy="3539430"/>
          </a:xfrm>
          <a:prstGeom prst="rect">
            <a:avLst/>
          </a:prstGeom>
          <a:noFill/>
        </p:spPr>
        <p:txBody>
          <a:bodyPr wrap="square" rtlCol="0">
            <a:spAutoFit/>
          </a:bodyPr>
          <a:lstStyle/>
          <a:p>
            <a:pPr algn="ctr"/>
            <a:endParaRPr lang="en-US" sz="2800" dirty="0" err="1"/>
          </a:p>
          <a:p>
            <a:pPr algn="ctr"/>
            <a:r>
              <a:rPr lang="ru-RU" sz="2800" dirty="0" err="1"/>
              <a:t>больш</a:t>
            </a:r>
            <a:r>
              <a:rPr lang="en-US" sz="2800" u="sng" dirty="0" err="1"/>
              <a:t>о</a:t>
            </a:r>
            <a:r>
              <a:rPr lang="en-US" sz="2800" u="sng" dirty="0"/>
              <a:t>́</a:t>
            </a:r>
            <a:r>
              <a:rPr lang="ru-RU" sz="2800" u="sng" dirty="0"/>
              <a:t>е</a:t>
            </a:r>
            <a:endParaRPr lang="ru-RU" sz="2800" dirty="0">
              <a:sym typeface="Wingdings"/>
            </a:endParaRPr>
          </a:p>
          <a:p>
            <a:pPr algn="ctr"/>
            <a:endParaRPr lang="en-US" sz="2800" dirty="0" err="1">
              <a:sym typeface="Wingdings"/>
            </a:endParaRPr>
          </a:p>
          <a:p>
            <a:pPr algn="ctr"/>
            <a:r>
              <a:rPr lang="ru-RU" sz="2800" dirty="0" err="1">
                <a:sym typeface="Wingdings"/>
              </a:rPr>
              <a:t>чита́</a:t>
            </a:r>
            <a:r>
              <a:rPr lang="ru-RU" sz="2800" u="sng" dirty="0" err="1">
                <a:sym typeface="Wingdings"/>
              </a:rPr>
              <a:t>ет</a:t>
            </a:r>
            <a:endParaRPr lang="en-US" sz="2800" dirty="0">
              <a:sym typeface="Wingdings"/>
            </a:endParaRPr>
          </a:p>
          <a:p>
            <a:pPr algn="ctr"/>
            <a:endParaRPr lang="en-US" sz="2800" dirty="0" err="1">
              <a:sym typeface="Wingdings"/>
            </a:endParaRPr>
          </a:p>
          <a:p>
            <a:pPr algn="ctr"/>
            <a:r>
              <a:rPr lang="ru-RU" sz="2800" dirty="0" err="1">
                <a:sym typeface="Wingdings"/>
              </a:rPr>
              <a:t>больн</a:t>
            </a:r>
            <a:r>
              <a:rPr lang="ru-RU" sz="2800" u="sng" dirty="0" err="1">
                <a:sym typeface="Wingdings"/>
              </a:rPr>
              <a:t>а́я</a:t>
            </a:r>
            <a:endParaRPr lang="en-US" sz="2800" dirty="0">
              <a:sym typeface="Wingdings"/>
            </a:endParaRPr>
          </a:p>
          <a:p>
            <a:pPr algn="ctr"/>
            <a:endParaRPr lang="en-US" sz="2800" dirty="0" err="1">
              <a:sym typeface="Wingdings"/>
            </a:endParaRPr>
          </a:p>
          <a:p>
            <a:pPr algn="ctr"/>
            <a:r>
              <a:rPr lang="ru-RU" sz="2800" dirty="0" err="1">
                <a:sym typeface="Wingdings"/>
              </a:rPr>
              <a:t>хо́ч</a:t>
            </a:r>
            <a:r>
              <a:rPr lang="ru-RU" sz="2800" u="sng" dirty="0" err="1">
                <a:sym typeface="Wingdings"/>
              </a:rPr>
              <a:t>ет</a:t>
            </a:r>
            <a:endParaRPr lang="en-US" sz="2800" u="sng" dirty="0" err="1">
              <a:sym typeface="Wingdings"/>
            </a:endParaRPr>
          </a:p>
        </p:txBody>
      </p:sp>
      <p:sp>
        <p:nvSpPr>
          <p:cNvPr id="4" name="TextBox 3">
            <a:extLst>
              <a:ext uri="{FF2B5EF4-FFF2-40B4-BE49-F238E27FC236}">
                <a16:creationId xmlns:a16="http://schemas.microsoft.com/office/drawing/2014/main" id="{A40F363A-F3EA-D240-A503-77F24F1BB923}"/>
              </a:ext>
            </a:extLst>
          </p:cNvPr>
          <p:cNvSpPr txBox="1"/>
          <p:nvPr/>
        </p:nvSpPr>
        <p:spPr>
          <a:xfrm>
            <a:off x="8144042" y="2150746"/>
            <a:ext cx="2652095" cy="3539430"/>
          </a:xfrm>
          <a:prstGeom prst="rect">
            <a:avLst/>
          </a:prstGeom>
          <a:noFill/>
        </p:spPr>
        <p:txBody>
          <a:bodyPr wrap="square" rtlCol="0">
            <a:spAutoFit/>
          </a:bodyPr>
          <a:lstStyle/>
          <a:p>
            <a:pPr algn="ctr"/>
            <a:endParaRPr lang="en-US" sz="2800" dirty="0">
              <a:sym typeface="Wingdings"/>
            </a:endParaRPr>
          </a:p>
          <a:p>
            <a:pPr algn="ctr"/>
            <a:r>
              <a:rPr lang="ru-RU" sz="2800" dirty="0">
                <a:sym typeface="Wingdings"/>
              </a:rPr>
              <a:t>ро́зов</a:t>
            </a:r>
            <a:r>
              <a:rPr lang="ru-RU" sz="2800" u="sng" dirty="0">
                <a:sym typeface="Wingdings"/>
              </a:rPr>
              <a:t>ое</a:t>
            </a:r>
            <a:r>
              <a:rPr lang="ru-RU" sz="2800" dirty="0">
                <a:sym typeface="Wingdings"/>
              </a:rPr>
              <a:t> </a:t>
            </a:r>
            <a:endParaRPr lang="en-US" sz="2800" dirty="0">
              <a:sym typeface="Wingdings"/>
            </a:endParaRPr>
          </a:p>
          <a:p>
            <a:pPr algn="ctr"/>
            <a:endParaRPr lang="en-US" sz="2800" u="sng" dirty="0">
              <a:sym typeface="Wingdings"/>
            </a:endParaRPr>
          </a:p>
          <a:p>
            <a:pPr algn="ctr"/>
            <a:r>
              <a:rPr lang="ru-RU" sz="2800" dirty="0">
                <a:sym typeface="Wingdings"/>
              </a:rPr>
              <a:t>прекра́сн</a:t>
            </a:r>
            <a:r>
              <a:rPr lang="ru-RU" sz="2800" u="sng" dirty="0">
                <a:sym typeface="Wingdings"/>
              </a:rPr>
              <a:t>ая</a:t>
            </a:r>
            <a:r>
              <a:rPr lang="ru-RU" sz="2800" dirty="0">
                <a:sym typeface="Wingdings"/>
              </a:rPr>
              <a:t> </a:t>
            </a:r>
            <a:endParaRPr lang="en-US" sz="2800" dirty="0">
              <a:sym typeface="Wingdings"/>
            </a:endParaRPr>
          </a:p>
          <a:p>
            <a:pPr algn="ctr"/>
            <a:endParaRPr lang="en-US" sz="2800" dirty="0">
              <a:sym typeface="Wingdings"/>
            </a:endParaRPr>
          </a:p>
          <a:p>
            <a:pPr algn="ctr"/>
            <a:r>
              <a:rPr lang="ru-RU" sz="2800" dirty="0" err="1">
                <a:sym typeface="Wingdings"/>
              </a:rPr>
              <a:t>хо́ч</a:t>
            </a:r>
            <a:r>
              <a:rPr lang="ru-RU" sz="2800" u="sng" dirty="0" err="1">
                <a:sym typeface="Wingdings"/>
              </a:rPr>
              <a:t>ешь</a:t>
            </a:r>
            <a:endParaRPr lang="en-US" sz="2800" u="sng" dirty="0" err="1">
              <a:sym typeface="Wingdings"/>
            </a:endParaRPr>
          </a:p>
          <a:p>
            <a:pPr algn="ctr"/>
            <a:endParaRPr lang="en-US" sz="2800" dirty="0">
              <a:sym typeface="Wingdings"/>
            </a:endParaRPr>
          </a:p>
          <a:p>
            <a:pPr algn="ctr"/>
            <a:r>
              <a:rPr lang="ru-RU" sz="2800" dirty="0">
                <a:sym typeface="Wingdings"/>
              </a:rPr>
              <a:t>чте́ни</a:t>
            </a:r>
            <a:r>
              <a:rPr lang="ru-RU" sz="2800" u="sng" dirty="0">
                <a:sym typeface="Wingdings"/>
              </a:rPr>
              <a:t>е</a:t>
            </a:r>
            <a:r>
              <a:rPr lang="ru-RU" sz="2800" dirty="0">
                <a:sym typeface="Wingdings"/>
              </a:rPr>
              <a:t> </a:t>
            </a:r>
            <a:endParaRPr lang="en-US" sz="2800" dirty="0">
              <a:sym typeface="Wingdings"/>
            </a:endParaRPr>
          </a:p>
        </p:txBody>
      </p:sp>
      <p:sp>
        <p:nvSpPr>
          <p:cNvPr id="10" name="Rectangle 9">
            <a:extLst>
              <a:ext uri="{FF2B5EF4-FFF2-40B4-BE49-F238E27FC236}">
                <a16:creationId xmlns:a16="http://schemas.microsoft.com/office/drawing/2014/main" id="{719A1BC3-7155-A242-B762-98CB1BA02D13}"/>
              </a:ext>
            </a:extLst>
          </p:cNvPr>
          <p:cNvSpPr/>
          <p:nvPr/>
        </p:nvSpPr>
        <p:spPr>
          <a:xfrm>
            <a:off x="5977398" y="23276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11" name="TextBox 10">
            <a:extLst>
              <a:ext uri="{FF2B5EF4-FFF2-40B4-BE49-F238E27FC236}">
                <a16:creationId xmlns:a16="http://schemas.microsoft.com/office/drawing/2014/main" id="{6D0B9A65-F149-8E40-9044-AEDDB75DCCBC}"/>
              </a:ext>
            </a:extLst>
          </p:cNvPr>
          <p:cNvSpPr txBox="1"/>
          <p:nvPr/>
        </p:nvSpPr>
        <p:spPr>
          <a:xfrm>
            <a:off x="6935951" y="2307167"/>
            <a:ext cx="707639" cy="523220"/>
          </a:xfrm>
          <a:prstGeom prst="rect">
            <a:avLst/>
          </a:prstGeom>
          <a:noFill/>
        </p:spPr>
        <p:txBody>
          <a:bodyPr wrap="square" rtlCol="0">
            <a:spAutoFit/>
          </a:bodyPr>
          <a:lstStyle/>
          <a:p>
            <a:r>
              <a:rPr lang="en-US" sz="2800" dirty="0">
                <a:solidFill>
                  <a:srgbClr val="01B14F"/>
                </a:solidFill>
              </a:rPr>
              <a:t>j</a:t>
            </a:r>
            <a:r>
              <a:rPr lang="ru-RU" sz="2800" dirty="0">
                <a:solidFill>
                  <a:srgbClr val="01B14F"/>
                </a:solidFill>
              </a:rPr>
              <a:t>ъ</a:t>
            </a:r>
            <a:endParaRPr lang="en-US" sz="2800" dirty="0">
              <a:solidFill>
                <a:srgbClr val="01B14F"/>
              </a:solidFill>
            </a:endParaRPr>
          </a:p>
        </p:txBody>
      </p:sp>
      <p:sp>
        <p:nvSpPr>
          <p:cNvPr id="12" name="TextBox 11">
            <a:extLst>
              <a:ext uri="{FF2B5EF4-FFF2-40B4-BE49-F238E27FC236}">
                <a16:creationId xmlns:a16="http://schemas.microsoft.com/office/drawing/2014/main" id="{8A741EE1-0DC6-134E-A7BC-AFAD93BA4286}"/>
              </a:ext>
            </a:extLst>
          </p:cNvPr>
          <p:cNvSpPr txBox="1"/>
          <p:nvPr/>
        </p:nvSpPr>
        <p:spPr>
          <a:xfrm>
            <a:off x="6620261" y="3158067"/>
            <a:ext cx="593339" cy="523220"/>
          </a:xfrm>
          <a:prstGeom prst="rect">
            <a:avLst/>
          </a:prstGeom>
          <a:noFill/>
        </p:spPr>
        <p:txBody>
          <a:bodyPr wrap="square" rtlCol="0">
            <a:spAutoFit/>
          </a:bodyPr>
          <a:lstStyle/>
          <a:p>
            <a:r>
              <a:rPr lang="en-US" sz="2800" dirty="0">
                <a:solidFill>
                  <a:srgbClr val="01B14F"/>
                </a:solidFill>
              </a:rPr>
              <a:t>j</a:t>
            </a:r>
            <a:r>
              <a:rPr lang="ru-RU" sz="2800" dirty="0">
                <a:solidFill>
                  <a:srgbClr val="01B14F"/>
                </a:solidFill>
              </a:rPr>
              <a:t>ъ</a:t>
            </a:r>
            <a:endParaRPr lang="en-US" sz="2800" dirty="0">
              <a:solidFill>
                <a:srgbClr val="01B14F"/>
              </a:solidFill>
            </a:endParaRPr>
          </a:p>
        </p:txBody>
      </p:sp>
      <p:sp>
        <p:nvSpPr>
          <p:cNvPr id="13" name="TextBox 12">
            <a:extLst>
              <a:ext uri="{FF2B5EF4-FFF2-40B4-BE49-F238E27FC236}">
                <a16:creationId xmlns:a16="http://schemas.microsoft.com/office/drawing/2014/main" id="{AAE8F9A8-2F96-064D-B0DB-FE4950DC837B}"/>
              </a:ext>
            </a:extLst>
          </p:cNvPr>
          <p:cNvSpPr txBox="1"/>
          <p:nvPr/>
        </p:nvSpPr>
        <p:spPr>
          <a:xfrm>
            <a:off x="6894222" y="4008967"/>
            <a:ext cx="707639" cy="523220"/>
          </a:xfrm>
          <a:prstGeom prst="rect">
            <a:avLst/>
          </a:prstGeom>
          <a:noFill/>
        </p:spPr>
        <p:txBody>
          <a:bodyPr wrap="square" rtlCol="0">
            <a:spAutoFit/>
          </a:bodyPr>
          <a:lstStyle/>
          <a:p>
            <a:r>
              <a:rPr lang="en-US" sz="2800" dirty="0">
                <a:solidFill>
                  <a:srgbClr val="01B14F"/>
                </a:solidFill>
              </a:rPr>
              <a:t>j</a:t>
            </a:r>
            <a:r>
              <a:rPr lang="ru-RU" sz="2800" dirty="0">
                <a:solidFill>
                  <a:srgbClr val="01B14F"/>
                </a:solidFill>
              </a:rPr>
              <a:t>ъ</a:t>
            </a:r>
            <a:endParaRPr lang="en-US" sz="2800" dirty="0">
              <a:solidFill>
                <a:srgbClr val="01B14F"/>
              </a:solidFill>
            </a:endParaRPr>
          </a:p>
        </p:txBody>
      </p:sp>
      <p:sp>
        <p:nvSpPr>
          <p:cNvPr id="14" name="TextBox 13">
            <a:extLst>
              <a:ext uri="{FF2B5EF4-FFF2-40B4-BE49-F238E27FC236}">
                <a16:creationId xmlns:a16="http://schemas.microsoft.com/office/drawing/2014/main" id="{3559861B-C516-0042-A197-7B2DA5C775F9}"/>
              </a:ext>
            </a:extLst>
          </p:cNvPr>
          <p:cNvSpPr txBox="1"/>
          <p:nvPr/>
        </p:nvSpPr>
        <p:spPr>
          <a:xfrm>
            <a:off x="6496893" y="4859867"/>
            <a:ext cx="834639" cy="523220"/>
          </a:xfrm>
          <a:prstGeom prst="rect">
            <a:avLst/>
          </a:prstGeom>
          <a:noFill/>
        </p:spPr>
        <p:txBody>
          <a:bodyPr wrap="square" rtlCol="0">
            <a:spAutoFit/>
          </a:bodyPr>
          <a:lstStyle/>
          <a:p>
            <a:r>
              <a:rPr lang="en-US" sz="2800" dirty="0">
                <a:solidFill>
                  <a:srgbClr val="01B14F"/>
                </a:solidFill>
              </a:rPr>
              <a:t>’</a:t>
            </a:r>
            <a:r>
              <a:rPr lang="ru-RU" sz="2800" dirty="0">
                <a:solidFill>
                  <a:srgbClr val="01B14F"/>
                </a:solidFill>
              </a:rPr>
              <a:t>ъ</a:t>
            </a:r>
            <a:endParaRPr lang="en-US" sz="2800" dirty="0">
              <a:solidFill>
                <a:srgbClr val="01B14F"/>
              </a:solidFill>
            </a:endParaRPr>
          </a:p>
        </p:txBody>
      </p:sp>
      <p:sp>
        <p:nvSpPr>
          <p:cNvPr id="15" name="Rectangle 14">
            <a:extLst>
              <a:ext uri="{FF2B5EF4-FFF2-40B4-BE49-F238E27FC236}">
                <a16:creationId xmlns:a16="http://schemas.microsoft.com/office/drawing/2014/main" id="{203839C3-9D08-8D45-B156-7EC59CFD1090}"/>
              </a:ext>
            </a:extLst>
          </p:cNvPr>
          <p:cNvSpPr/>
          <p:nvPr/>
        </p:nvSpPr>
        <p:spPr>
          <a:xfrm>
            <a:off x="6028198" y="40294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16" name="TextBox 15">
            <a:extLst>
              <a:ext uri="{FF2B5EF4-FFF2-40B4-BE49-F238E27FC236}">
                <a16:creationId xmlns:a16="http://schemas.microsoft.com/office/drawing/2014/main" id="{0587E2A6-39E0-6A47-B3D8-D95B0CF87531}"/>
              </a:ext>
            </a:extLst>
          </p:cNvPr>
          <p:cNvSpPr txBox="1"/>
          <p:nvPr/>
        </p:nvSpPr>
        <p:spPr>
          <a:xfrm>
            <a:off x="9617461" y="2307167"/>
            <a:ext cx="707639" cy="523220"/>
          </a:xfrm>
          <a:prstGeom prst="rect">
            <a:avLst/>
          </a:prstGeom>
          <a:noFill/>
        </p:spPr>
        <p:txBody>
          <a:bodyPr wrap="square" rtlCol="0">
            <a:spAutoFit/>
          </a:bodyPr>
          <a:lstStyle/>
          <a:p>
            <a:r>
              <a:rPr lang="ru-RU" sz="2800" dirty="0">
                <a:solidFill>
                  <a:srgbClr val="01B14F"/>
                </a:solidFill>
              </a:rPr>
              <a:t>ъ</a:t>
            </a:r>
            <a:r>
              <a:rPr lang="en-US" sz="2800" dirty="0">
                <a:solidFill>
                  <a:srgbClr val="01B14F"/>
                </a:solidFill>
              </a:rPr>
              <a:t>j</a:t>
            </a:r>
            <a:r>
              <a:rPr lang="ru-RU" sz="2800" dirty="0">
                <a:solidFill>
                  <a:srgbClr val="01B14F"/>
                </a:solidFill>
              </a:rPr>
              <a:t>ъ</a:t>
            </a:r>
            <a:endParaRPr lang="en-US" sz="2800" dirty="0">
              <a:solidFill>
                <a:srgbClr val="01B14F"/>
              </a:solidFill>
            </a:endParaRPr>
          </a:p>
        </p:txBody>
      </p:sp>
      <p:sp>
        <p:nvSpPr>
          <p:cNvPr id="17" name="TextBox 16">
            <a:extLst>
              <a:ext uri="{FF2B5EF4-FFF2-40B4-BE49-F238E27FC236}">
                <a16:creationId xmlns:a16="http://schemas.microsoft.com/office/drawing/2014/main" id="{3C6F1BDD-9EF8-484C-8F9D-5FA25E156773}"/>
              </a:ext>
            </a:extLst>
          </p:cNvPr>
          <p:cNvSpPr txBox="1"/>
          <p:nvPr/>
        </p:nvSpPr>
        <p:spPr>
          <a:xfrm>
            <a:off x="9261861" y="2307167"/>
            <a:ext cx="399275" cy="523220"/>
          </a:xfrm>
          <a:prstGeom prst="rect">
            <a:avLst/>
          </a:prstGeom>
          <a:noFill/>
        </p:spPr>
        <p:txBody>
          <a:bodyPr wrap="square" rtlCol="0">
            <a:spAutoFit/>
          </a:bodyPr>
          <a:lstStyle/>
          <a:p>
            <a:r>
              <a:rPr lang="ru-RU" sz="2800" dirty="0">
                <a:solidFill>
                  <a:srgbClr val="01B14F"/>
                </a:solidFill>
              </a:rPr>
              <a:t>ъ</a:t>
            </a:r>
            <a:endParaRPr lang="en-US" sz="2800" dirty="0">
              <a:solidFill>
                <a:srgbClr val="01B14F"/>
              </a:solidFill>
            </a:endParaRPr>
          </a:p>
        </p:txBody>
      </p:sp>
      <p:sp>
        <p:nvSpPr>
          <p:cNvPr id="18" name="Rectangle 17">
            <a:extLst>
              <a:ext uri="{FF2B5EF4-FFF2-40B4-BE49-F238E27FC236}">
                <a16:creationId xmlns:a16="http://schemas.microsoft.com/office/drawing/2014/main" id="{9E0EAE91-5CCA-FE4E-83CF-33070282439A}"/>
              </a:ext>
            </a:extLst>
          </p:cNvPr>
          <p:cNvSpPr/>
          <p:nvPr/>
        </p:nvSpPr>
        <p:spPr>
          <a:xfrm>
            <a:off x="8928831" y="3154932"/>
            <a:ext cx="266420" cy="523220"/>
          </a:xfrm>
          <a:prstGeom prst="rect">
            <a:avLst/>
          </a:prstGeom>
        </p:spPr>
        <p:txBody>
          <a:bodyPr wrap="none">
            <a:spAutoFit/>
          </a:bodyPr>
          <a:lstStyle/>
          <a:p>
            <a:r>
              <a:rPr lang="en-US" sz="2800" dirty="0">
                <a:solidFill>
                  <a:srgbClr val="4372C4"/>
                </a:solidFill>
              </a:rPr>
              <a:t>i</a:t>
            </a:r>
            <a:endParaRPr lang="en-US" sz="2800"/>
          </a:p>
        </p:txBody>
      </p:sp>
      <p:sp>
        <p:nvSpPr>
          <p:cNvPr id="19" name="TextBox 18">
            <a:extLst>
              <a:ext uri="{FF2B5EF4-FFF2-40B4-BE49-F238E27FC236}">
                <a16:creationId xmlns:a16="http://schemas.microsoft.com/office/drawing/2014/main" id="{3FAC2F5B-332F-5C48-8E22-B8B881FF3F79}"/>
              </a:ext>
            </a:extLst>
          </p:cNvPr>
          <p:cNvSpPr txBox="1"/>
          <p:nvPr/>
        </p:nvSpPr>
        <p:spPr>
          <a:xfrm>
            <a:off x="9884161" y="3158067"/>
            <a:ext cx="707639" cy="523220"/>
          </a:xfrm>
          <a:prstGeom prst="rect">
            <a:avLst/>
          </a:prstGeom>
          <a:noFill/>
        </p:spPr>
        <p:txBody>
          <a:bodyPr wrap="square" rtlCol="0">
            <a:spAutoFit/>
          </a:bodyPr>
          <a:lstStyle/>
          <a:p>
            <a:r>
              <a:rPr lang="ru-RU" sz="2800" dirty="0">
                <a:solidFill>
                  <a:srgbClr val="01B14F"/>
                </a:solidFill>
              </a:rPr>
              <a:t>ъ</a:t>
            </a:r>
            <a:r>
              <a:rPr lang="en-US" sz="2800" dirty="0">
                <a:solidFill>
                  <a:srgbClr val="01B14F"/>
                </a:solidFill>
              </a:rPr>
              <a:t>j</a:t>
            </a:r>
            <a:r>
              <a:rPr lang="ru-RU" sz="2800" dirty="0">
                <a:solidFill>
                  <a:srgbClr val="01B14F"/>
                </a:solidFill>
              </a:rPr>
              <a:t>ъ</a:t>
            </a:r>
            <a:endParaRPr lang="en-US" sz="2800" dirty="0">
              <a:solidFill>
                <a:srgbClr val="01B14F"/>
              </a:solidFill>
            </a:endParaRPr>
          </a:p>
        </p:txBody>
      </p:sp>
      <p:sp>
        <p:nvSpPr>
          <p:cNvPr id="20" name="TextBox 19">
            <a:extLst>
              <a:ext uri="{FF2B5EF4-FFF2-40B4-BE49-F238E27FC236}">
                <a16:creationId xmlns:a16="http://schemas.microsoft.com/office/drawing/2014/main" id="{F8D43DA6-F842-644A-96C7-6963C0816BB8}"/>
              </a:ext>
            </a:extLst>
          </p:cNvPr>
          <p:cNvSpPr txBox="1"/>
          <p:nvPr/>
        </p:nvSpPr>
        <p:spPr>
          <a:xfrm>
            <a:off x="9274559" y="4008967"/>
            <a:ext cx="834639" cy="523220"/>
          </a:xfrm>
          <a:prstGeom prst="rect">
            <a:avLst/>
          </a:prstGeom>
          <a:noFill/>
        </p:spPr>
        <p:txBody>
          <a:bodyPr wrap="square" rtlCol="0">
            <a:spAutoFit/>
          </a:bodyPr>
          <a:lstStyle/>
          <a:p>
            <a:r>
              <a:rPr lang="en-US" sz="2800" dirty="0">
                <a:solidFill>
                  <a:srgbClr val="01B14F"/>
                </a:solidFill>
              </a:rPr>
              <a:t>’</a:t>
            </a:r>
            <a:r>
              <a:rPr lang="ru-RU" sz="2800" dirty="0">
                <a:solidFill>
                  <a:srgbClr val="01B14F"/>
                </a:solidFill>
              </a:rPr>
              <a:t>ъ</a:t>
            </a:r>
            <a:endParaRPr lang="en-US" sz="2800" dirty="0">
              <a:solidFill>
                <a:srgbClr val="01B14F"/>
              </a:solidFill>
            </a:endParaRPr>
          </a:p>
        </p:txBody>
      </p:sp>
      <p:sp>
        <p:nvSpPr>
          <p:cNvPr id="21" name="TextBox 20">
            <a:extLst>
              <a:ext uri="{FF2B5EF4-FFF2-40B4-BE49-F238E27FC236}">
                <a16:creationId xmlns:a16="http://schemas.microsoft.com/office/drawing/2014/main" id="{AFA5BC07-0CA7-8D48-B3D2-F05A14A547D1}"/>
              </a:ext>
            </a:extLst>
          </p:cNvPr>
          <p:cNvSpPr txBox="1"/>
          <p:nvPr/>
        </p:nvSpPr>
        <p:spPr>
          <a:xfrm>
            <a:off x="9719061" y="4859867"/>
            <a:ext cx="707639" cy="523220"/>
          </a:xfrm>
          <a:prstGeom prst="rect">
            <a:avLst/>
          </a:prstGeom>
          <a:noFill/>
        </p:spPr>
        <p:txBody>
          <a:bodyPr wrap="square" rtlCol="0">
            <a:spAutoFit/>
          </a:bodyPr>
          <a:lstStyle/>
          <a:p>
            <a:r>
              <a:rPr lang="en-US" sz="2800" dirty="0">
                <a:solidFill>
                  <a:srgbClr val="01B14F"/>
                </a:solidFill>
              </a:rPr>
              <a:t>j</a:t>
            </a:r>
            <a:r>
              <a:rPr lang="ru-RU" sz="2800" dirty="0">
                <a:solidFill>
                  <a:srgbClr val="01B14F"/>
                </a:solidFill>
              </a:rPr>
              <a:t>ъ</a:t>
            </a:r>
            <a:endParaRPr lang="en-US" sz="2800" dirty="0">
              <a:solidFill>
                <a:srgbClr val="01B14F"/>
              </a:solidFill>
            </a:endParaRPr>
          </a:p>
        </p:txBody>
      </p:sp>
    </p:spTree>
    <p:extLst>
      <p:ext uri="{BB962C8B-B14F-4D97-AF65-F5344CB8AC3E}">
        <p14:creationId xmlns:p14="http://schemas.microsoft.com/office/powerpoint/2010/main" val="73898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D3CE-1EB7-1F40-8FEF-EBC665A9345E}"/>
              </a:ext>
            </a:extLst>
          </p:cNvPr>
          <p:cNvSpPr>
            <a:spLocks noGrp="1"/>
          </p:cNvSpPr>
          <p:nvPr>
            <p:ph type="ctrTitle"/>
          </p:nvPr>
        </p:nvSpPr>
        <p:spPr/>
        <p:txBody>
          <a:bodyPr/>
          <a:lstStyle/>
          <a:p>
            <a:r>
              <a:rPr lang="en-US"/>
              <a:t>Practice Routine</a:t>
            </a:r>
          </a:p>
        </p:txBody>
      </p:sp>
    </p:spTree>
    <p:extLst>
      <p:ext uri="{BB962C8B-B14F-4D97-AF65-F5344CB8AC3E}">
        <p14:creationId xmlns:p14="http://schemas.microsoft.com/office/powerpoint/2010/main" val="25865894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516D-D4A5-E74C-9A85-DB6212999A98}"/>
              </a:ext>
            </a:extLst>
          </p:cNvPr>
          <p:cNvSpPr>
            <a:spLocks noGrp="1"/>
          </p:cNvSpPr>
          <p:nvPr>
            <p:ph type="title"/>
          </p:nvPr>
        </p:nvSpPr>
        <p:spPr>
          <a:xfrm>
            <a:off x="4195482" y="1051560"/>
            <a:ext cx="7437074" cy="1325563"/>
          </a:xfrm>
        </p:spPr>
        <p:txBody>
          <a:bodyPr>
            <a:normAutofit/>
          </a:bodyPr>
          <a:lstStyle/>
          <a:p>
            <a:r>
              <a:rPr lang="en-US" sz="4000"/>
              <a:t>Type I Reduction – o/a </a:t>
            </a:r>
          </a:p>
        </p:txBody>
      </p:sp>
      <p:sp>
        <p:nvSpPr>
          <p:cNvPr id="9" name="Content Placeholder 2">
            <a:extLst>
              <a:ext uri="{FF2B5EF4-FFF2-40B4-BE49-F238E27FC236}">
                <a16:creationId xmlns:a16="http://schemas.microsoft.com/office/drawing/2014/main" id="{847EB446-CA3F-394E-94AB-DDF42CF3745E}"/>
              </a:ext>
            </a:extLst>
          </p:cNvPr>
          <p:cNvSpPr txBox="1">
            <a:spLocks/>
          </p:cNvSpPr>
          <p:nvPr/>
        </p:nvSpPr>
        <p:spPr>
          <a:xfrm>
            <a:off x="5334396" y="2134845"/>
            <a:ext cx="5159245"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full value</a:t>
            </a:r>
            <a:r>
              <a:rPr lang="ru-RU" b="1" dirty="0"/>
              <a:t>, </a:t>
            </a:r>
            <a:r>
              <a:rPr lang="en-US" sz="2400" b="1" dirty="0">
                <a:solidFill>
                  <a:prstClr val="black"/>
                </a:solidFill>
                <a:latin typeface="Palatino" charset="0"/>
                <a:ea typeface="Palatino" charset="0"/>
                <a:cs typeface="Palatino" charset="0"/>
              </a:rPr>
              <a:t>∧</a:t>
            </a:r>
            <a:r>
              <a:rPr lang="ru-RU" b="1" dirty="0"/>
              <a:t>, ъ</a:t>
            </a:r>
          </a:p>
        </p:txBody>
      </p:sp>
      <p:sp>
        <p:nvSpPr>
          <p:cNvPr id="14" name="Title 1">
            <a:extLst>
              <a:ext uri="{FF2B5EF4-FFF2-40B4-BE49-F238E27FC236}">
                <a16:creationId xmlns:a16="http://schemas.microsoft.com/office/drawing/2014/main" id="{AA005E49-3D2E-A648-9EA0-507B78F92CF0}"/>
              </a:ext>
            </a:extLst>
          </p:cNvPr>
          <p:cNvSpPr txBox="1">
            <a:spLocks/>
          </p:cNvSpPr>
          <p:nvPr/>
        </p:nvSpPr>
        <p:spPr>
          <a:xfrm>
            <a:off x="4195482" y="2574315"/>
            <a:ext cx="7437074" cy="1325563"/>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Times New Roman" panose="02020603050405020304" pitchFamily="18" charset="0"/>
              </a:defRPr>
            </a:lvl1pPr>
          </a:lstStyle>
          <a:p>
            <a:r>
              <a:rPr lang="en-US" sz="4000"/>
              <a:t>Type II Reduction – </a:t>
            </a:r>
            <a:r>
              <a:rPr lang="ru-RU" sz="4000"/>
              <a:t>е</a:t>
            </a:r>
            <a:r>
              <a:rPr lang="en-US" sz="4000"/>
              <a:t>/</a:t>
            </a:r>
            <a:r>
              <a:rPr lang="ru-RU" sz="4000"/>
              <a:t>я</a:t>
            </a:r>
            <a:r>
              <a:rPr lang="en-US" sz="4000"/>
              <a:t>/</a:t>
            </a:r>
            <a:r>
              <a:rPr lang="ru-RU" sz="4000"/>
              <a:t>ча/ща</a:t>
            </a:r>
            <a:r>
              <a:rPr lang="en-US" sz="4000"/>
              <a:t> </a:t>
            </a:r>
          </a:p>
        </p:txBody>
      </p:sp>
      <p:sp>
        <p:nvSpPr>
          <p:cNvPr id="15" name="Content Placeholder 2">
            <a:extLst>
              <a:ext uri="{FF2B5EF4-FFF2-40B4-BE49-F238E27FC236}">
                <a16:creationId xmlns:a16="http://schemas.microsoft.com/office/drawing/2014/main" id="{AE341926-550D-FE49-BFEB-2AB18504B2ED}"/>
              </a:ext>
            </a:extLst>
          </p:cNvPr>
          <p:cNvSpPr txBox="1">
            <a:spLocks/>
          </p:cNvSpPr>
          <p:nvPr/>
        </p:nvSpPr>
        <p:spPr>
          <a:xfrm>
            <a:off x="5334396" y="3657600"/>
            <a:ext cx="5159245"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full value, i</a:t>
            </a:r>
            <a:endParaRPr lang="ru-RU" b="1" dirty="0"/>
          </a:p>
        </p:txBody>
      </p:sp>
      <p:sp>
        <p:nvSpPr>
          <p:cNvPr id="16" name="Title 1">
            <a:extLst>
              <a:ext uri="{FF2B5EF4-FFF2-40B4-BE49-F238E27FC236}">
                <a16:creationId xmlns:a16="http://schemas.microsoft.com/office/drawing/2014/main" id="{E1E3B13E-3C16-734E-9B5E-84DC44A648CD}"/>
              </a:ext>
            </a:extLst>
          </p:cNvPr>
          <p:cNvSpPr txBox="1">
            <a:spLocks/>
          </p:cNvSpPr>
          <p:nvPr/>
        </p:nvSpPr>
        <p:spPr>
          <a:xfrm>
            <a:off x="4195482" y="4097070"/>
            <a:ext cx="7437074" cy="1325563"/>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Times New Roman" panose="02020603050405020304" pitchFamily="18" charset="0"/>
              </a:defRPr>
            </a:lvl1pPr>
          </a:lstStyle>
          <a:p>
            <a:r>
              <a:rPr lang="en-US" sz="4000"/>
              <a:t>Grammatical Endings</a:t>
            </a:r>
          </a:p>
        </p:txBody>
      </p:sp>
      <p:sp>
        <p:nvSpPr>
          <p:cNvPr id="17" name="Content Placeholder 2">
            <a:extLst>
              <a:ext uri="{FF2B5EF4-FFF2-40B4-BE49-F238E27FC236}">
                <a16:creationId xmlns:a16="http://schemas.microsoft.com/office/drawing/2014/main" id="{73663A1D-CD44-7149-AA2D-32CFB1DD2A40}"/>
              </a:ext>
            </a:extLst>
          </p:cNvPr>
          <p:cNvSpPr txBox="1">
            <a:spLocks/>
          </p:cNvSpPr>
          <p:nvPr/>
        </p:nvSpPr>
        <p:spPr>
          <a:xfrm>
            <a:off x="5334396" y="5180355"/>
            <a:ext cx="5159245"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b="1" dirty="0"/>
              <a:t>ъ</a:t>
            </a:r>
          </a:p>
        </p:txBody>
      </p:sp>
    </p:spTree>
    <p:extLst>
      <p:ext uri="{BB962C8B-B14F-4D97-AF65-F5344CB8AC3E}">
        <p14:creationId xmlns:p14="http://schemas.microsoft.com/office/powerpoint/2010/main" val="171933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1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4304A3-4188-2641-9012-C347A7F8ADE5}"/>
              </a:ext>
            </a:extLst>
          </p:cNvPr>
          <p:cNvSpPr txBox="1"/>
          <p:nvPr/>
        </p:nvSpPr>
        <p:spPr>
          <a:xfrm>
            <a:off x="4381500" y="2767280"/>
            <a:ext cx="4047970" cy="1323439"/>
          </a:xfrm>
          <a:prstGeom prst="rect">
            <a:avLst/>
          </a:prstGeom>
          <a:solidFill>
            <a:schemeClr val="bg1"/>
          </a:solidFill>
          <a:ln>
            <a:noFill/>
          </a:ln>
        </p:spPr>
        <p:txBody>
          <a:bodyPr wrap="square" rtlCol="0" anchor="ctr">
            <a:spAutoFit/>
          </a:bodyPr>
          <a:lstStyle/>
          <a:p>
            <a:pPr algn="ctr"/>
            <a:r>
              <a:rPr lang="en-US" sz="4000" b="1">
                <a:solidFill>
                  <a:schemeClr val="bg1"/>
                </a:solidFill>
                <a:effectLst>
                  <a:glow rad="228600">
                    <a:schemeClr val="accent2">
                      <a:satMod val="175000"/>
                      <a:alpha val="40000"/>
                    </a:schemeClr>
                  </a:glow>
                </a:effectLst>
                <a:latin typeface="Avenir Next" panose="020B0503020202020204" pitchFamily="34" charset="0"/>
              </a:rPr>
              <a:t>Multisyllabic</a:t>
            </a:r>
          </a:p>
          <a:p>
            <a:pPr algn="ctr"/>
            <a:r>
              <a:rPr lang="en-US" sz="4000" b="1">
                <a:solidFill>
                  <a:schemeClr val="bg1"/>
                </a:solidFill>
                <a:effectLst>
                  <a:glow rad="228600">
                    <a:schemeClr val="accent2">
                      <a:satMod val="175000"/>
                      <a:alpha val="40000"/>
                    </a:schemeClr>
                  </a:glow>
                </a:effectLst>
                <a:latin typeface="Avenir Next" panose="020B0503020202020204" pitchFamily="34" charset="0"/>
              </a:rPr>
              <a:t> Words</a:t>
            </a:r>
          </a:p>
        </p:txBody>
      </p:sp>
      <p:sp>
        <p:nvSpPr>
          <p:cNvPr id="13" name="TextBox 12">
            <a:extLst>
              <a:ext uri="{FF2B5EF4-FFF2-40B4-BE49-F238E27FC236}">
                <a16:creationId xmlns:a16="http://schemas.microsoft.com/office/drawing/2014/main" id="{E37391DB-54E8-F047-8B98-3988A67D3532}"/>
              </a:ext>
            </a:extLst>
          </p:cNvPr>
          <p:cNvSpPr txBox="1"/>
          <p:nvPr/>
        </p:nvSpPr>
        <p:spPr>
          <a:xfrm>
            <a:off x="8848570" y="1443841"/>
            <a:ext cx="2652095" cy="3970318"/>
          </a:xfrm>
          <a:prstGeom prst="rect">
            <a:avLst/>
          </a:prstGeom>
          <a:noFill/>
        </p:spPr>
        <p:txBody>
          <a:bodyPr wrap="square" rtlCol="0">
            <a:spAutoFit/>
          </a:bodyPr>
          <a:lstStyle/>
          <a:p>
            <a:pPr algn="ctr"/>
            <a:r>
              <a:rPr lang="ru-RU" sz="2800" dirty="0" err="1"/>
              <a:t>библиоте́ка</a:t>
            </a:r>
            <a:endParaRPr lang="en-US" sz="2800" dirty="0"/>
          </a:p>
          <a:p>
            <a:pPr algn="ctr"/>
            <a:r>
              <a:rPr lang="ru-RU" sz="2800" dirty="0" err="1"/>
              <a:t>обознач</a:t>
            </a:r>
            <a:r>
              <a:rPr lang="en-US" sz="2800" dirty="0"/>
              <a:t>á</a:t>
            </a:r>
            <a:r>
              <a:rPr lang="ru-RU" sz="2800" dirty="0"/>
              <a:t>ют</a:t>
            </a:r>
            <a:endParaRPr lang="en-US" sz="2800" dirty="0"/>
          </a:p>
          <a:p>
            <a:pPr algn="ctr"/>
            <a:r>
              <a:rPr lang="ru-RU" sz="2800" dirty="0" err="1"/>
              <a:t>больш</a:t>
            </a:r>
            <a:r>
              <a:rPr lang="en-US" sz="2800" dirty="0" err="1"/>
              <a:t>о</a:t>
            </a:r>
            <a:r>
              <a:rPr lang="en-US" sz="2800" dirty="0"/>
              <a:t>́</a:t>
            </a:r>
            <a:r>
              <a:rPr lang="ru-RU" sz="2800" dirty="0"/>
              <a:t>е</a:t>
            </a:r>
            <a:endParaRPr lang="ru-RU" sz="2800" dirty="0">
              <a:sym typeface="Wingdings"/>
            </a:endParaRPr>
          </a:p>
          <a:p>
            <a:pPr algn="ctr"/>
            <a:r>
              <a:rPr lang="ru-RU" sz="2800" dirty="0" err="1">
                <a:sym typeface="Wingdings"/>
              </a:rPr>
              <a:t>чита́ет</a:t>
            </a:r>
            <a:endParaRPr lang="en-US" sz="2800" dirty="0">
              <a:sym typeface="Wingdings"/>
            </a:endParaRPr>
          </a:p>
          <a:p>
            <a:pPr algn="ctr"/>
            <a:r>
              <a:rPr lang="ru-RU" sz="2800" dirty="0" err="1">
                <a:sym typeface="Wingdings"/>
              </a:rPr>
              <a:t>больна́я</a:t>
            </a:r>
            <a:endParaRPr lang="en-US" sz="2800" dirty="0">
              <a:sym typeface="Wingdings"/>
            </a:endParaRPr>
          </a:p>
          <a:p>
            <a:pPr algn="ctr"/>
            <a:r>
              <a:rPr lang="ru-RU" sz="2800" dirty="0" err="1">
                <a:sym typeface="Wingdings"/>
              </a:rPr>
              <a:t>хо́чет</a:t>
            </a:r>
            <a:endParaRPr lang="en-US" sz="2800" dirty="0" err="1">
              <a:sym typeface="Wingdings"/>
            </a:endParaRPr>
          </a:p>
          <a:p>
            <a:pPr algn="ctr"/>
            <a:r>
              <a:rPr lang="ru-RU" sz="2800" dirty="0" err="1"/>
              <a:t>серебр</a:t>
            </a:r>
            <a:r>
              <a:rPr lang="en-US" sz="2800" dirty="0" err="1"/>
              <a:t>о</a:t>
            </a:r>
            <a:r>
              <a:rPr lang="en-US" sz="2800" dirty="0"/>
              <a:t>́</a:t>
            </a:r>
            <a:endParaRPr lang="ru-RU" sz="2800" dirty="0">
              <a:sym typeface="Wingdings"/>
            </a:endParaRPr>
          </a:p>
          <a:p>
            <a:pPr algn="ctr"/>
            <a:r>
              <a:rPr lang="ru-RU" sz="2800" dirty="0">
                <a:sym typeface="Wingdings"/>
              </a:rPr>
              <a:t>её</a:t>
            </a:r>
            <a:endParaRPr lang="en-US" sz="2800" dirty="0">
              <a:sym typeface="Wingdings"/>
            </a:endParaRPr>
          </a:p>
          <a:p>
            <a:pPr algn="ctr"/>
            <a:r>
              <a:rPr lang="ru-RU" sz="2800" dirty="0">
                <a:sym typeface="Wingdings"/>
              </a:rPr>
              <a:t>часы́</a:t>
            </a:r>
            <a:endParaRPr lang="en-US" sz="2800" dirty="0">
              <a:sym typeface="Wingdings"/>
            </a:endParaRPr>
          </a:p>
        </p:txBody>
      </p:sp>
      <p:sp>
        <p:nvSpPr>
          <p:cNvPr id="7" name="Left Brace 6">
            <a:extLst>
              <a:ext uri="{FF2B5EF4-FFF2-40B4-BE49-F238E27FC236}">
                <a16:creationId xmlns:a16="http://schemas.microsoft.com/office/drawing/2014/main" id="{95964701-860B-FE43-AB7E-1B223F65F070}"/>
              </a:ext>
            </a:extLst>
          </p:cNvPr>
          <p:cNvSpPr/>
          <p:nvPr/>
        </p:nvSpPr>
        <p:spPr>
          <a:xfrm>
            <a:off x="8429470" y="1752600"/>
            <a:ext cx="419100" cy="3429000"/>
          </a:xfrm>
          <a:prstGeom prst="leftBrace">
            <a:avLst/>
          </a:prstGeom>
          <a:ln w="38100">
            <a:solidFill>
              <a:srgbClr val="FFC8A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0315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4304A3-4188-2641-9012-C347A7F8ADE5}"/>
              </a:ext>
            </a:extLst>
          </p:cNvPr>
          <p:cNvSpPr txBox="1"/>
          <p:nvPr/>
        </p:nvSpPr>
        <p:spPr>
          <a:xfrm>
            <a:off x="4381500" y="3075056"/>
            <a:ext cx="4047970" cy="707886"/>
          </a:xfrm>
          <a:prstGeom prst="rect">
            <a:avLst/>
          </a:prstGeom>
          <a:solidFill>
            <a:schemeClr val="bg1"/>
          </a:solidFill>
          <a:ln>
            <a:noFill/>
          </a:ln>
        </p:spPr>
        <p:txBody>
          <a:bodyPr wrap="square" rtlCol="0" anchor="ctr">
            <a:spAutoFit/>
          </a:bodyPr>
          <a:lstStyle/>
          <a:p>
            <a:pPr algn="ctr"/>
            <a:r>
              <a:rPr lang="en-US" sz="4000" b="1">
                <a:solidFill>
                  <a:schemeClr val="bg1"/>
                </a:solidFill>
                <a:effectLst>
                  <a:glow rad="228600">
                    <a:schemeClr val="accent2">
                      <a:satMod val="175000"/>
                      <a:alpha val="40000"/>
                    </a:schemeClr>
                  </a:glow>
                </a:effectLst>
                <a:latin typeface="Avenir Next" panose="020B0503020202020204" pitchFamily="34" charset="0"/>
              </a:rPr>
              <a:t>Particles</a:t>
            </a:r>
          </a:p>
        </p:txBody>
      </p:sp>
      <p:sp>
        <p:nvSpPr>
          <p:cNvPr id="13" name="TextBox 12">
            <a:extLst>
              <a:ext uri="{FF2B5EF4-FFF2-40B4-BE49-F238E27FC236}">
                <a16:creationId xmlns:a16="http://schemas.microsoft.com/office/drawing/2014/main" id="{E37391DB-54E8-F047-8B98-3988A67D3532}"/>
              </a:ext>
            </a:extLst>
          </p:cNvPr>
          <p:cNvSpPr txBox="1"/>
          <p:nvPr/>
        </p:nvSpPr>
        <p:spPr>
          <a:xfrm>
            <a:off x="9898835" y="2521059"/>
            <a:ext cx="1010465" cy="1815882"/>
          </a:xfrm>
          <a:prstGeom prst="rect">
            <a:avLst/>
          </a:prstGeom>
          <a:noFill/>
        </p:spPr>
        <p:txBody>
          <a:bodyPr wrap="square" rtlCol="0">
            <a:spAutoFit/>
          </a:bodyPr>
          <a:lstStyle/>
          <a:p>
            <a:pPr algn="ctr">
              <a:buFont typeface="Arial" panose="020B0604020202020204" pitchFamily="34" charset="0"/>
              <a:buNone/>
            </a:pPr>
            <a:r>
              <a:rPr lang="ru-RU" sz="2800" dirty="0"/>
              <a:t>ведь</a:t>
            </a:r>
            <a:endParaRPr lang="en-US" sz="2800" dirty="0"/>
          </a:p>
          <a:p>
            <a:pPr algn="ctr">
              <a:buFont typeface="Arial" panose="020B0604020202020204" pitchFamily="34" charset="0"/>
              <a:buNone/>
            </a:pPr>
            <a:r>
              <a:rPr lang="ru-RU" sz="2800" dirty="0"/>
              <a:t>не</a:t>
            </a:r>
          </a:p>
          <a:p>
            <a:pPr algn="ctr">
              <a:buFont typeface="Arial" panose="020B0604020202020204" pitchFamily="34" charset="0"/>
              <a:buNone/>
            </a:pPr>
            <a:r>
              <a:rPr lang="ru-RU" sz="2800" dirty="0"/>
              <a:t>же</a:t>
            </a:r>
          </a:p>
          <a:p>
            <a:pPr algn="ctr">
              <a:buFont typeface="Arial" panose="020B0604020202020204" pitchFamily="34" charset="0"/>
              <a:buNone/>
            </a:pPr>
            <a:r>
              <a:rPr lang="ru-RU" sz="2800" dirty="0"/>
              <a:t>что</a:t>
            </a:r>
            <a:endParaRPr lang="en-US" sz="2800" dirty="0">
              <a:sym typeface="Wingdings"/>
            </a:endParaRPr>
          </a:p>
        </p:txBody>
      </p:sp>
      <p:sp>
        <p:nvSpPr>
          <p:cNvPr id="7" name="Left Brace 6">
            <a:extLst>
              <a:ext uri="{FF2B5EF4-FFF2-40B4-BE49-F238E27FC236}">
                <a16:creationId xmlns:a16="http://schemas.microsoft.com/office/drawing/2014/main" id="{95964701-860B-FE43-AB7E-1B223F65F070}"/>
              </a:ext>
            </a:extLst>
          </p:cNvPr>
          <p:cNvSpPr/>
          <p:nvPr/>
        </p:nvSpPr>
        <p:spPr>
          <a:xfrm>
            <a:off x="8429470" y="2790097"/>
            <a:ext cx="419100" cy="1280160"/>
          </a:xfrm>
          <a:prstGeom prst="leftBrace">
            <a:avLst/>
          </a:prstGeom>
          <a:ln w="38100">
            <a:solidFill>
              <a:srgbClr val="FFC8A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9123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516D-D4A5-E74C-9A85-DB6212999A98}"/>
              </a:ext>
            </a:extLst>
          </p:cNvPr>
          <p:cNvSpPr>
            <a:spLocks noGrp="1"/>
          </p:cNvSpPr>
          <p:nvPr>
            <p:ph type="title"/>
          </p:nvPr>
        </p:nvSpPr>
        <p:spPr>
          <a:xfrm>
            <a:off x="4195482" y="632960"/>
            <a:ext cx="7437074" cy="1325563"/>
          </a:xfrm>
        </p:spPr>
        <p:txBody>
          <a:bodyPr>
            <a:normAutofit/>
          </a:bodyPr>
          <a:lstStyle/>
          <a:p>
            <a:r>
              <a:rPr lang="en-US" sz="4000"/>
              <a:t>Interlude: What Particles Are</a:t>
            </a:r>
          </a:p>
        </p:txBody>
      </p:sp>
      <p:pic>
        <p:nvPicPr>
          <p:cNvPr id="13" name="Picture 12">
            <a:extLst>
              <a:ext uri="{FF2B5EF4-FFF2-40B4-BE49-F238E27FC236}">
                <a16:creationId xmlns:a16="http://schemas.microsoft.com/office/drawing/2014/main" id="{4F439E09-0D92-DE47-8DA2-508F47FAEA6E}"/>
              </a:ext>
            </a:extLst>
          </p:cNvPr>
          <p:cNvPicPr>
            <a:picLocks noChangeAspect="1"/>
          </p:cNvPicPr>
          <p:nvPr/>
        </p:nvPicPr>
        <p:blipFill>
          <a:blip r:embed="rId2"/>
          <a:stretch>
            <a:fillRect/>
          </a:stretch>
        </p:blipFill>
        <p:spPr>
          <a:xfrm>
            <a:off x="8815365" y="4668406"/>
            <a:ext cx="1271238" cy="1271238"/>
          </a:xfrm>
          <a:prstGeom prst="rect">
            <a:avLst/>
          </a:prstGeom>
        </p:spPr>
      </p:pic>
      <p:sp>
        <p:nvSpPr>
          <p:cNvPr id="9" name="Content Placeholder 2">
            <a:extLst>
              <a:ext uri="{FF2B5EF4-FFF2-40B4-BE49-F238E27FC236}">
                <a16:creationId xmlns:a16="http://schemas.microsoft.com/office/drawing/2014/main" id="{162C608B-BA83-894E-B021-5F90F88798F3}"/>
              </a:ext>
            </a:extLst>
          </p:cNvPr>
          <p:cNvSpPr txBox="1">
            <a:spLocks/>
          </p:cNvSpPr>
          <p:nvPr/>
        </p:nvSpPr>
        <p:spPr>
          <a:xfrm>
            <a:off x="4195482" y="1810338"/>
            <a:ext cx="7437074" cy="24225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Russian</a:t>
            </a:r>
          </a:p>
          <a:p>
            <a:pPr marL="0" indent="0" algn="ctr">
              <a:buFont typeface="Arial" panose="020B0604020202020204" pitchFamily="34" charset="0"/>
              <a:buNone/>
            </a:pPr>
            <a:endParaRPr lang="ru-RU" sz="800" dirty="0"/>
          </a:p>
          <a:p>
            <a:pPr marL="622300" indent="0">
              <a:buFont typeface="Arial" panose="020B0604020202020204" pitchFamily="34" charset="0"/>
              <a:buNone/>
              <a:tabLst>
                <a:tab pos="1765300" algn="l"/>
              </a:tabLst>
            </a:pPr>
            <a:r>
              <a:rPr lang="ru-RU" sz="2600" dirty="0"/>
              <a:t>ведь	</a:t>
            </a:r>
            <a:r>
              <a:rPr lang="en-US" sz="2600" dirty="0"/>
              <a:t>“you know</a:t>
            </a:r>
            <a:r>
              <a:rPr lang="mr-IN" sz="2600" dirty="0"/>
              <a:t>…</a:t>
            </a:r>
            <a:r>
              <a:rPr lang="en-US" sz="2600" dirty="0"/>
              <a:t>”</a:t>
            </a:r>
          </a:p>
          <a:p>
            <a:pPr marL="622300" indent="0">
              <a:buFont typeface="Arial" panose="020B0604020202020204" pitchFamily="34" charset="0"/>
              <a:buNone/>
              <a:tabLst>
                <a:tab pos="1765300" algn="l"/>
              </a:tabLst>
            </a:pPr>
            <a:r>
              <a:rPr lang="ru-RU" sz="2600" dirty="0"/>
              <a:t>не	</a:t>
            </a:r>
            <a:r>
              <a:rPr lang="en-US" sz="2600" dirty="0"/>
              <a:t>“not”</a:t>
            </a:r>
            <a:endParaRPr lang="ru-RU" sz="2600" dirty="0"/>
          </a:p>
          <a:p>
            <a:pPr marL="622300" indent="0">
              <a:buFont typeface="Arial" panose="020B0604020202020204" pitchFamily="34" charset="0"/>
              <a:buNone/>
              <a:tabLst>
                <a:tab pos="1765300" algn="l"/>
              </a:tabLst>
            </a:pPr>
            <a:r>
              <a:rPr lang="ru-RU" sz="2600" dirty="0"/>
              <a:t>же	</a:t>
            </a:r>
            <a:r>
              <a:rPr lang="en-US" sz="2600" dirty="0"/>
              <a:t>“!!!”</a:t>
            </a:r>
            <a:endParaRPr lang="ru-RU" sz="2600" dirty="0"/>
          </a:p>
          <a:p>
            <a:pPr marL="622300" indent="0">
              <a:buFont typeface="Arial" panose="020B0604020202020204" pitchFamily="34" charset="0"/>
              <a:buNone/>
              <a:tabLst>
                <a:tab pos="1765300" algn="l"/>
              </a:tabLst>
            </a:pPr>
            <a:r>
              <a:rPr lang="ru-RU" sz="2600" dirty="0"/>
              <a:t>что	(</a:t>
            </a:r>
            <a:r>
              <a:rPr lang="en-US" sz="2600" dirty="0"/>
              <a:t>in phrases)</a:t>
            </a:r>
            <a:endParaRPr lang="ru-RU" sz="2600" dirty="0"/>
          </a:p>
        </p:txBody>
      </p:sp>
      <p:sp>
        <p:nvSpPr>
          <p:cNvPr id="10" name="Content Placeholder 2">
            <a:extLst>
              <a:ext uri="{FF2B5EF4-FFF2-40B4-BE49-F238E27FC236}">
                <a16:creationId xmlns:a16="http://schemas.microsoft.com/office/drawing/2014/main" id="{95F45CFC-DD55-BF46-895D-21AE60ECF15D}"/>
              </a:ext>
            </a:extLst>
          </p:cNvPr>
          <p:cNvSpPr txBox="1">
            <a:spLocks/>
          </p:cNvSpPr>
          <p:nvPr/>
        </p:nvSpPr>
        <p:spPr>
          <a:xfrm>
            <a:off x="7954681" y="2439304"/>
            <a:ext cx="3234019"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738438" algn="l"/>
              </a:tabLst>
            </a:pPr>
            <a:r>
              <a:rPr lang="ru-RU" sz="2400" dirty="0"/>
              <a:t>Ты</a:t>
            </a:r>
            <a:r>
              <a:rPr lang="en-US" sz="2400" dirty="0"/>
              <a:t> </a:t>
            </a:r>
            <a:r>
              <a:rPr lang="ru-RU" sz="2400" dirty="0">
                <a:solidFill>
                  <a:schemeClr val="accent2"/>
                </a:solidFill>
              </a:rPr>
              <a:t>ведь</a:t>
            </a:r>
            <a:r>
              <a:rPr lang="en-US" sz="2400" dirty="0"/>
              <a:t> </a:t>
            </a:r>
            <a:r>
              <a:rPr lang="ru-RU" sz="2400" dirty="0" err="1"/>
              <a:t>лю́бишь</a:t>
            </a:r>
            <a:r>
              <a:rPr lang="ru-RU" sz="2400" dirty="0"/>
              <a:t> её.</a:t>
            </a:r>
            <a:endParaRPr lang="en-US" sz="2400" dirty="0"/>
          </a:p>
        </p:txBody>
      </p:sp>
      <p:sp>
        <p:nvSpPr>
          <p:cNvPr id="14" name="Content Placeholder 2">
            <a:extLst>
              <a:ext uri="{FF2B5EF4-FFF2-40B4-BE49-F238E27FC236}">
                <a16:creationId xmlns:a16="http://schemas.microsoft.com/office/drawing/2014/main" id="{1509D805-8691-B346-B6C4-9E0A448C5437}"/>
              </a:ext>
            </a:extLst>
          </p:cNvPr>
          <p:cNvSpPr txBox="1">
            <a:spLocks/>
          </p:cNvSpPr>
          <p:nvPr/>
        </p:nvSpPr>
        <p:spPr>
          <a:xfrm>
            <a:off x="7954681" y="2849154"/>
            <a:ext cx="2014174"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a:t>Я </a:t>
            </a:r>
            <a:r>
              <a:rPr lang="ru-RU" sz="2400" dirty="0">
                <a:solidFill>
                  <a:schemeClr val="accent2"/>
                </a:solidFill>
              </a:rPr>
              <a:t>не</a:t>
            </a:r>
            <a:r>
              <a:rPr lang="en-US" sz="2400" dirty="0"/>
              <a:t> </a:t>
            </a:r>
            <a:r>
              <a:rPr lang="ru-RU" sz="2400" dirty="0" err="1"/>
              <a:t>зна́ю</a:t>
            </a:r>
            <a:r>
              <a:rPr lang="ru-RU" sz="2400" dirty="0"/>
              <a:t>.</a:t>
            </a:r>
          </a:p>
        </p:txBody>
      </p:sp>
      <p:sp>
        <p:nvSpPr>
          <p:cNvPr id="15" name="Content Placeholder 2">
            <a:extLst>
              <a:ext uri="{FF2B5EF4-FFF2-40B4-BE49-F238E27FC236}">
                <a16:creationId xmlns:a16="http://schemas.microsoft.com/office/drawing/2014/main" id="{BA96D061-60D8-0A42-8D0E-5A93B9B9154C}"/>
              </a:ext>
            </a:extLst>
          </p:cNvPr>
          <p:cNvSpPr txBox="1">
            <a:spLocks/>
          </p:cNvSpPr>
          <p:nvPr/>
        </p:nvSpPr>
        <p:spPr>
          <a:xfrm>
            <a:off x="7954681" y="3264516"/>
            <a:ext cx="3234019" cy="496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tabLst>
                <a:tab pos="2738438" algn="l"/>
              </a:tabLst>
            </a:pPr>
            <a:r>
              <a:rPr lang="ru-RU" sz="2400" dirty="0">
                <a:solidFill>
                  <a:prstClr val="black"/>
                </a:solidFill>
                <a:latin typeface="Calibri" panose="020F0502020204030204"/>
                <a:cs typeface="+mn-cs"/>
              </a:rPr>
              <a:t>Я</a:t>
            </a:r>
            <a:r>
              <a:rPr lang="en-US" sz="2400" dirty="0">
                <a:solidFill>
                  <a:prstClr val="black"/>
                </a:solidFill>
                <a:latin typeface="Calibri" panose="020F0502020204030204"/>
                <a:cs typeface="+mn-cs"/>
              </a:rPr>
              <a:t> </a:t>
            </a:r>
            <a:r>
              <a:rPr lang="ru-RU" sz="2400" dirty="0">
                <a:solidFill>
                  <a:schemeClr val="accent2"/>
                </a:solidFill>
                <a:latin typeface="Calibri" panose="020F0502020204030204"/>
                <a:cs typeface="+mn-cs"/>
              </a:rPr>
              <a:t>же</a:t>
            </a:r>
            <a:r>
              <a:rPr lang="ru-RU" sz="2400" dirty="0">
                <a:solidFill>
                  <a:prstClr val="black"/>
                </a:solidFill>
                <a:latin typeface="Calibri" panose="020F0502020204030204"/>
                <a:cs typeface="+mn-cs"/>
              </a:rPr>
              <a:t> знал об </a:t>
            </a:r>
            <a:r>
              <a:rPr lang="ru-RU" sz="2400" dirty="0" err="1">
                <a:solidFill>
                  <a:prstClr val="black"/>
                </a:solidFill>
                <a:latin typeface="Calibri" panose="020F0502020204030204"/>
                <a:cs typeface="+mn-cs"/>
              </a:rPr>
              <a:t>э́том</a:t>
            </a:r>
            <a:r>
              <a:rPr lang="ru-RU" sz="2400" dirty="0">
                <a:solidFill>
                  <a:prstClr val="black"/>
                </a:solidFill>
                <a:latin typeface="Calibri" panose="020F0502020204030204"/>
                <a:cs typeface="+mn-cs"/>
              </a:rPr>
              <a:t>.</a:t>
            </a:r>
          </a:p>
        </p:txBody>
      </p:sp>
      <p:sp>
        <p:nvSpPr>
          <p:cNvPr id="16" name="Content Placeholder 2">
            <a:extLst>
              <a:ext uri="{FF2B5EF4-FFF2-40B4-BE49-F238E27FC236}">
                <a16:creationId xmlns:a16="http://schemas.microsoft.com/office/drawing/2014/main" id="{422EA154-B09D-7647-B3A0-93FEB1A5C260}"/>
              </a:ext>
            </a:extLst>
          </p:cNvPr>
          <p:cNvSpPr txBox="1">
            <a:spLocks/>
          </p:cNvSpPr>
          <p:nvPr/>
        </p:nvSpPr>
        <p:spPr>
          <a:xfrm>
            <a:off x="7954681" y="3718687"/>
            <a:ext cx="3602319" cy="7263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400" dirty="0"/>
              <a:t>Потому́</a:t>
            </a:r>
            <a:r>
              <a:rPr lang="en-US" sz="2400" dirty="0"/>
              <a:t> </a:t>
            </a:r>
            <a:r>
              <a:rPr lang="ru-RU" sz="2400" dirty="0">
                <a:solidFill>
                  <a:schemeClr val="accent2"/>
                </a:solidFill>
              </a:rPr>
              <a:t>что</a:t>
            </a:r>
            <a:r>
              <a:rPr lang="ru-RU" sz="2400" dirty="0"/>
              <a:t> мы все здесь.</a:t>
            </a:r>
            <a:endParaRPr lang="en-US" sz="2400" dirty="0"/>
          </a:p>
          <a:p>
            <a:pPr marL="0" indent="0">
              <a:spcBef>
                <a:spcPts val="0"/>
              </a:spcBef>
              <a:buNone/>
            </a:pPr>
            <a:r>
              <a:rPr lang="ru-RU" sz="2400" dirty="0"/>
              <a:t>Не́</a:t>
            </a:r>
            <a:r>
              <a:rPr lang="en-US" sz="2400" dirty="0"/>
              <a:t> </a:t>
            </a:r>
            <a:r>
              <a:rPr lang="ru-RU" sz="2400" dirty="0"/>
              <a:t>за</a:t>
            </a:r>
            <a:r>
              <a:rPr lang="en-US" sz="2400" dirty="0"/>
              <a:t> </a:t>
            </a:r>
            <a:r>
              <a:rPr lang="ru-RU" sz="2400" dirty="0">
                <a:solidFill>
                  <a:schemeClr val="accent2"/>
                </a:solidFill>
              </a:rPr>
              <a:t>что</a:t>
            </a:r>
            <a:r>
              <a:rPr lang="ru-RU" sz="2400" dirty="0"/>
              <a:t>!</a:t>
            </a:r>
          </a:p>
        </p:txBody>
      </p:sp>
      <p:sp>
        <p:nvSpPr>
          <p:cNvPr id="18" name="Left Bracket 17">
            <a:extLst>
              <a:ext uri="{FF2B5EF4-FFF2-40B4-BE49-F238E27FC236}">
                <a16:creationId xmlns:a16="http://schemas.microsoft.com/office/drawing/2014/main" id="{188C423C-DCFF-BE43-95FA-4F53653D38CA}"/>
              </a:ext>
            </a:extLst>
          </p:cNvPr>
          <p:cNvSpPr/>
          <p:nvPr/>
        </p:nvSpPr>
        <p:spPr>
          <a:xfrm>
            <a:off x="4587223" y="2579254"/>
            <a:ext cx="178130" cy="535859"/>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737E288A-189E-154B-B485-97D771DB1D04}"/>
              </a:ext>
            </a:extLst>
          </p:cNvPr>
          <p:cNvSpPr/>
          <p:nvPr/>
        </p:nvSpPr>
        <p:spPr>
          <a:xfrm>
            <a:off x="4587223" y="3421914"/>
            <a:ext cx="178130" cy="535859"/>
          </a:xfrm>
          <a:prstGeom prst="leftBracket">
            <a:avLst/>
          </a:prstGeom>
          <a:ln w="38100">
            <a:solidFill>
              <a:srgbClr val="00B1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DFDB60C7-5D35-4344-B621-242579DBF39D}"/>
              </a:ext>
            </a:extLst>
          </p:cNvPr>
          <p:cNvSpPr txBox="1">
            <a:spLocks/>
          </p:cNvSpPr>
          <p:nvPr/>
        </p:nvSpPr>
        <p:spPr>
          <a:xfrm>
            <a:off x="3912758" y="2604905"/>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372C4"/>
                </a:solidFill>
              </a:rPr>
              <a:t>i</a:t>
            </a:r>
            <a:endParaRPr lang="ru-RU" b="1" dirty="0">
              <a:solidFill>
                <a:srgbClr val="4372C4"/>
              </a:solidFill>
            </a:endParaRPr>
          </a:p>
        </p:txBody>
      </p:sp>
      <p:sp>
        <p:nvSpPr>
          <p:cNvPr id="21" name="Content Placeholder 2">
            <a:extLst>
              <a:ext uri="{FF2B5EF4-FFF2-40B4-BE49-F238E27FC236}">
                <a16:creationId xmlns:a16="http://schemas.microsoft.com/office/drawing/2014/main" id="{80B5E3A6-530F-4D47-A67C-893706743B9A}"/>
              </a:ext>
            </a:extLst>
          </p:cNvPr>
          <p:cNvSpPr txBox="1">
            <a:spLocks/>
          </p:cNvSpPr>
          <p:nvPr/>
        </p:nvSpPr>
        <p:spPr>
          <a:xfrm>
            <a:off x="3912758" y="3447223"/>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b="1" dirty="0">
                <a:solidFill>
                  <a:srgbClr val="5EA305"/>
                </a:solidFill>
              </a:rPr>
              <a:t>ъ</a:t>
            </a:r>
          </a:p>
        </p:txBody>
      </p:sp>
    </p:spTree>
    <p:extLst>
      <p:ext uri="{BB962C8B-B14F-4D97-AF65-F5344CB8AC3E}">
        <p14:creationId xmlns:p14="http://schemas.microsoft.com/office/powerpoint/2010/main" val="332403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P spid="18" grpId="0" animBg="1"/>
      <p:bldP spid="19" grpId="0" animBg="1"/>
      <p:bldP spid="20" grpId="0"/>
      <p:bldP spid="21"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516D-D4A5-E74C-9A85-DB6212999A98}"/>
              </a:ext>
            </a:extLst>
          </p:cNvPr>
          <p:cNvSpPr>
            <a:spLocks noGrp="1"/>
          </p:cNvSpPr>
          <p:nvPr>
            <p:ph type="title"/>
          </p:nvPr>
        </p:nvSpPr>
        <p:spPr>
          <a:xfrm>
            <a:off x="4195482" y="632960"/>
            <a:ext cx="7437074" cy="1325563"/>
          </a:xfrm>
        </p:spPr>
        <p:txBody>
          <a:bodyPr>
            <a:normAutofit/>
          </a:bodyPr>
          <a:lstStyle/>
          <a:p>
            <a:r>
              <a:rPr lang="en-US" sz="4000"/>
              <a:t>Interlude: What Particles Are</a:t>
            </a:r>
          </a:p>
        </p:txBody>
      </p:sp>
      <p:pic>
        <p:nvPicPr>
          <p:cNvPr id="13" name="Picture 12">
            <a:extLst>
              <a:ext uri="{FF2B5EF4-FFF2-40B4-BE49-F238E27FC236}">
                <a16:creationId xmlns:a16="http://schemas.microsoft.com/office/drawing/2014/main" id="{4F439E09-0D92-DE47-8DA2-508F47FAEA6E}"/>
              </a:ext>
            </a:extLst>
          </p:cNvPr>
          <p:cNvPicPr>
            <a:picLocks noChangeAspect="1"/>
          </p:cNvPicPr>
          <p:nvPr/>
        </p:nvPicPr>
        <p:blipFill>
          <a:blip r:embed="rId2"/>
          <a:stretch>
            <a:fillRect/>
          </a:stretch>
        </p:blipFill>
        <p:spPr>
          <a:xfrm>
            <a:off x="8815365" y="4668406"/>
            <a:ext cx="1271238" cy="1271238"/>
          </a:xfrm>
          <a:prstGeom prst="rect">
            <a:avLst/>
          </a:prstGeom>
        </p:spPr>
      </p:pic>
      <p:sp>
        <p:nvSpPr>
          <p:cNvPr id="9" name="Content Placeholder 2">
            <a:extLst>
              <a:ext uri="{FF2B5EF4-FFF2-40B4-BE49-F238E27FC236}">
                <a16:creationId xmlns:a16="http://schemas.microsoft.com/office/drawing/2014/main" id="{162C608B-BA83-894E-B021-5F90F88798F3}"/>
              </a:ext>
            </a:extLst>
          </p:cNvPr>
          <p:cNvSpPr txBox="1">
            <a:spLocks/>
          </p:cNvSpPr>
          <p:nvPr/>
        </p:nvSpPr>
        <p:spPr>
          <a:xfrm>
            <a:off x="4195482" y="1810338"/>
            <a:ext cx="7437074" cy="24225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Russian</a:t>
            </a:r>
          </a:p>
          <a:p>
            <a:pPr marL="0" indent="0" algn="ctr">
              <a:buFont typeface="Arial" panose="020B0604020202020204" pitchFamily="34" charset="0"/>
              <a:buNone/>
            </a:pPr>
            <a:endParaRPr lang="ru-RU" sz="800" dirty="0"/>
          </a:p>
          <a:p>
            <a:pPr marL="622300" indent="0">
              <a:buFont typeface="Arial" panose="020B0604020202020204" pitchFamily="34" charset="0"/>
              <a:buNone/>
              <a:tabLst>
                <a:tab pos="1765300" algn="l"/>
              </a:tabLst>
            </a:pPr>
            <a:r>
              <a:rPr lang="ru-RU" sz="2600" dirty="0"/>
              <a:t>ведь	</a:t>
            </a:r>
            <a:r>
              <a:rPr lang="en-US" sz="2600" dirty="0"/>
              <a:t>“you know</a:t>
            </a:r>
            <a:r>
              <a:rPr lang="mr-IN" sz="2600" dirty="0"/>
              <a:t>…</a:t>
            </a:r>
            <a:r>
              <a:rPr lang="en-US" sz="2600" dirty="0"/>
              <a:t>”</a:t>
            </a:r>
          </a:p>
          <a:p>
            <a:pPr marL="622300" indent="0">
              <a:buFont typeface="Arial" panose="020B0604020202020204" pitchFamily="34" charset="0"/>
              <a:buNone/>
              <a:tabLst>
                <a:tab pos="1765300" algn="l"/>
              </a:tabLst>
            </a:pPr>
            <a:r>
              <a:rPr lang="ru-RU" sz="2600" dirty="0"/>
              <a:t>не	</a:t>
            </a:r>
            <a:r>
              <a:rPr lang="en-US" sz="2600" dirty="0"/>
              <a:t>“not”</a:t>
            </a:r>
            <a:endParaRPr lang="ru-RU" sz="2600" dirty="0"/>
          </a:p>
          <a:p>
            <a:pPr marL="622300" indent="0">
              <a:buFont typeface="Arial" panose="020B0604020202020204" pitchFamily="34" charset="0"/>
              <a:buNone/>
              <a:tabLst>
                <a:tab pos="1765300" algn="l"/>
              </a:tabLst>
            </a:pPr>
            <a:r>
              <a:rPr lang="ru-RU" sz="2600" dirty="0"/>
              <a:t>же	</a:t>
            </a:r>
            <a:r>
              <a:rPr lang="en-US" sz="2600" dirty="0"/>
              <a:t>“!!!”</a:t>
            </a:r>
            <a:endParaRPr lang="ru-RU" sz="2600" dirty="0"/>
          </a:p>
          <a:p>
            <a:pPr marL="622300" indent="0">
              <a:buFont typeface="Arial" panose="020B0604020202020204" pitchFamily="34" charset="0"/>
              <a:buNone/>
              <a:tabLst>
                <a:tab pos="1765300" algn="l"/>
              </a:tabLst>
            </a:pPr>
            <a:r>
              <a:rPr lang="ru-RU" sz="2600" dirty="0"/>
              <a:t>что	(</a:t>
            </a:r>
            <a:r>
              <a:rPr lang="en-US" sz="2600" dirty="0"/>
              <a:t>in phrases)</a:t>
            </a:r>
            <a:endParaRPr lang="ru-RU" sz="2600" dirty="0"/>
          </a:p>
        </p:txBody>
      </p:sp>
      <p:sp>
        <p:nvSpPr>
          <p:cNvPr id="10" name="Content Placeholder 2">
            <a:extLst>
              <a:ext uri="{FF2B5EF4-FFF2-40B4-BE49-F238E27FC236}">
                <a16:creationId xmlns:a16="http://schemas.microsoft.com/office/drawing/2014/main" id="{95F45CFC-DD55-BF46-895D-21AE60ECF15D}"/>
              </a:ext>
            </a:extLst>
          </p:cNvPr>
          <p:cNvSpPr txBox="1">
            <a:spLocks/>
          </p:cNvSpPr>
          <p:nvPr/>
        </p:nvSpPr>
        <p:spPr>
          <a:xfrm>
            <a:off x="7954681" y="2439304"/>
            <a:ext cx="3234019"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738438" algn="l"/>
              </a:tabLst>
            </a:pPr>
            <a:r>
              <a:rPr lang="ru-RU" sz="2400" dirty="0"/>
              <a:t>Ты</a:t>
            </a:r>
            <a:r>
              <a:rPr lang="en-US" sz="2400" dirty="0"/>
              <a:t> </a:t>
            </a:r>
            <a:r>
              <a:rPr lang="ru-RU" sz="2400" dirty="0">
                <a:solidFill>
                  <a:schemeClr val="accent2"/>
                </a:solidFill>
              </a:rPr>
              <a:t>ведь</a:t>
            </a:r>
            <a:r>
              <a:rPr lang="en-US" sz="2400" dirty="0"/>
              <a:t> </a:t>
            </a:r>
            <a:r>
              <a:rPr lang="ru-RU" sz="2400" dirty="0" err="1"/>
              <a:t>лю́бишь</a:t>
            </a:r>
            <a:r>
              <a:rPr lang="ru-RU" sz="2400" dirty="0"/>
              <a:t> её.</a:t>
            </a:r>
            <a:endParaRPr lang="en-US" sz="2400" dirty="0"/>
          </a:p>
        </p:txBody>
      </p:sp>
      <p:sp>
        <p:nvSpPr>
          <p:cNvPr id="14" name="Content Placeholder 2">
            <a:extLst>
              <a:ext uri="{FF2B5EF4-FFF2-40B4-BE49-F238E27FC236}">
                <a16:creationId xmlns:a16="http://schemas.microsoft.com/office/drawing/2014/main" id="{1509D805-8691-B346-B6C4-9E0A448C5437}"/>
              </a:ext>
            </a:extLst>
          </p:cNvPr>
          <p:cNvSpPr txBox="1">
            <a:spLocks/>
          </p:cNvSpPr>
          <p:nvPr/>
        </p:nvSpPr>
        <p:spPr>
          <a:xfrm>
            <a:off x="7954681" y="2849154"/>
            <a:ext cx="2014174"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a:t>Я </a:t>
            </a:r>
            <a:r>
              <a:rPr lang="ru-RU" sz="2400" dirty="0">
                <a:solidFill>
                  <a:schemeClr val="accent2"/>
                </a:solidFill>
              </a:rPr>
              <a:t>не</a:t>
            </a:r>
            <a:r>
              <a:rPr lang="en-US" sz="2400" dirty="0"/>
              <a:t> </a:t>
            </a:r>
            <a:r>
              <a:rPr lang="ru-RU" sz="2400" dirty="0" err="1"/>
              <a:t>зна́ю</a:t>
            </a:r>
            <a:r>
              <a:rPr lang="ru-RU" sz="2400" dirty="0"/>
              <a:t>.</a:t>
            </a:r>
          </a:p>
        </p:txBody>
      </p:sp>
      <p:sp>
        <p:nvSpPr>
          <p:cNvPr id="15" name="Content Placeholder 2">
            <a:extLst>
              <a:ext uri="{FF2B5EF4-FFF2-40B4-BE49-F238E27FC236}">
                <a16:creationId xmlns:a16="http://schemas.microsoft.com/office/drawing/2014/main" id="{BA96D061-60D8-0A42-8D0E-5A93B9B9154C}"/>
              </a:ext>
            </a:extLst>
          </p:cNvPr>
          <p:cNvSpPr txBox="1">
            <a:spLocks/>
          </p:cNvSpPr>
          <p:nvPr/>
        </p:nvSpPr>
        <p:spPr>
          <a:xfrm>
            <a:off x="7954681" y="3264516"/>
            <a:ext cx="3234019" cy="496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tabLst>
                <a:tab pos="2738438" algn="l"/>
              </a:tabLst>
            </a:pPr>
            <a:r>
              <a:rPr lang="ru-RU" sz="2400" dirty="0">
                <a:solidFill>
                  <a:prstClr val="black"/>
                </a:solidFill>
                <a:latin typeface="Calibri" panose="020F0502020204030204"/>
                <a:cs typeface="+mn-cs"/>
              </a:rPr>
              <a:t>Я</a:t>
            </a:r>
            <a:r>
              <a:rPr lang="en-US" sz="2400" dirty="0">
                <a:solidFill>
                  <a:prstClr val="black"/>
                </a:solidFill>
                <a:latin typeface="Calibri" panose="020F0502020204030204"/>
                <a:cs typeface="+mn-cs"/>
              </a:rPr>
              <a:t> </a:t>
            </a:r>
            <a:r>
              <a:rPr lang="ru-RU" sz="2400" dirty="0">
                <a:solidFill>
                  <a:schemeClr val="accent2"/>
                </a:solidFill>
                <a:latin typeface="Calibri" panose="020F0502020204030204"/>
                <a:cs typeface="+mn-cs"/>
              </a:rPr>
              <a:t>же</a:t>
            </a:r>
            <a:r>
              <a:rPr lang="ru-RU" sz="2400" dirty="0">
                <a:solidFill>
                  <a:prstClr val="black"/>
                </a:solidFill>
                <a:latin typeface="Calibri" panose="020F0502020204030204"/>
                <a:cs typeface="+mn-cs"/>
              </a:rPr>
              <a:t> знал об </a:t>
            </a:r>
            <a:r>
              <a:rPr lang="ru-RU" sz="2400" dirty="0" err="1">
                <a:solidFill>
                  <a:prstClr val="black"/>
                </a:solidFill>
                <a:latin typeface="Calibri" panose="020F0502020204030204"/>
                <a:cs typeface="+mn-cs"/>
              </a:rPr>
              <a:t>э́том</a:t>
            </a:r>
            <a:r>
              <a:rPr lang="ru-RU" sz="2400" dirty="0">
                <a:solidFill>
                  <a:prstClr val="black"/>
                </a:solidFill>
                <a:latin typeface="Calibri" panose="020F0502020204030204"/>
                <a:cs typeface="+mn-cs"/>
              </a:rPr>
              <a:t>.</a:t>
            </a:r>
          </a:p>
        </p:txBody>
      </p:sp>
      <p:sp>
        <p:nvSpPr>
          <p:cNvPr id="16" name="Content Placeholder 2">
            <a:extLst>
              <a:ext uri="{FF2B5EF4-FFF2-40B4-BE49-F238E27FC236}">
                <a16:creationId xmlns:a16="http://schemas.microsoft.com/office/drawing/2014/main" id="{422EA154-B09D-7647-B3A0-93FEB1A5C260}"/>
              </a:ext>
            </a:extLst>
          </p:cNvPr>
          <p:cNvSpPr txBox="1">
            <a:spLocks/>
          </p:cNvSpPr>
          <p:nvPr/>
        </p:nvSpPr>
        <p:spPr>
          <a:xfrm>
            <a:off x="7954681" y="3718687"/>
            <a:ext cx="3602319" cy="7263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400" dirty="0"/>
              <a:t>Потому́</a:t>
            </a:r>
            <a:r>
              <a:rPr lang="en-US" sz="2400" dirty="0"/>
              <a:t> </a:t>
            </a:r>
            <a:r>
              <a:rPr lang="ru-RU" sz="2400" dirty="0">
                <a:solidFill>
                  <a:schemeClr val="accent2"/>
                </a:solidFill>
              </a:rPr>
              <a:t>что</a:t>
            </a:r>
            <a:r>
              <a:rPr lang="ru-RU" sz="2400" dirty="0"/>
              <a:t> мы все здесь.</a:t>
            </a:r>
            <a:endParaRPr lang="en-US" sz="2400" dirty="0"/>
          </a:p>
          <a:p>
            <a:pPr marL="0" indent="0">
              <a:spcBef>
                <a:spcPts val="0"/>
              </a:spcBef>
              <a:buNone/>
            </a:pPr>
            <a:r>
              <a:rPr lang="ru-RU" sz="2400" dirty="0"/>
              <a:t>Не́</a:t>
            </a:r>
            <a:r>
              <a:rPr lang="en-US" sz="2400" dirty="0"/>
              <a:t> </a:t>
            </a:r>
            <a:r>
              <a:rPr lang="ru-RU" sz="2400" dirty="0"/>
              <a:t>за</a:t>
            </a:r>
            <a:r>
              <a:rPr lang="en-US" sz="2400" dirty="0"/>
              <a:t> </a:t>
            </a:r>
            <a:r>
              <a:rPr lang="ru-RU" sz="2400" dirty="0">
                <a:solidFill>
                  <a:schemeClr val="accent2"/>
                </a:solidFill>
              </a:rPr>
              <a:t>что</a:t>
            </a:r>
            <a:r>
              <a:rPr lang="ru-RU" sz="2400" dirty="0"/>
              <a:t>!</a:t>
            </a:r>
          </a:p>
        </p:txBody>
      </p:sp>
      <p:sp>
        <p:nvSpPr>
          <p:cNvPr id="18" name="Left Bracket 17">
            <a:extLst>
              <a:ext uri="{FF2B5EF4-FFF2-40B4-BE49-F238E27FC236}">
                <a16:creationId xmlns:a16="http://schemas.microsoft.com/office/drawing/2014/main" id="{188C423C-DCFF-BE43-95FA-4F53653D38CA}"/>
              </a:ext>
            </a:extLst>
          </p:cNvPr>
          <p:cNvSpPr/>
          <p:nvPr/>
        </p:nvSpPr>
        <p:spPr>
          <a:xfrm>
            <a:off x="4587223" y="2579254"/>
            <a:ext cx="178130" cy="535859"/>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737E288A-189E-154B-B485-97D771DB1D04}"/>
              </a:ext>
            </a:extLst>
          </p:cNvPr>
          <p:cNvSpPr/>
          <p:nvPr/>
        </p:nvSpPr>
        <p:spPr>
          <a:xfrm>
            <a:off x="4587223" y="3421914"/>
            <a:ext cx="178130" cy="535859"/>
          </a:xfrm>
          <a:prstGeom prst="leftBracket">
            <a:avLst/>
          </a:prstGeom>
          <a:ln w="38100">
            <a:solidFill>
              <a:srgbClr val="00B1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DFDB60C7-5D35-4344-B621-242579DBF39D}"/>
              </a:ext>
            </a:extLst>
          </p:cNvPr>
          <p:cNvSpPr txBox="1">
            <a:spLocks/>
          </p:cNvSpPr>
          <p:nvPr/>
        </p:nvSpPr>
        <p:spPr>
          <a:xfrm>
            <a:off x="3912758" y="2604905"/>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372C4"/>
                </a:solidFill>
              </a:rPr>
              <a:t>i</a:t>
            </a:r>
            <a:endParaRPr lang="ru-RU" b="1" dirty="0">
              <a:solidFill>
                <a:srgbClr val="4372C4"/>
              </a:solidFill>
            </a:endParaRPr>
          </a:p>
        </p:txBody>
      </p:sp>
      <p:sp>
        <p:nvSpPr>
          <p:cNvPr id="21" name="Content Placeholder 2">
            <a:extLst>
              <a:ext uri="{FF2B5EF4-FFF2-40B4-BE49-F238E27FC236}">
                <a16:creationId xmlns:a16="http://schemas.microsoft.com/office/drawing/2014/main" id="{80B5E3A6-530F-4D47-A67C-893706743B9A}"/>
              </a:ext>
            </a:extLst>
          </p:cNvPr>
          <p:cNvSpPr txBox="1">
            <a:spLocks/>
          </p:cNvSpPr>
          <p:nvPr/>
        </p:nvSpPr>
        <p:spPr>
          <a:xfrm>
            <a:off x="3912758" y="3447223"/>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b="1" dirty="0">
                <a:solidFill>
                  <a:srgbClr val="5EA305"/>
                </a:solidFill>
              </a:rPr>
              <a:t>ъ</a:t>
            </a:r>
          </a:p>
        </p:txBody>
      </p:sp>
      <p:sp>
        <p:nvSpPr>
          <p:cNvPr id="23" name="Oval Callout 22">
            <a:extLst>
              <a:ext uri="{FF2B5EF4-FFF2-40B4-BE49-F238E27FC236}">
                <a16:creationId xmlns:a16="http://schemas.microsoft.com/office/drawing/2014/main" id="{06AD9124-B032-C34A-8C12-F6D276029AE4}"/>
              </a:ext>
            </a:extLst>
          </p:cNvPr>
          <p:cNvSpPr/>
          <p:nvPr/>
        </p:nvSpPr>
        <p:spPr>
          <a:xfrm>
            <a:off x="6188307" y="4696279"/>
            <a:ext cx="2029522" cy="791738"/>
          </a:xfrm>
          <a:prstGeom prst="wedgeEllipseCallout">
            <a:avLst>
              <a:gd name="adj1" fmla="val 67775"/>
              <a:gd name="adj2" fmla="val 20246"/>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C8BB60D9-17F0-6C40-A891-36E795487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884" y="4839754"/>
            <a:ext cx="586368" cy="504786"/>
          </a:xfrm>
          <a:prstGeom prst="rect">
            <a:avLst/>
          </a:prstGeom>
        </p:spPr>
      </p:pic>
    </p:spTree>
    <p:extLst>
      <p:ext uri="{BB962C8B-B14F-4D97-AF65-F5344CB8AC3E}">
        <p14:creationId xmlns:p14="http://schemas.microsoft.com/office/powerpoint/2010/main" val="1216350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516D-D4A5-E74C-9A85-DB6212999A98}"/>
              </a:ext>
            </a:extLst>
          </p:cNvPr>
          <p:cNvSpPr>
            <a:spLocks noGrp="1"/>
          </p:cNvSpPr>
          <p:nvPr>
            <p:ph type="title"/>
          </p:nvPr>
        </p:nvSpPr>
        <p:spPr>
          <a:xfrm>
            <a:off x="4195482" y="632960"/>
            <a:ext cx="7437074" cy="1325563"/>
          </a:xfrm>
        </p:spPr>
        <p:txBody>
          <a:bodyPr>
            <a:normAutofit/>
          </a:bodyPr>
          <a:lstStyle/>
          <a:p>
            <a:r>
              <a:rPr lang="en-US" sz="4000"/>
              <a:t>Interlude: What Particles Are</a:t>
            </a:r>
          </a:p>
        </p:txBody>
      </p:sp>
      <p:pic>
        <p:nvPicPr>
          <p:cNvPr id="13" name="Picture 12">
            <a:extLst>
              <a:ext uri="{FF2B5EF4-FFF2-40B4-BE49-F238E27FC236}">
                <a16:creationId xmlns:a16="http://schemas.microsoft.com/office/drawing/2014/main" id="{4F439E09-0D92-DE47-8DA2-508F47FAEA6E}"/>
              </a:ext>
            </a:extLst>
          </p:cNvPr>
          <p:cNvPicPr>
            <a:picLocks noChangeAspect="1"/>
          </p:cNvPicPr>
          <p:nvPr/>
        </p:nvPicPr>
        <p:blipFill>
          <a:blip r:embed="rId2"/>
          <a:stretch>
            <a:fillRect/>
          </a:stretch>
        </p:blipFill>
        <p:spPr>
          <a:xfrm>
            <a:off x="8815365" y="4668406"/>
            <a:ext cx="1271238" cy="1271238"/>
          </a:xfrm>
          <a:prstGeom prst="rect">
            <a:avLst/>
          </a:prstGeom>
        </p:spPr>
      </p:pic>
      <p:sp>
        <p:nvSpPr>
          <p:cNvPr id="9" name="Content Placeholder 2">
            <a:extLst>
              <a:ext uri="{FF2B5EF4-FFF2-40B4-BE49-F238E27FC236}">
                <a16:creationId xmlns:a16="http://schemas.microsoft.com/office/drawing/2014/main" id="{162C608B-BA83-894E-B021-5F90F88798F3}"/>
              </a:ext>
            </a:extLst>
          </p:cNvPr>
          <p:cNvSpPr txBox="1">
            <a:spLocks/>
          </p:cNvSpPr>
          <p:nvPr/>
        </p:nvSpPr>
        <p:spPr>
          <a:xfrm>
            <a:off x="4195482" y="1810338"/>
            <a:ext cx="7437074" cy="24225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Russian</a:t>
            </a:r>
          </a:p>
          <a:p>
            <a:pPr marL="0" indent="0" algn="ctr">
              <a:buFont typeface="Arial" panose="020B0604020202020204" pitchFamily="34" charset="0"/>
              <a:buNone/>
            </a:pPr>
            <a:endParaRPr lang="ru-RU" sz="800" dirty="0"/>
          </a:p>
          <a:p>
            <a:pPr marL="622300" indent="0">
              <a:buFont typeface="Arial" panose="020B0604020202020204" pitchFamily="34" charset="0"/>
              <a:buNone/>
              <a:tabLst>
                <a:tab pos="1765300" algn="l"/>
              </a:tabLst>
            </a:pPr>
            <a:r>
              <a:rPr lang="ru-RU" sz="2600" dirty="0"/>
              <a:t>ведь	</a:t>
            </a:r>
            <a:r>
              <a:rPr lang="en-US" sz="2600" dirty="0"/>
              <a:t>“you know</a:t>
            </a:r>
            <a:r>
              <a:rPr lang="mr-IN" sz="2600" dirty="0"/>
              <a:t>…</a:t>
            </a:r>
            <a:r>
              <a:rPr lang="en-US" sz="2600" dirty="0"/>
              <a:t>”</a:t>
            </a:r>
          </a:p>
          <a:p>
            <a:pPr marL="622300" indent="0">
              <a:buFont typeface="Arial" panose="020B0604020202020204" pitchFamily="34" charset="0"/>
              <a:buNone/>
              <a:tabLst>
                <a:tab pos="1765300" algn="l"/>
              </a:tabLst>
            </a:pPr>
            <a:r>
              <a:rPr lang="ru-RU" sz="2600" dirty="0"/>
              <a:t>не	</a:t>
            </a:r>
            <a:r>
              <a:rPr lang="en-US" sz="2600" dirty="0"/>
              <a:t>“not”</a:t>
            </a:r>
            <a:endParaRPr lang="ru-RU" sz="2600" dirty="0"/>
          </a:p>
          <a:p>
            <a:pPr marL="622300" indent="0">
              <a:buFont typeface="Arial" panose="020B0604020202020204" pitchFamily="34" charset="0"/>
              <a:buNone/>
              <a:tabLst>
                <a:tab pos="1765300" algn="l"/>
              </a:tabLst>
            </a:pPr>
            <a:r>
              <a:rPr lang="ru-RU" sz="2600" dirty="0"/>
              <a:t>же	</a:t>
            </a:r>
            <a:r>
              <a:rPr lang="en-US" sz="2600" dirty="0"/>
              <a:t>“!!!”</a:t>
            </a:r>
            <a:endParaRPr lang="ru-RU" sz="2600" dirty="0"/>
          </a:p>
          <a:p>
            <a:pPr marL="622300" indent="0">
              <a:buFont typeface="Arial" panose="020B0604020202020204" pitchFamily="34" charset="0"/>
              <a:buNone/>
              <a:tabLst>
                <a:tab pos="1765300" algn="l"/>
              </a:tabLst>
            </a:pPr>
            <a:r>
              <a:rPr lang="ru-RU" sz="2600" dirty="0"/>
              <a:t>что	(</a:t>
            </a:r>
            <a:r>
              <a:rPr lang="en-US" sz="2600" dirty="0"/>
              <a:t>in phrases)</a:t>
            </a:r>
            <a:endParaRPr lang="ru-RU" sz="2600" dirty="0"/>
          </a:p>
        </p:txBody>
      </p:sp>
      <p:sp>
        <p:nvSpPr>
          <p:cNvPr id="10" name="Content Placeholder 2">
            <a:extLst>
              <a:ext uri="{FF2B5EF4-FFF2-40B4-BE49-F238E27FC236}">
                <a16:creationId xmlns:a16="http://schemas.microsoft.com/office/drawing/2014/main" id="{95F45CFC-DD55-BF46-895D-21AE60ECF15D}"/>
              </a:ext>
            </a:extLst>
          </p:cNvPr>
          <p:cNvSpPr txBox="1">
            <a:spLocks/>
          </p:cNvSpPr>
          <p:nvPr/>
        </p:nvSpPr>
        <p:spPr>
          <a:xfrm>
            <a:off x="7954681" y="2439304"/>
            <a:ext cx="3234019"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738438" algn="l"/>
              </a:tabLst>
            </a:pPr>
            <a:r>
              <a:rPr lang="ru-RU" sz="2400" dirty="0"/>
              <a:t>Ты</a:t>
            </a:r>
            <a:r>
              <a:rPr lang="en-US" sz="2400" dirty="0"/>
              <a:t> </a:t>
            </a:r>
            <a:r>
              <a:rPr lang="ru-RU" sz="2400" dirty="0">
                <a:solidFill>
                  <a:schemeClr val="accent2"/>
                </a:solidFill>
              </a:rPr>
              <a:t>ведь</a:t>
            </a:r>
            <a:r>
              <a:rPr lang="en-US" sz="2400" dirty="0"/>
              <a:t> </a:t>
            </a:r>
            <a:r>
              <a:rPr lang="ru-RU" sz="2400" dirty="0" err="1"/>
              <a:t>лю́бишь</a:t>
            </a:r>
            <a:r>
              <a:rPr lang="ru-RU" sz="2400" dirty="0"/>
              <a:t> её.</a:t>
            </a:r>
            <a:endParaRPr lang="en-US" sz="2400" dirty="0"/>
          </a:p>
        </p:txBody>
      </p:sp>
      <p:sp>
        <p:nvSpPr>
          <p:cNvPr id="14" name="Content Placeholder 2">
            <a:extLst>
              <a:ext uri="{FF2B5EF4-FFF2-40B4-BE49-F238E27FC236}">
                <a16:creationId xmlns:a16="http://schemas.microsoft.com/office/drawing/2014/main" id="{1509D805-8691-B346-B6C4-9E0A448C5437}"/>
              </a:ext>
            </a:extLst>
          </p:cNvPr>
          <p:cNvSpPr txBox="1">
            <a:spLocks/>
          </p:cNvSpPr>
          <p:nvPr/>
        </p:nvSpPr>
        <p:spPr>
          <a:xfrm>
            <a:off x="7954681" y="2849154"/>
            <a:ext cx="2014174"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a:t>Я </a:t>
            </a:r>
            <a:r>
              <a:rPr lang="ru-RU" sz="2400" dirty="0">
                <a:solidFill>
                  <a:schemeClr val="accent2"/>
                </a:solidFill>
              </a:rPr>
              <a:t>не</a:t>
            </a:r>
            <a:r>
              <a:rPr lang="en-US" sz="2400" dirty="0"/>
              <a:t> </a:t>
            </a:r>
            <a:r>
              <a:rPr lang="ru-RU" sz="2400" dirty="0" err="1"/>
              <a:t>зна́ю</a:t>
            </a:r>
            <a:r>
              <a:rPr lang="ru-RU" sz="2400" dirty="0"/>
              <a:t>.</a:t>
            </a:r>
          </a:p>
        </p:txBody>
      </p:sp>
      <p:sp>
        <p:nvSpPr>
          <p:cNvPr id="15" name="Content Placeholder 2">
            <a:extLst>
              <a:ext uri="{FF2B5EF4-FFF2-40B4-BE49-F238E27FC236}">
                <a16:creationId xmlns:a16="http://schemas.microsoft.com/office/drawing/2014/main" id="{BA96D061-60D8-0A42-8D0E-5A93B9B9154C}"/>
              </a:ext>
            </a:extLst>
          </p:cNvPr>
          <p:cNvSpPr txBox="1">
            <a:spLocks/>
          </p:cNvSpPr>
          <p:nvPr/>
        </p:nvSpPr>
        <p:spPr>
          <a:xfrm>
            <a:off x="7954681" y="3264516"/>
            <a:ext cx="3234019" cy="496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tabLst>
                <a:tab pos="2738438" algn="l"/>
              </a:tabLst>
            </a:pPr>
            <a:r>
              <a:rPr lang="ru-RU" sz="2400" dirty="0">
                <a:solidFill>
                  <a:prstClr val="black"/>
                </a:solidFill>
                <a:latin typeface="Calibri" panose="020F0502020204030204"/>
                <a:cs typeface="+mn-cs"/>
              </a:rPr>
              <a:t>Я</a:t>
            </a:r>
            <a:r>
              <a:rPr lang="en-US" sz="2400" dirty="0">
                <a:solidFill>
                  <a:prstClr val="black"/>
                </a:solidFill>
                <a:latin typeface="Calibri" panose="020F0502020204030204"/>
                <a:cs typeface="+mn-cs"/>
              </a:rPr>
              <a:t> </a:t>
            </a:r>
            <a:r>
              <a:rPr lang="ru-RU" sz="2400" dirty="0">
                <a:solidFill>
                  <a:schemeClr val="accent2"/>
                </a:solidFill>
                <a:latin typeface="Calibri" panose="020F0502020204030204"/>
                <a:cs typeface="+mn-cs"/>
              </a:rPr>
              <a:t>же</a:t>
            </a:r>
            <a:r>
              <a:rPr lang="ru-RU" sz="2400" dirty="0">
                <a:solidFill>
                  <a:prstClr val="black"/>
                </a:solidFill>
                <a:latin typeface="Calibri" panose="020F0502020204030204"/>
                <a:cs typeface="+mn-cs"/>
              </a:rPr>
              <a:t> знал об </a:t>
            </a:r>
            <a:r>
              <a:rPr lang="ru-RU" sz="2400" dirty="0" err="1">
                <a:solidFill>
                  <a:prstClr val="black"/>
                </a:solidFill>
                <a:latin typeface="Calibri" panose="020F0502020204030204"/>
                <a:cs typeface="+mn-cs"/>
              </a:rPr>
              <a:t>э́том</a:t>
            </a:r>
            <a:r>
              <a:rPr lang="ru-RU" sz="2400" dirty="0">
                <a:solidFill>
                  <a:prstClr val="black"/>
                </a:solidFill>
                <a:latin typeface="Calibri" panose="020F0502020204030204"/>
                <a:cs typeface="+mn-cs"/>
              </a:rPr>
              <a:t>.</a:t>
            </a:r>
          </a:p>
        </p:txBody>
      </p:sp>
      <p:sp>
        <p:nvSpPr>
          <p:cNvPr id="16" name="Content Placeholder 2">
            <a:extLst>
              <a:ext uri="{FF2B5EF4-FFF2-40B4-BE49-F238E27FC236}">
                <a16:creationId xmlns:a16="http://schemas.microsoft.com/office/drawing/2014/main" id="{422EA154-B09D-7647-B3A0-93FEB1A5C260}"/>
              </a:ext>
            </a:extLst>
          </p:cNvPr>
          <p:cNvSpPr txBox="1">
            <a:spLocks/>
          </p:cNvSpPr>
          <p:nvPr/>
        </p:nvSpPr>
        <p:spPr>
          <a:xfrm>
            <a:off x="7954681" y="3718687"/>
            <a:ext cx="3602319" cy="7263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400" dirty="0"/>
              <a:t>Потому́</a:t>
            </a:r>
            <a:r>
              <a:rPr lang="en-US" sz="2400" dirty="0"/>
              <a:t> </a:t>
            </a:r>
            <a:r>
              <a:rPr lang="ru-RU" sz="2400" dirty="0">
                <a:solidFill>
                  <a:schemeClr val="accent2"/>
                </a:solidFill>
              </a:rPr>
              <a:t>что</a:t>
            </a:r>
            <a:r>
              <a:rPr lang="ru-RU" sz="2400" dirty="0"/>
              <a:t> мы все здесь.</a:t>
            </a:r>
            <a:endParaRPr lang="en-US" sz="2400" dirty="0"/>
          </a:p>
          <a:p>
            <a:pPr marL="0" indent="0">
              <a:spcBef>
                <a:spcPts val="0"/>
              </a:spcBef>
              <a:buNone/>
            </a:pPr>
            <a:r>
              <a:rPr lang="ru-RU" sz="2400" dirty="0"/>
              <a:t>Не́</a:t>
            </a:r>
            <a:r>
              <a:rPr lang="en-US" sz="2400" dirty="0"/>
              <a:t> </a:t>
            </a:r>
            <a:r>
              <a:rPr lang="ru-RU" sz="2400" dirty="0"/>
              <a:t>за</a:t>
            </a:r>
            <a:r>
              <a:rPr lang="en-US" sz="2400" dirty="0"/>
              <a:t> </a:t>
            </a:r>
            <a:r>
              <a:rPr lang="ru-RU" sz="2400" dirty="0">
                <a:solidFill>
                  <a:schemeClr val="accent2"/>
                </a:solidFill>
              </a:rPr>
              <a:t>что</a:t>
            </a:r>
            <a:r>
              <a:rPr lang="ru-RU" sz="2400" dirty="0"/>
              <a:t>!</a:t>
            </a:r>
          </a:p>
        </p:txBody>
      </p:sp>
      <p:sp>
        <p:nvSpPr>
          <p:cNvPr id="18" name="Left Bracket 17">
            <a:extLst>
              <a:ext uri="{FF2B5EF4-FFF2-40B4-BE49-F238E27FC236}">
                <a16:creationId xmlns:a16="http://schemas.microsoft.com/office/drawing/2014/main" id="{188C423C-DCFF-BE43-95FA-4F53653D38CA}"/>
              </a:ext>
            </a:extLst>
          </p:cNvPr>
          <p:cNvSpPr/>
          <p:nvPr/>
        </p:nvSpPr>
        <p:spPr>
          <a:xfrm>
            <a:off x="4587223" y="2579254"/>
            <a:ext cx="178130" cy="535859"/>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737E288A-189E-154B-B485-97D771DB1D04}"/>
              </a:ext>
            </a:extLst>
          </p:cNvPr>
          <p:cNvSpPr/>
          <p:nvPr/>
        </p:nvSpPr>
        <p:spPr>
          <a:xfrm>
            <a:off x="4587223" y="3421914"/>
            <a:ext cx="178130" cy="535859"/>
          </a:xfrm>
          <a:prstGeom prst="leftBracket">
            <a:avLst/>
          </a:prstGeom>
          <a:ln w="38100">
            <a:solidFill>
              <a:srgbClr val="00B1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DFDB60C7-5D35-4344-B621-242579DBF39D}"/>
              </a:ext>
            </a:extLst>
          </p:cNvPr>
          <p:cNvSpPr txBox="1">
            <a:spLocks/>
          </p:cNvSpPr>
          <p:nvPr/>
        </p:nvSpPr>
        <p:spPr>
          <a:xfrm>
            <a:off x="3912758" y="2604905"/>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372C4"/>
                </a:solidFill>
              </a:rPr>
              <a:t>i</a:t>
            </a:r>
            <a:endParaRPr lang="ru-RU" b="1" dirty="0">
              <a:solidFill>
                <a:srgbClr val="4372C4"/>
              </a:solidFill>
            </a:endParaRPr>
          </a:p>
        </p:txBody>
      </p:sp>
      <p:sp>
        <p:nvSpPr>
          <p:cNvPr id="21" name="Content Placeholder 2">
            <a:extLst>
              <a:ext uri="{FF2B5EF4-FFF2-40B4-BE49-F238E27FC236}">
                <a16:creationId xmlns:a16="http://schemas.microsoft.com/office/drawing/2014/main" id="{80B5E3A6-530F-4D47-A67C-893706743B9A}"/>
              </a:ext>
            </a:extLst>
          </p:cNvPr>
          <p:cNvSpPr txBox="1">
            <a:spLocks/>
          </p:cNvSpPr>
          <p:nvPr/>
        </p:nvSpPr>
        <p:spPr>
          <a:xfrm>
            <a:off x="3912758" y="3447223"/>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b="1" dirty="0">
                <a:solidFill>
                  <a:srgbClr val="5EA305"/>
                </a:solidFill>
              </a:rPr>
              <a:t>ъ</a:t>
            </a:r>
          </a:p>
        </p:txBody>
      </p:sp>
      <p:sp>
        <p:nvSpPr>
          <p:cNvPr id="23" name="Oval Callout 22">
            <a:extLst>
              <a:ext uri="{FF2B5EF4-FFF2-40B4-BE49-F238E27FC236}">
                <a16:creationId xmlns:a16="http://schemas.microsoft.com/office/drawing/2014/main" id="{06AD9124-B032-C34A-8C12-F6D276029AE4}"/>
              </a:ext>
            </a:extLst>
          </p:cNvPr>
          <p:cNvSpPr/>
          <p:nvPr/>
        </p:nvSpPr>
        <p:spPr>
          <a:xfrm>
            <a:off x="6188307" y="4696279"/>
            <a:ext cx="2029522" cy="791738"/>
          </a:xfrm>
          <a:prstGeom prst="wedgeEllipseCallout">
            <a:avLst>
              <a:gd name="adj1" fmla="val 67775"/>
              <a:gd name="adj2" fmla="val 20246"/>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C8BB60D9-17F0-6C40-A891-36E795487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884" y="4839754"/>
            <a:ext cx="586368" cy="504786"/>
          </a:xfrm>
          <a:prstGeom prst="rect">
            <a:avLst/>
          </a:prstGeom>
        </p:spPr>
      </p:pic>
      <p:grpSp>
        <p:nvGrpSpPr>
          <p:cNvPr id="17" name="Group 16">
            <a:extLst>
              <a:ext uri="{FF2B5EF4-FFF2-40B4-BE49-F238E27FC236}">
                <a16:creationId xmlns:a16="http://schemas.microsoft.com/office/drawing/2014/main" id="{6FC0A098-C026-4443-99B6-53ADE8897DA6}"/>
              </a:ext>
            </a:extLst>
          </p:cNvPr>
          <p:cNvGrpSpPr/>
          <p:nvPr/>
        </p:nvGrpSpPr>
        <p:grpSpPr>
          <a:xfrm>
            <a:off x="8815365" y="4668406"/>
            <a:ext cx="1271238" cy="1271238"/>
            <a:chOff x="3511103" y="3857447"/>
            <a:chExt cx="1187897" cy="1187897"/>
          </a:xfrm>
        </p:grpSpPr>
        <p:pic>
          <p:nvPicPr>
            <p:cNvPr id="22" name="Picture 21">
              <a:extLst>
                <a:ext uri="{FF2B5EF4-FFF2-40B4-BE49-F238E27FC236}">
                  <a16:creationId xmlns:a16="http://schemas.microsoft.com/office/drawing/2014/main" id="{5FC2594F-2162-9649-929A-07434CA80543}"/>
                </a:ext>
              </a:extLst>
            </p:cNvPr>
            <p:cNvPicPr>
              <a:picLocks noChangeAspect="1"/>
            </p:cNvPicPr>
            <p:nvPr/>
          </p:nvPicPr>
          <p:blipFill>
            <a:blip r:embed="rId2"/>
            <a:stretch>
              <a:fillRect/>
            </a:stretch>
          </p:blipFill>
          <p:spPr>
            <a:xfrm>
              <a:off x="3511103" y="3857447"/>
              <a:ext cx="1187897" cy="1187897"/>
            </a:xfrm>
            <a:prstGeom prst="rect">
              <a:avLst/>
            </a:prstGeom>
          </p:spPr>
        </p:pic>
        <p:pic>
          <p:nvPicPr>
            <p:cNvPr id="25" name="Picture 24">
              <a:extLst>
                <a:ext uri="{FF2B5EF4-FFF2-40B4-BE49-F238E27FC236}">
                  <a16:creationId xmlns:a16="http://schemas.microsoft.com/office/drawing/2014/main" id="{2AEFC4C0-EA72-B946-8485-61FBAE2E98C4}"/>
                </a:ext>
              </a:extLst>
            </p:cNvPr>
            <p:cNvPicPr>
              <a:picLocks noChangeAspect="1"/>
            </p:cNvPicPr>
            <p:nvPr/>
          </p:nvPicPr>
          <p:blipFill>
            <a:blip r:embed="rId4"/>
            <a:stretch>
              <a:fillRect/>
            </a:stretch>
          </p:blipFill>
          <p:spPr>
            <a:xfrm>
              <a:off x="3897599" y="4434269"/>
              <a:ext cx="114300" cy="87086"/>
            </a:xfrm>
            <a:prstGeom prst="rect">
              <a:avLst/>
            </a:prstGeom>
          </p:spPr>
        </p:pic>
        <p:sp>
          <p:nvSpPr>
            <p:cNvPr id="26" name="Oval 25">
              <a:extLst>
                <a:ext uri="{FF2B5EF4-FFF2-40B4-BE49-F238E27FC236}">
                  <a16:creationId xmlns:a16="http://schemas.microsoft.com/office/drawing/2014/main" id="{0CD558DF-D280-1543-BD10-4F3DC29B9C6D}"/>
                </a:ext>
              </a:extLst>
            </p:cNvPr>
            <p:cNvSpPr/>
            <p:nvPr/>
          </p:nvSpPr>
          <p:spPr>
            <a:xfrm>
              <a:off x="3893403" y="4450821"/>
              <a:ext cx="27432" cy="27432"/>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EFC57085-71A6-8744-862A-E2F79CF2A246}"/>
                </a:ext>
              </a:extLst>
            </p:cNvPr>
            <p:cNvPicPr>
              <a:picLocks noChangeAspect="1"/>
            </p:cNvPicPr>
            <p:nvPr/>
          </p:nvPicPr>
          <p:blipFill>
            <a:blip r:embed="rId4"/>
            <a:stretch>
              <a:fillRect/>
            </a:stretch>
          </p:blipFill>
          <p:spPr>
            <a:xfrm>
              <a:off x="4227799" y="4431094"/>
              <a:ext cx="114300" cy="87086"/>
            </a:xfrm>
            <a:prstGeom prst="rect">
              <a:avLst/>
            </a:prstGeom>
          </p:spPr>
        </p:pic>
        <p:sp>
          <p:nvSpPr>
            <p:cNvPr id="28" name="Oval 27">
              <a:extLst>
                <a:ext uri="{FF2B5EF4-FFF2-40B4-BE49-F238E27FC236}">
                  <a16:creationId xmlns:a16="http://schemas.microsoft.com/office/drawing/2014/main" id="{4289BF21-5148-6946-B906-12EAE41CF3EA}"/>
                </a:ext>
              </a:extLst>
            </p:cNvPr>
            <p:cNvSpPr/>
            <p:nvPr/>
          </p:nvSpPr>
          <p:spPr>
            <a:xfrm>
              <a:off x="4223603" y="4447646"/>
              <a:ext cx="27432" cy="27432"/>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9467484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516D-D4A5-E74C-9A85-DB6212999A98}"/>
              </a:ext>
            </a:extLst>
          </p:cNvPr>
          <p:cNvSpPr>
            <a:spLocks noGrp="1"/>
          </p:cNvSpPr>
          <p:nvPr>
            <p:ph type="title"/>
          </p:nvPr>
        </p:nvSpPr>
        <p:spPr>
          <a:xfrm>
            <a:off x="4195482" y="632960"/>
            <a:ext cx="7437074" cy="1325563"/>
          </a:xfrm>
        </p:spPr>
        <p:txBody>
          <a:bodyPr>
            <a:normAutofit/>
          </a:bodyPr>
          <a:lstStyle/>
          <a:p>
            <a:r>
              <a:rPr lang="en-US" sz="4000"/>
              <a:t>Interlude: What Particles Are</a:t>
            </a:r>
          </a:p>
        </p:txBody>
      </p:sp>
      <p:pic>
        <p:nvPicPr>
          <p:cNvPr id="13" name="Picture 12">
            <a:extLst>
              <a:ext uri="{FF2B5EF4-FFF2-40B4-BE49-F238E27FC236}">
                <a16:creationId xmlns:a16="http://schemas.microsoft.com/office/drawing/2014/main" id="{4F439E09-0D92-DE47-8DA2-508F47FAEA6E}"/>
              </a:ext>
            </a:extLst>
          </p:cNvPr>
          <p:cNvPicPr>
            <a:picLocks noChangeAspect="1"/>
          </p:cNvPicPr>
          <p:nvPr/>
        </p:nvPicPr>
        <p:blipFill>
          <a:blip r:embed="rId2"/>
          <a:stretch>
            <a:fillRect/>
          </a:stretch>
        </p:blipFill>
        <p:spPr>
          <a:xfrm>
            <a:off x="8815365" y="4668406"/>
            <a:ext cx="1271238" cy="1271238"/>
          </a:xfrm>
          <a:prstGeom prst="rect">
            <a:avLst/>
          </a:prstGeom>
        </p:spPr>
      </p:pic>
      <p:sp>
        <p:nvSpPr>
          <p:cNvPr id="9" name="Content Placeholder 2">
            <a:extLst>
              <a:ext uri="{FF2B5EF4-FFF2-40B4-BE49-F238E27FC236}">
                <a16:creationId xmlns:a16="http://schemas.microsoft.com/office/drawing/2014/main" id="{162C608B-BA83-894E-B021-5F90F88798F3}"/>
              </a:ext>
            </a:extLst>
          </p:cNvPr>
          <p:cNvSpPr txBox="1">
            <a:spLocks/>
          </p:cNvSpPr>
          <p:nvPr/>
        </p:nvSpPr>
        <p:spPr>
          <a:xfrm>
            <a:off x="4195482" y="1810338"/>
            <a:ext cx="7437074" cy="24225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Russian</a:t>
            </a:r>
          </a:p>
          <a:p>
            <a:pPr marL="0" indent="0" algn="ctr">
              <a:buFont typeface="Arial" panose="020B0604020202020204" pitchFamily="34" charset="0"/>
              <a:buNone/>
            </a:pPr>
            <a:endParaRPr lang="ru-RU" sz="800" dirty="0"/>
          </a:p>
          <a:p>
            <a:pPr marL="622300" indent="0">
              <a:buFont typeface="Arial" panose="020B0604020202020204" pitchFamily="34" charset="0"/>
              <a:buNone/>
              <a:tabLst>
                <a:tab pos="1765300" algn="l"/>
              </a:tabLst>
            </a:pPr>
            <a:r>
              <a:rPr lang="ru-RU" sz="2600" dirty="0"/>
              <a:t>ведь	</a:t>
            </a:r>
            <a:r>
              <a:rPr lang="en-US" sz="2600" dirty="0"/>
              <a:t>“you know</a:t>
            </a:r>
            <a:r>
              <a:rPr lang="mr-IN" sz="2600" dirty="0"/>
              <a:t>…</a:t>
            </a:r>
            <a:r>
              <a:rPr lang="en-US" sz="2600" dirty="0"/>
              <a:t>”</a:t>
            </a:r>
          </a:p>
          <a:p>
            <a:pPr marL="622300" indent="0">
              <a:buFont typeface="Arial" panose="020B0604020202020204" pitchFamily="34" charset="0"/>
              <a:buNone/>
              <a:tabLst>
                <a:tab pos="1765300" algn="l"/>
              </a:tabLst>
            </a:pPr>
            <a:r>
              <a:rPr lang="ru-RU" sz="2600" dirty="0"/>
              <a:t>не	</a:t>
            </a:r>
            <a:r>
              <a:rPr lang="en-US" sz="2600" dirty="0"/>
              <a:t>“not”</a:t>
            </a:r>
            <a:endParaRPr lang="ru-RU" sz="2600" dirty="0"/>
          </a:p>
          <a:p>
            <a:pPr marL="622300" indent="0">
              <a:buFont typeface="Arial" panose="020B0604020202020204" pitchFamily="34" charset="0"/>
              <a:buNone/>
              <a:tabLst>
                <a:tab pos="1765300" algn="l"/>
              </a:tabLst>
            </a:pPr>
            <a:r>
              <a:rPr lang="ru-RU" sz="2600" dirty="0"/>
              <a:t>же	</a:t>
            </a:r>
            <a:r>
              <a:rPr lang="en-US" sz="2600" dirty="0"/>
              <a:t>“!!!”</a:t>
            </a:r>
            <a:endParaRPr lang="ru-RU" sz="2600" dirty="0"/>
          </a:p>
          <a:p>
            <a:pPr marL="622300" indent="0">
              <a:buFont typeface="Arial" panose="020B0604020202020204" pitchFamily="34" charset="0"/>
              <a:buNone/>
              <a:tabLst>
                <a:tab pos="1765300" algn="l"/>
              </a:tabLst>
            </a:pPr>
            <a:r>
              <a:rPr lang="ru-RU" sz="2600" dirty="0"/>
              <a:t>что	(</a:t>
            </a:r>
            <a:r>
              <a:rPr lang="en-US" sz="2600" dirty="0"/>
              <a:t>in phrases)</a:t>
            </a:r>
            <a:endParaRPr lang="ru-RU" sz="2600" dirty="0"/>
          </a:p>
        </p:txBody>
      </p:sp>
      <p:sp>
        <p:nvSpPr>
          <p:cNvPr id="10" name="Content Placeholder 2">
            <a:extLst>
              <a:ext uri="{FF2B5EF4-FFF2-40B4-BE49-F238E27FC236}">
                <a16:creationId xmlns:a16="http://schemas.microsoft.com/office/drawing/2014/main" id="{95F45CFC-DD55-BF46-895D-21AE60ECF15D}"/>
              </a:ext>
            </a:extLst>
          </p:cNvPr>
          <p:cNvSpPr txBox="1">
            <a:spLocks/>
          </p:cNvSpPr>
          <p:nvPr/>
        </p:nvSpPr>
        <p:spPr>
          <a:xfrm>
            <a:off x="7954681" y="2439304"/>
            <a:ext cx="3234019"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738438" algn="l"/>
              </a:tabLst>
            </a:pPr>
            <a:r>
              <a:rPr lang="ru-RU" sz="2400" dirty="0"/>
              <a:t>Ты</a:t>
            </a:r>
            <a:r>
              <a:rPr lang="en-US" sz="2400" dirty="0"/>
              <a:t> </a:t>
            </a:r>
            <a:r>
              <a:rPr lang="ru-RU" sz="2400" dirty="0">
                <a:solidFill>
                  <a:schemeClr val="accent2"/>
                </a:solidFill>
              </a:rPr>
              <a:t>ведь</a:t>
            </a:r>
            <a:r>
              <a:rPr lang="en-US" sz="2400" dirty="0"/>
              <a:t> </a:t>
            </a:r>
            <a:r>
              <a:rPr lang="ru-RU" sz="2400" dirty="0" err="1"/>
              <a:t>лю́бишь</a:t>
            </a:r>
            <a:r>
              <a:rPr lang="ru-RU" sz="2400" dirty="0"/>
              <a:t> её.</a:t>
            </a:r>
            <a:endParaRPr lang="en-US" sz="2400" dirty="0"/>
          </a:p>
        </p:txBody>
      </p:sp>
      <p:sp>
        <p:nvSpPr>
          <p:cNvPr id="14" name="Content Placeholder 2">
            <a:extLst>
              <a:ext uri="{FF2B5EF4-FFF2-40B4-BE49-F238E27FC236}">
                <a16:creationId xmlns:a16="http://schemas.microsoft.com/office/drawing/2014/main" id="{1509D805-8691-B346-B6C4-9E0A448C5437}"/>
              </a:ext>
            </a:extLst>
          </p:cNvPr>
          <p:cNvSpPr txBox="1">
            <a:spLocks/>
          </p:cNvSpPr>
          <p:nvPr/>
        </p:nvSpPr>
        <p:spPr>
          <a:xfrm>
            <a:off x="7954681" y="2849154"/>
            <a:ext cx="2014174"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a:t>Я </a:t>
            </a:r>
            <a:r>
              <a:rPr lang="ru-RU" sz="2400" dirty="0">
                <a:solidFill>
                  <a:schemeClr val="accent2"/>
                </a:solidFill>
              </a:rPr>
              <a:t>не</a:t>
            </a:r>
            <a:r>
              <a:rPr lang="en-US" sz="2400" dirty="0"/>
              <a:t> </a:t>
            </a:r>
            <a:r>
              <a:rPr lang="ru-RU" sz="2400" dirty="0" err="1"/>
              <a:t>зна́ю</a:t>
            </a:r>
            <a:r>
              <a:rPr lang="ru-RU" sz="2400" dirty="0"/>
              <a:t>.</a:t>
            </a:r>
          </a:p>
        </p:txBody>
      </p:sp>
      <p:sp>
        <p:nvSpPr>
          <p:cNvPr id="15" name="Content Placeholder 2">
            <a:extLst>
              <a:ext uri="{FF2B5EF4-FFF2-40B4-BE49-F238E27FC236}">
                <a16:creationId xmlns:a16="http://schemas.microsoft.com/office/drawing/2014/main" id="{BA96D061-60D8-0A42-8D0E-5A93B9B9154C}"/>
              </a:ext>
            </a:extLst>
          </p:cNvPr>
          <p:cNvSpPr txBox="1">
            <a:spLocks/>
          </p:cNvSpPr>
          <p:nvPr/>
        </p:nvSpPr>
        <p:spPr>
          <a:xfrm>
            <a:off x="7954681" y="3264516"/>
            <a:ext cx="3234019" cy="496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tabLst>
                <a:tab pos="2738438" algn="l"/>
              </a:tabLst>
            </a:pPr>
            <a:r>
              <a:rPr lang="ru-RU" sz="2400" dirty="0">
                <a:solidFill>
                  <a:prstClr val="black"/>
                </a:solidFill>
                <a:latin typeface="Calibri" panose="020F0502020204030204"/>
                <a:cs typeface="+mn-cs"/>
              </a:rPr>
              <a:t>Я</a:t>
            </a:r>
            <a:r>
              <a:rPr lang="en-US" sz="2400" dirty="0">
                <a:solidFill>
                  <a:prstClr val="black"/>
                </a:solidFill>
                <a:latin typeface="Calibri" panose="020F0502020204030204"/>
                <a:cs typeface="+mn-cs"/>
              </a:rPr>
              <a:t> </a:t>
            </a:r>
            <a:r>
              <a:rPr lang="ru-RU" sz="2400" dirty="0">
                <a:solidFill>
                  <a:schemeClr val="accent2"/>
                </a:solidFill>
                <a:latin typeface="Calibri" panose="020F0502020204030204"/>
                <a:cs typeface="+mn-cs"/>
              </a:rPr>
              <a:t>же</a:t>
            </a:r>
            <a:r>
              <a:rPr lang="ru-RU" sz="2400" dirty="0">
                <a:solidFill>
                  <a:prstClr val="black"/>
                </a:solidFill>
                <a:latin typeface="Calibri" panose="020F0502020204030204"/>
                <a:cs typeface="+mn-cs"/>
              </a:rPr>
              <a:t> знал об </a:t>
            </a:r>
            <a:r>
              <a:rPr lang="ru-RU" sz="2400" dirty="0" err="1">
                <a:solidFill>
                  <a:prstClr val="black"/>
                </a:solidFill>
                <a:latin typeface="Calibri" panose="020F0502020204030204"/>
                <a:cs typeface="+mn-cs"/>
              </a:rPr>
              <a:t>э́том</a:t>
            </a:r>
            <a:r>
              <a:rPr lang="ru-RU" sz="2400" dirty="0">
                <a:solidFill>
                  <a:prstClr val="black"/>
                </a:solidFill>
                <a:latin typeface="Calibri" panose="020F0502020204030204"/>
                <a:cs typeface="+mn-cs"/>
              </a:rPr>
              <a:t>.</a:t>
            </a:r>
          </a:p>
        </p:txBody>
      </p:sp>
      <p:sp>
        <p:nvSpPr>
          <p:cNvPr id="16" name="Content Placeholder 2">
            <a:extLst>
              <a:ext uri="{FF2B5EF4-FFF2-40B4-BE49-F238E27FC236}">
                <a16:creationId xmlns:a16="http://schemas.microsoft.com/office/drawing/2014/main" id="{422EA154-B09D-7647-B3A0-93FEB1A5C260}"/>
              </a:ext>
            </a:extLst>
          </p:cNvPr>
          <p:cNvSpPr txBox="1">
            <a:spLocks/>
          </p:cNvSpPr>
          <p:nvPr/>
        </p:nvSpPr>
        <p:spPr>
          <a:xfrm>
            <a:off x="7954681" y="3718687"/>
            <a:ext cx="3602319" cy="7263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400" dirty="0"/>
              <a:t>Потому́</a:t>
            </a:r>
            <a:r>
              <a:rPr lang="en-US" sz="2400" dirty="0"/>
              <a:t> </a:t>
            </a:r>
            <a:r>
              <a:rPr lang="ru-RU" sz="2400" dirty="0">
                <a:solidFill>
                  <a:schemeClr val="accent2"/>
                </a:solidFill>
              </a:rPr>
              <a:t>что</a:t>
            </a:r>
            <a:r>
              <a:rPr lang="ru-RU" sz="2400" dirty="0"/>
              <a:t> мы все здесь.</a:t>
            </a:r>
            <a:endParaRPr lang="en-US" sz="2400" dirty="0"/>
          </a:p>
          <a:p>
            <a:pPr marL="0" indent="0">
              <a:spcBef>
                <a:spcPts val="0"/>
              </a:spcBef>
              <a:buNone/>
            </a:pPr>
            <a:r>
              <a:rPr lang="ru-RU" sz="2400" dirty="0"/>
              <a:t>Не́</a:t>
            </a:r>
            <a:r>
              <a:rPr lang="en-US" sz="2400" dirty="0"/>
              <a:t> </a:t>
            </a:r>
            <a:r>
              <a:rPr lang="ru-RU" sz="2400" dirty="0"/>
              <a:t>за</a:t>
            </a:r>
            <a:r>
              <a:rPr lang="en-US" sz="2400" dirty="0"/>
              <a:t> </a:t>
            </a:r>
            <a:r>
              <a:rPr lang="ru-RU" sz="2400" dirty="0">
                <a:solidFill>
                  <a:schemeClr val="accent2"/>
                </a:solidFill>
              </a:rPr>
              <a:t>что</a:t>
            </a:r>
            <a:r>
              <a:rPr lang="ru-RU" sz="2400" dirty="0"/>
              <a:t>!</a:t>
            </a:r>
          </a:p>
        </p:txBody>
      </p:sp>
      <p:sp>
        <p:nvSpPr>
          <p:cNvPr id="18" name="Left Bracket 17">
            <a:extLst>
              <a:ext uri="{FF2B5EF4-FFF2-40B4-BE49-F238E27FC236}">
                <a16:creationId xmlns:a16="http://schemas.microsoft.com/office/drawing/2014/main" id="{188C423C-DCFF-BE43-95FA-4F53653D38CA}"/>
              </a:ext>
            </a:extLst>
          </p:cNvPr>
          <p:cNvSpPr/>
          <p:nvPr/>
        </p:nvSpPr>
        <p:spPr>
          <a:xfrm>
            <a:off x="4587223" y="2579254"/>
            <a:ext cx="178130" cy="535859"/>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737E288A-189E-154B-B485-97D771DB1D04}"/>
              </a:ext>
            </a:extLst>
          </p:cNvPr>
          <p:cNvSpPr/>
          <p:nvPr/>
        </p:nvSpPr>
        <p:spPr>
          <a:xfrm>
            <a:off x="4587223" y="3421914"/>
            <a:ext cx="178130" cy="535859"/>
          </a:xfrm>
          <a:prstGeom prst="leftBracket">
            <a:avLst/>
          </a:prstGeom>
          <a:ln w="38100">
            <a:solidFill>
              <a:srgbClr val="00B1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DFDB60C7-5D35-4344-B621-242579DBF39D}"/>
              </a:ext>
            </a:extLst>
          </p:cNvPr>
          <p:cNvSpPr txBox="1">
            <a:spLocks/>
          </p:cNvSpPr>
          <p:nvPr/>
        </p:nvSpPr>
        <p:spPr>
          <a:xfrm>
            <a:off x="3912758" y="2604905"/>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372C4"/>
                </a:solidFill>
              </a:rPr>
              <a:t>i</a:t>
            </a:r>
            <a:endParaRPr lang="ru-RU" b="1" dirty="0">
              <a:solidFill>
                <a:srgbClr val="4372C4"/>
              </a:solidFill>
            </a:endParaRPr>
          </a:p>
        </p:txBody>
      </p:sp>
      <p:sp>
        <p:nvSpPr>
          <p:cNvPr id="21" name="Content Placeholder 2">
            <a:extLst>
              <a:ext uri="{FF2B5EF4-FFF2-40B4-BE49-F238E27FC236}">
                <a16:creationId xmlns:a16="http://schemas.microsoft.com/office/drawing/2014/main" id="{80B5E3A6-530F-4D47-A67C-893706743B9A}"/>
              </a:ext>
            </a:extLst>
          </p:cNvPr>
          <p:cNvSpPr txBox="1">
            <a:spLocks/>
          </p:cNvSpPr>
          <p:nvPr/>
        </p:nvSpPr>
        <p:spPr>
          <a:xfrm>
            <a:off x="3912758" y="3447223"/>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b="1" dirty="0">
                <a:solidFill>
                  <a:srgbClr val="5EA305"/>
                </a:solidFill>
              </a:rPr>
              <a:t>ъ</a:t>
            </a:r>
          </a:p>
        </p:txBody>
      </p:sp>
      <p:sp>
        <p:nvSpPr>
          <p:cNvPr id="23" name="Oval Callout 22">
            <a:extLst>
              <a:ext uri="{FF2B5EF4-FFF2-40B4-BE49-F238E27FC236}">
                <a16:creationId xmlns:a16="http://schemas.microsoft.com/office/drawing/2014/main" id="{06AD9124-B032-C34A-8C12-F6D276029AE4}"/>
              </a:ext>
            </a:extLst>
          </p:cNvPr>
          <p:cNvSpPr/>
          <p:nvPr/>
        </p:nvSpPr>
        <p:spPr>
          <a:xfrm>
            <a:off x="6188307" y="4696279"/>
            <a:ext cx="2029522" cy="791738"/>
          </a:xfrm>
          <a:prstGeom prst="wedgeEllipseCallout">
            <a:avLst>
              <a:gd name="adj1" fmla="val 67775"/>
              <a:gd name="adj2" fmla="val 20246"/>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C8BB60D9-17F0-6C40-A891-36E795487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884" y="4839754"/>
            <a:ext cx="586368" cy="504786"/>
          </a:xfrm>
          <a:prstGeom prst="rect">
            <a:avLst/>
          </a:prstGeom>
        </p:spPr>
      </p:pic>
    </p:spTree>
    <p:extLst>
      <p:ext uri="{BB962C8B-B14F-4D97-AF65-F5344CB8AC3E}">
        <p14:creationId xmlns:p14="http://schemas.microsoft.com/office/powerpoint/2010/main" val="23706418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516D-D4A5-E74C-9A85-DB6212999A98}"/>
              </a:ext>
            </a:extLst>
          </p:cNvPr>
          <p:cNvSpPr>
            <a:spLocks noGrp="1"/>
          </p:cNvSpPr>
          <p:nvPr>
            <p:ph type="title"/>
          </p:nvPr>
        </p:nvSpPr>
        <p:spPr>
          <a:xfrm>
            <a:off x="4195482" y="632960"/>
            <a:ext cx="7437074" cy="1325563"/>
          </a:xfrm>
        </p:spPr>
        <p:txBody>
          <a:bodyPr>
            <a:normAutofit/>
          </a:bodyPr>
          <a:lstStyle/>
          <a:p>
            <a:r>
              <a:rPr lang="en-US" sz="4000"/>
              <a:t>Interlude: What Particles Are</a:t>
            </a:r>
          </a:p>
        </p:txBody>
      </p:sp>
      <p:pic>
        <p:nvPicPr>
          <p:cNvPr id="13" name="Picture 12">
            <a:extLst>
              <a:ext uri="{FF2B5EF4-FFF2-40B4-BE49-F238E27FC236}">
                <a16:creationId xmlns:a16="http://schemas.microsoft.com/office/drawing/2014/main" id="{4F439E09-0D92-DE47-8DA2-508F47FAEA6E}"/>
              </a:ext>
            </a:extLst>
          </p:cNvPr>
          <p:cNvPicPr>
            <a:picLocks noChangeAspect="1"/>
          </p:cNvPicPr>
          <p:nvPr/>
        </p:nvPicPr>
        <p:blipFill>
          <a:blip r:embed="rId2"/>
          <a:stretch>
            <a:fillRect/>
          </a:stretch>
        </p:blipFill>
        <p:spPr>
          <a:xfrm>
            <a:off x="8815365" y="4668406"/>
            <a:ext cx="1271238" cy="1271238"/>
          </a:xfrm>
          <a:prstGeom prst="rect">
            <a:avLst/>
          </a:prstGeom>
        </p:spPr>
      </p:pic>
      <p:sp>
        <p:nvSpPr>
          <p:cNvPr id="9" name="Content Placeholder 2">
            <a:extLst>
              <a:ext uri="{FF2B5EF4-FFF2-40B4-BE49-F238E27FC236}">
                <a16:creationId xmlns:a16="http://schemas.microsoft.com/office/drawing/2014/main" id="{162C608B-BA83-894E-B021-5F90F88798F3}"/>
              </a:ext>
            </a:extLst>
          </p:cNvPr>
          <p:cNvSpPr txBox="1">
            <a:spLocks/>
          </p:cNvSpPr>
          <p:nvPr/>
        </p:nvSpPr>
        <p:spPr>
          <a:xfrm>
            <a:off x="4195482" y="1810338"/>
            <a:ext cx="7437074" cy="24225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Russian</a:t>
            </a:r>
          </a:p>
          <a:p>
            <a:pPr marL="0" indent="0" algn="ctr">
              <a:buFont typeface="Arial" panose="020B0604020202020204" pitchFamily="34" charset="0"/>
              <a:buNone/>
            </a:pPr>
            <a:endParaRPr lang="ru-RU" sz="800" dirty="0"/>
          </a:p>
          <a:p>
            <a:pPr marL="622300" indent="0">
              <a:buFont typeface="Arial" panose="020B0604020202020204" pitchFamily="34" charset="0"/>
              <a:buNone/>
              <a:tabLst>
                <a:tab pos="1765300" algn="l"/>
              </a:tabLst>
            </a:pPr>
            <a:r>
              <a:rPr lang="ru-RU" sz="2600" dirty="0"/>
              <a:t>ведь	</a:t>
            </a:r>
            <a:r>
              <a:rPr lang="en-US" sz="2600" dirty="0"/>
              <a:t>“you know</a:t>
            </a:r>
            <a:r>
              <a:rPr lang="mr-IN" sz="2600" dirty="0"/>
              <a:t>…</a:t>
            </a:r>
            <a:r>
              <a:rPr lang="en-US" sz="2600" dirty="0"/>
              <a:t>”</a:t>
            </a:r>
          </a:p>
          <a:p>
            <a:pPr marL="622300" indent="0">
              <a:buFont typeface="Arial" panose="020B0604020202020204" pitchFamily="34" charset="0"/>
              <a:buNone/>
              <a:tabLst>
                <a:tab pos="1765300" algn="l"/>
              </a:tabLst>
            </a:pPr>
            <a:r>
              <a:rPr lang="ru-RU" sz="2600" dirty="0"/>
              <a:t>не	</a:t>
            </a:r>
            <a:r>
              <a:rPr lang="en-US" sz="2600" dirty="0"/>
              <a:t>“not”</a:t>
            </a:r>
            <a:endParaRPr lang="ru-RU" sz="2600" dirty="0"/>
          </a:p>
          <a:p>
            <a:pPr marL="622300" indent="0">
              <a:buFont typeface="Arial" panose="020B0604020202020204" pitchFamily="34" charset="0"/>
              <a:buNone/>
              <a:tabLst>
                <a:tab pos="1765300" algn="l"/>
              </a:tabLst>
            </a:pPr>
            <a:r>
              <a:rPr lang="ru-RU" sz="2600" dirty="0"/>
              <a:t>же	</a:t>
            </a:r>
            <a:r>
              <a:rPr lang="en-US" sz="2600" dirty="0"/>
              <a:t>“!!!”</a:t>
            </a:r>
            <a:endParaRPr lang="ru-RU" sz="2600" dirty="0"/>
          </a:p>
          <a:p>
            <a:pPr marL="622300" indent="0">
              <a:buFont typeface="Arial" panose="020B0604020202020204" pitchFamily="34" charset="0"/>
              <a:buNone/>
              <a:tabLst>
                <a:tab pos="1765300" algn="l"/>
              </a:tabLst>
            </a:pPr>
            <a:r>
              <a:rPr lang="ru-RU" sz="2600" dirty="0"/>
              <a:t>что	(</a:t>
            </a:r>
            <a:r>
              <a:rPr lang="en-US" sz="2600" dirty="0"/>
              <a:t>in phrases)</a:t>
            </a:r>
            <a:endParaRPr lang="ru-RU" sz="2600" dirty="0"/>
          </a:p>
        </p:txBody>
      </p:sp>
      <p:sp>
        <p:nvSpPr>
          <p:cNvPr id="10" name="Content Placeholder 2">
            <a:extLst>
              <a:ext uri="{FF2B5EF4-FFF2-40B4-BE49-F238E27FC236}">
                <a16:creationId xmlns:a16="http://schemas.microsoft.com/office/drawing/2014/main" id="{95F45CFC-DD55-BF46-895D-21AE60ECF15D}"/>
              </a:ext>
            </a:extLst>
          </p:cNvPr>
          <p:cNvSpPr txBox="1">
            <a:spLocks/>
          </p:cNvSpPr>
          <p:nvPr/>
        </p:nvSpPr>
        <p:spPr>
          <a:xfrm>
            <a:off x="7954681" y="2439304"/>
            <a:ext cx="3234019"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738438" algn="l"/>
              </a:tabLst>
            </a:pPr>
            <a:r>
              <a:rPr lang="ru-RU" sz="2400" dirty="0"/>
              <a:t>Ты</a:t>
            </a:r>
            <a:r>
              <a:rPr lang="en-US" sz="2400" dirty="0"/>
              <a:t> </a:t>
            </a:r>
            <a:r>
              <a:rPr lang="ru-RU" sz="2400" dirty="0">
                <a:solidFill>
                  <a:schemeClr val="accent2"/>
                </a:solidFill>
              </a:rPr>
              <a:t>ведь</a:t>
            </a:r>
            <a:r>
              <a:rPr lang="en-US" sz="2400" dirty="0"/>
              <a:t> </a:t>
            </a:r>
            <a:r>
              <a:rPr lang="ru-RU" sz="2400" dirty="0" err="1"/>
              <a:t>лю́бишь</a:t>
            </a:r>
            <a:r>
              <a:rPr lang="ru-RU" sz="2400" dirty="0"/>
              <a:t> её.</a:t>
            </a:r>
            <a:endParaRPr lang="en-US" sz="2400" dirty="0"/>
          </a:p>
        </p:txBody>
      </p:sp>
      <p:sp>
        <p:nvSpPr>
          <p:cNvPr id="14" name="Content Placeholder 2">
            <a:extLst>
              <a:ext uri="{FF2B5EF4-FFF2-40B4-BE49-F238E27FC236}">
                <a16:creationId xmlns:a16="http://schemas.microsoft.com/office/drawing/2014/main" id="{1509D805-8691-B346-B6C4-9E0A448C5437}"/>
              </a:ext>
            </a:extLst>
          </p:cNvPr>
          <p:cNvSpPr txBox="1">
            <a:spLocks/>
          </p:cNvSpPr>
          <p:nvPr/>
        </p:nvSpPr>
        <p:spPr>
          <a:xfrm>
            <a:off x="7954681" y="2849154"/>
            <a:ext cx="2014174"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a:t>Я </a:t>
            </a:r>
            <a:r>
              <a:rPr lang="ru-RU" sz="2400" dirty="0">
                <a:solidFill>
                  <a:schemeClr val="accent2"/>
                </a:solidFill>
              </a:rPr>
              <a:t>не</a:t>
            </a:r>
            <a:r>
              <a:rPr lang="en-US" sz="2400" dirty="0"/>
              <a:t> </a:t>
            </a:r>
            <a:r>
              <a:rPr lang="ru-RU" sz="2400" dirty="0" err="1"/>
              <a:t>зна́ю</a:t>
            </a:r>
            <a:r>
              <a:rPr lang="ru-RU" sz="2400" dirty="0"/>
              <a:t>.</a:t>
            </a:r>
          </a:p>
        </p:txBody>
      </p:sp>
      <p:sp>
        <p:nvSpPr>
          <p:cNvPr id="15" name="Content Placeholder 2">
            <a:extLst>
              <a:ext uri="{FF2B5EF4-FFF2-40B4-BE49-F238E27FC236}">
                <a16:creationId xmlns:a16="http://schemas.microsoft.com/office/drawing/2014/main" id="{BA96D061-60D8-0A42-8D0E-5A93B9B9154C}"/>
              </a:ext>
            </a:extLst>
          </p:cNvPr>
          <p:cNvSpPr txBox="1">
            <a:spLocks/>
          </p:cNvSpPr>
          <p:nvPr/>
        </p:nvSpPr>
        <p:spPr>
          <a:xfrm>
            <a:off x="7954681" y="3264516"/>
            <a:ext cx="3234019" cy="496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tabLst>
                <a:tab pos="2738438" algn="l"/>
              </a:tabLst>
            </a:pPr>
            <a:r>
              <a:rPr lang="ru-RU" sz="2400" dirty="0">
                <a:solidFill>
                  <a:prstClr val="black"/>
                </a:solidFill>
                <a:latin typeface="Calibri" panose="020F0502020204030204"/>
                <a:cs typeface="+mn-cs"/>
              </a:rPr>
              <a:t>Я</a:t>
            </a:r>
            <a:r>
              <a:rPr lang="en-US" sz="2400" dirty="0">
                <a:solidFill>
                  <a:prstClr val="black"/>
                </a:solidFill>
                <a:latin typeface="Calibri" panose="020F0502020204030204"/>
                <a:cs typeface="+mn-cs"/>
              </a:rPr>
              <a:t> </a:t>
            </a:r>
            <a:r>
              <a:rPr lang="ru-RU" sz="2400" dirty="0">
                <a:solidFill>
                  <a:schemeClr val="accent2"/>
                </a:solidFill>
                <a:latin typeface="Calibri" panose="020F0502020204030204"/>
                <a:cs typeface="+mn-cs"/>
              </a:rPr>
              <a:t>же</a:t>
            </a:r>
            <a:r>
              <a:rPr lang="ru-RU" sz="2400" dirty="0">
                <a:solidFill>
                  <a:prstClr val="black"/>
                </a:solidFill>
                <a:latin typeface="Calibri" panose="020F0502020204030204"/>
                <a:cs typeface="+mn-cs"/>
              </a:rPr>
              <a:t> знал об </a:t>
            </a:r>
            <a:r>
              <a:rPr lang="ru-RU" sz="2400" dirty="0" err="1">
                <a:solidFill>
                  <a:prstClr val="black"/>
                </a:solidFill>
                <a:latin typeface="Calibri" panose="020F0502020204030204"/>
                <a:cs typeface="+mn-cs"/>
              </a:rPr>
              <a:t>э́том</a:t>
            </a:r>
            <a:r>
              <a:rPr lang="ru-RU" sz="2400" dirty="0">
                <a:solidFill>
                  <a:prstClr val="black"/>
                </a:solidFill>
                <a:latin typeface="Calibri" panose="020F0502020204030204"/>
                <a:cs typeface="+mn-cs"/>
              </a:rPr>
              <a:t>.</a:t>
            </a:r>
          </a:p>
        </p:txBody>
      </p:sp>
      <p:sp>
        <p:nvSpPr>
          <p:cNvPr id="16" name="Content Placeholder 2">
            <a:extLst>
              <a:ext uri="{FF2B5EF4-FFF2-40B4-BE49-F238E27FC236}">
                <a16:creationId xmlns:a16="http://schemas.microsoft.com/office/drawing/2014/main" id="{422EA154-B09D-7647-B3A0-93FEB1A5C260}"/>
              </a:ext>
            </a:extLst>
          </p:cNvPr>
          <p:cNvSpPr txBox="1">
            <a:spLocks/>
          </p:cNvSpPr>
          <p:nvPr/>
        </p:nvSpPr>
        <p:spPr>
          <a:xfrm>
            <a:off x="7954681" y="3718687"/>
            <a:ext cx="3602319" cy="7263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400" dirty="0"/>
              <a:t>Потому́</a:t>
            </a:r>
            <a:r>
              <a:rPr lang="en-US" sz="2400" dirty="0"/>
              <a:t> </a:t>
            </a:r>
            <a:r>
              <a:rPr lang="ru-RU" sz="2400" dirty="0">
                <a:solidFill>
                  <a:schemeClr val="accent2"/>
                </a:solidFill>
              </a:rPr>
              <a:t>что</a:t>
            </a:r>
            <a:r>
              <a:rPr lang="ru-RU" sz="2400" dirty="0"/>
              <a:t> мы все здесь.</a:t>
            </a:r>
            <a:endParaRPr lang="en-US" sz="2400" dirty="0"/>
          </a:p>
          <a:p>
            <a:pPr marL="0" indent="0">
              <a:spcBef>
                <a:spcPts val="0"/>
              </a:spcBef>
              <a:buNone/>
            </a:pPr>
            <a:r>
              <a:rPr lang="ru-RU" sz="2400" dirty="0"/>
              <a:t>Не́</a:t>
            </a:r>
            <a:r>
              <a:rPr lang="en-US" sz="2400" dirty="0"/>
              <a:t> </a:t>
            </a:r>
            <a:r>
              <a:rPr lang="ru-RU" sz="2400" dirty="0"/>
              <a:t>за</a:t>
            </a:r>
            <a:r>
              <a:rPr lang="en-US" sz="2400" dirty="0"/>
              <a:t> </a:t>
            </a:r>
            <a:r>
              <a:rPr lang="ru-RU" sz="2400" dirty="0">
                <a:solidFill>
                  <a:schemeClr val="accent2"/>
                </a:solidFill>
              </a:rPr>
              <a:t>что</a:t>
            </a:r>
            <a:r>
              <a:rPr lang="ru-RU" sz="2400" dirty="0"/>
              <a:t>!</a:t>
            </a:r>
          </a:p>
        </p:txBody>
      </p:sp>
      <p:sp>
        <p:nvSpPr>
          <p:cNvPr id="18" name="Left Bracket 17">
            <a:extLst>
              <a:ext uri="{FF2B5EF4-FFF2-40B4-BE49-F238E27FC236}">
                <a16:creationId xmlns:a16="http://schemas.microsoft.com/office/drawing/2014/main" id="{188C423C-DCFF-BE43-95FA-4F53653D38CA}"/>
              </a:ext>
            </a:extLst>
          </p:cNvPr>
          <p:cNvSpPr/>
          <p:nvPr/>
        </p:nvSpPr>
        <p:spPr>
          <a:xfrm>
            <a:off x="4587223" y="2579254"/>
            <a:ext cx="178130" cy="535859"/>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737E288A-189E-154B-B485-97D771DB1D04}"/>
              </a:ext>
            </a:extLst>
          </p:cNvPr>
          <p:cNvSpPr/>
          <p:nvPr/>
        </p:nvSpPr>
        <p:spPr>
          <a:xfrm>
            <a:off x="4587223" y="3421914"/>
            <a:ext cx="178130" cy="535859"/>
          </a:xfrm>
          <a:prstGeom prst="leftBracket">
            <a:avLst/>
          </a:prstGeom>
          <a:ln w="38100">
            <a:solidFill>
              <a:srgbClr val="00B1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DFDB60C7-5D35-4344-B621-242579DBF39D}"/>
              </a:ext>
            </a:extLst>
          </p:cNvPr>
          <p:cNvSpPr txBox="1">
            <a:spLocks/>
          </p:cNvSpPr>
          <p:nvPr/>
        </p:nvSpPr>
        <p:spPr>
          <a:xfrm>
            <a:off x="3912758" y="2604905"/>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372C4"/>
                </a:solidFill>
              </a:rPr>
              <a:t>i</a:t>
            </a:r>
            <a:endParaRPr lang="ru-RU" b="1" dirty="0">
              <a:solidFill>
                <a:srgbClr val="4372C4"/>
              </a:solidFill>
            </a:endParaRPr>
          </a:p>
        </p:txBody>
      </p:sp>
      <p:sp>
        <p:nvSpPr>
          <p:cNvPr id="21" name="Content Placeholder 2">
            <a:extLst>
              <a:ext uri="{FF2B5EF4-FFF2-40B4-BE49-F238E27FC236}">
                <a16:creationId xmlns:a16="http://schemas.microsoft.com/office/drawing/2014/main" id="{80B5E3A6-530F-4D47-A67C-893706743B9A}"/>
              </a:ext>
            </a:extLst>
          </p:cNvPr>
          <p:cNvSpPr txBox="1">
            <a:spLocks/>
          </p:cNvSpPr>
          <p:nvPr/>
        </p:nvSpPr>
        <p:spPr>
          <a:xfrm>
            <a:off x="3912758" y="3447223"/>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b="1" dirty="0">
                <a:solidFill>
                  <a:srgbClr val="5EA305"/>
                </a:solidFill>
              </a:rPr>
              <a:t>ъ</a:t>
            </a:r>
          </a:p>
        </p:txBody>
      </p:sp>
      <p:sp>
        <p:nvSpPr>
          <p:cNvPr id="23" name="Oval Callout 22">
            <a:extLst>
              <a:ext uri="{FF2B5EF4-FFF2-40B4-BE49-F238E27FC236}">
                <a16:creationId xmlns:a16="http://schemas.microsoft.com/office/drawing/2014/main" id="{06AD9124-B032-C34A-8C12-F6D276029AE4}"/>
              </a:ext>
            </a:extLst>
          </p:cNvPr>
          <p:cNvSpPr/>
          <p:nvPr/>
        </p:nvSpPr>
        <p:spPr>
          <a:xfrm>
            <a:off x="6188307" y="4696279"/>
            <a:ext cx="2029522" cy="791738"/>
          </a:xfrm>
          <a:prstGeom prst="wedgeEllipseCallout">
            <a:avLst>
              <a:gd name="adj1" fmla="val 67775"/>
              <a:gd name="adj2" fmla="val 20246"/>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C8BB60D9-17F0-6C40-A891-36E795487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884" y="4839754"/>
            <a:ext cx="586368" cy="504786"/>
          </a:xfrm>
          <a:prstGeom prst="rect">
            <a:avLst/>
          </a:prstGeom>
        </p:spPr>
      </p:pic>
      <p:grpSp>
        <p:nvGrpSpPr>
          <p:cNvPr id="17" name="Group 16">
            <a:extLst>
              <a:ext uri="{FF2B5EF4-FFF2-40B4-BE49-F238E27FC236}">
                <a16:creationId xmlns:a16="http://schemas.microsoft.com/office/drawing/2014/main" id="{774F609B-5735-BE42-A91B-8966A10C08AD}"/>
              </a:ext>
            </a:extLst>
          </p:cNvPr>
          <p:cNvGrpSpPr/>
          <p:nvPr/>
        </p:nvGrpSpPr>
        <p:grpSpPr>
          <a:xfrm>
            <a:off x="8815365" y="4668405"/>
            <a:ext cx="1271238" cy="1271239"/>
            <a:chOff x="3511103" y="3857447"/>
            <a:chExt cx="1187897" cy="1187897"/>
          </a:xfrm>
        </p:grpSpPr>
        <p:pic>
          <p:nvPicPr>
            <p:cNvPr id="22" name="Picture 21">
              <a:extLst>
                <a:ext uri="{FF2B5EF4-FFF2-40B4-BE49-F238E27FC236}">
                  <a16:creationId xmlns:a16="http://schemas.microsoft.com/office/drawing/2014/main" id="{61E67C21-E226-F042-A127-FEB31C8C8B2E}"/>
                </a:ext>
              </a:extLst>
            </p:cNvPr>
            <p:cNvPicPr>
              <a:picLocks noChangeAspect="1"/>
            </p:cNvPicPr>
            <p:nvPr/>
          </p:nvPicPr>
          <p:blipFill>
            <a:blip r:embed="rId2"/>
            <a:stretch>
              <a:fillRect/>
            </a:stretch>
          </p:blipFill>
          <p:spPr>
            <a:xfrm>
              <a:off x="3511103" y="3857447"/>
              <a:ext cx="1187897" cy="1187897"/>
            </a:xfrm>
            <a:prstGeom prst="rect">
              <a:avLst/>
            </a:prstGeom>
          </p:spPr>
        </p:pic>
        <p:sp>
          <p:nvSpPr>
            <p:cNvPr id="25" name="Oval 24">
              <a:extLst>
                <a:ext uri="{FF2B5EF4-FFF2-40B4-BE49-F238E27FC236}">
                  <a16:creationId xmlns:a16="http://schemas.microsoft.com/office/drawing/2014/main" id="{242E3F87-6CF1-C648-BF05-306F06E32BC8}"/>
                </a:ext>
              </a:extLst>
            </p:cNvPr>
            <p:cNvSpPr/>
            <p:nvPr/>
          </p:nvSpPr>
          <p:spPr>
            <a:xfrm>
              <a:off x="3834017" y="4371276"/>
              <a:ext cx="245284" cy="1980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Oval 25">
              <a:extLst>
                <a:ext uri="{FF2B5EF4-FFF2-40B4-BE49-F238E27FC236}">
                  <a16:creationId xmlns:a16="http://schemas.microsoft.com/office/drawing/2014/main" id="{607DE680-10E8-0341-A2C2-24289D33F38E}"/>
                </a:ext>
              </a:extLst>
            </p:cNvPr>
            <p:cNvSpPr/>
            <p:nvPr/>
          </p:nvSpPr>
          <p:spPr>
            <a:xfrm>
              <a:off x="4187159" y="4371277"/>
              <a:ext cx="245284" cy="1980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9494651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516D-D4A5-E74C-9A85-DB6212999A98}"/>
              </a:ext>
            </a:extLst>
          </p:cNvPr>
          <p:cNvSpPr>
            <a:spLocks noGrp="1"/>
          </p:cNvSpPr>
          <p:nvPr>
            <p:ph type="title"/>
          </p:nvPr>
        </p:nvSpPr>
        <p:spPr>
          <a:xfrm>
            <a:off x="4195482" y="632960"/>
            <a:ext cx="7437074" cy="1325563"/>
          </a:xfrm>
        </p:spPr>
        <p:txBody>
          <a:bodyPr>
            <a:normAutofit/>
          </a:bodyPr>
          <a:lstStyle/>
          <a:p>
            <a:r>
              <a:rPr lang="en-US" sz="4000"/>
              <a:t>Interlude: What Particles Are</a:t>
            </a:r>
          </a:p>
        </p:txBody>
      </p:sp>
      <p:pic>
        <p:nvPicPr>
          <p:cNvPr id="13" name="Picture 12">
            <a:extLst>
              <a:ext uri="{FF2B5EF4-FFF2-40B4-BE49-F238E27FC236}">
                <a16:creationId xmlns:a16="http://schemas.microsoft.com/office/drawing/2014/main" id="{4F439E09-0D92-DE47-8DA2-508F47FAEA6E}"/>
              </a:ext>
            </a:extLst>
          </p:cNvPr>
          <p:cNvPicPr>
            <a:picLocks noChangeAspect="1"/>
          </p:cNvPicPr>
          <p:nvPr/>
        </p:nvPicPr>
        <p:blipFill>
          <a:blip r:embed="rId2"/>
          <a:stretch>
            <a:fillRect/>
          </a:stretch>
        </p:blipFill>
        <p:spPr>
          <a:xfrm>
            <a:off x="8815365" y="4668406"/>
            <a:ext cx="1271238" cy="1271238"/>
          </a:xfrm>
          <a:prstGeom prst="rect">
            <a:avLst/>
          </a:prstGeom>
        </p:spPr>
      </p:pic>
      <p:sp>
        <p:nvSpPr>
          <p:cNvPr id="9" name="Content Placeholder 2">
            <a:extLst>
              <a:ext uri="{FF2B5EF4-FFF2-40B4-BE49-F238E27FC236}">
                <a16:creationId xmlns:a16="http://schemas.microsoft.com/office/drawing/2014/main" id="{162C608B-BA83-894E-B021-5F90F88798F3}"/>
              </a:ext>
            </a:extLst>
          </p:cNvPr>
          <p:cNvSpPr txBox="1">
            <a:spLocks/>
          </p:cNvSpPr>
          <p:nvPr/>
        </p:nvSpPr>
        <p:spPr>
          <a:xfrm>
            <a:off x="4195482" y="1810338"/>
            <a:ext cx="7437074" cy="24225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Russian</a:t>
            </a:r>
          </a:p>
          <a:p>
            <a:pPr marL="0" indent="0" algn="ctr">
              <a:buFont typeface="Arial" panose="020B0604020202020204" pitchFamily="34" charset="0"/>
              <a:buNone/>
            </a:pPr>
            <a:endParaRPr lang="ru-RU" sz="800" dirty="0"/>
          </a:p>
          <a:p>
            <a:pPr marL="622300" indent="0">
              <a:buFont typeface="Arial" panose="020B0604020202020204" pitchFamily="34" charset="0"/>
              <a:buNone/>
              <a:tabLst>
                <a:tab pos="1765300" algn="l"/>
              </a:tabLst>
            </a:pPr>
            <a:r>
              <a:rPr lang="ru-RU" sz="2600" dirty="0"/>
              <a:t>ведь	</a:t>
            </a:r>
            <a:r>
              <a:rPr lang="en-US" sz="2600" dirty="0"/>
              <a:t>“you know</a:t>
            </a:r>
            <a:r>
              <a:rPr lang="mr-IN" sz="2600" dirty="0"/>
              <a:t>…</a:t>
            </a:r>
            <a:r>
              <a:rPr lang="en-US" sz="2600" dirty="0"/>
              <a:t>”</a:t>
            </a:r>
          </a:p>
          <a:p>
            <a:pPr marL="622300" indent="0">
              <a:buFont typeface="Arial" panose="020B0604020202020204" pitchFamily="34" charset="0"/>
              <a:buNone/>
              <a:tabLst>
                <a:tab pos="1765300" algn="l"/>
              </a:tabLst>
            </a:pPr>
            <a:r>
              <a:rPr lang="ru-RU" sz="2600" dirty="0"/>
              <a:t>не	</a:t>
            </a:r>
            <a:r>
              <a:rPr lang="en-US" sz="2600" dirty="0"/>
              <a:t>“not”</a:t>
            </a:r>
            <a:endParaRPr lang="ru-RU" sz="2600" dirty="0"/>
          </a:p>
          <a:p>
            <a:pPr marL="622300" indent="0">
              <a:buFont typeface="Arial" panose="020B0604020202020204" pitchFamily="34" charset="0"/>
              <a:buNone/>
              <a:tabLst>
                <a:tab pos="1765300" algn="l"/>
              </a:tabLst>
            </a:pPr>
            <a:r>
              <a:rPr lang="ru-RU" sz="2600" dirty="0"/>
              <a:t>же	</a:t>
            </a:r>
            <a:r>
              <a:rPr lang="en-US" sz="2600" dirty="0"/>
              <a:t>“!!!”</a:t>
            </a:r>
            <a:endParaRPr lang="ru-RU" sz="2600" dirty="0"/>
          </a:p>
          <a:p>
            <a:pPr marL="622300" indent="0">
              <a:buFont typeface="Arial" panose="020B0604020202020204" pitchFamily="34" charset="0"/>
              <a:buNone/>
              <a:tabLst>
                <a:tab pos="1765300" algn="l"/>
              </a:tabLst>
            </a:pPr>
            <a:r>
              <a:rPr lang="ru-RU" sz="2600" dirty="0"/>
              <a:t>что	(</a:t>
            </a:r>
            <a:r>
              <a:rPr lang="en-US" sz="2600" dirty="0"/>
              <a:t>in phrases)</a:t>
            </a:r>
            <a:endParaRPr lang="ru-RU" sz="2600" dirty="0"/>
          </a:p>
        </p:txBody>
      </p:sp>
      <p:sp>
        <p:nvSpPr>
          <p:cNvPr id="10" name="Content Placeholder 2">
            <a:extLst>
              <a:ext uri="{FF2B5EF4-FFF2-40B4-BE49-F238E27FC236}">
                <a16:creationId xmlns:a16="http://schemas.microsoft.com/office/drawing/2014/main" id="{95F45CFC-DD55-BF46-895D-21AE60ECF15D}"/>
              </a:ext>
            </a:extLst>
          </p:cNvPr>
          <p:cNvSpPr txBox="1">
            <a:spLocks/>
          </p:cNvSpPr>
          <p:nvPr/>
        </p:nvSpPr>
        <p:spPr>
          <a:xfrm>
            <a:off x="7954681" y="2439304"/>
            <a:ext cx="3234019"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738438" algn="l"/>
              </a:tabLst>
            </a:pPr>
            <a:r>
              <a:rPr lang="ru-RU" sz="2400" dirty="0"/>
              <a:t>Ты</a:t>
            </a:r>
            <a:r>
              <a:rPr lang="en-US" sz="2400" dirty="0"/>
              <a:t> </a:t>
            </a:r>
            <a:r>
              <a:rPr lang="ru-RU" sz="2400" dirty="0">
                <a:solidFill>
                  <a:schemeClr val="accent2"/>
                </a:solidFill>
              </a:rPr>
              <a:t>ведь</a:t>
            </a:r>
            <a:r>
              <a:rPr lang="en-US" sz="2400" dirty="0"/>
              <a:t> </a:t>
            </a:r>
            <a:r>
              <a:rPr lang="ru-RU" sz="2400" dirty="0" err="1"/>
              <a:t>лю́бишь</a:t>
            </a:r>
            <a:r>
              <a:rPr lang="ru-RU" sz="2400" dirty="0"/>
              <a:t> её.</a:t>
            </a:r>
            <a:endParaRPr lang="en-US" sz="2400" dirty="0"/>
          </a:p>
        </p:txBody>
      </p:sp>
      <p:sp>
        <p:nvSpPr>
          <p:cNvPr id="14" name="Content Placeholder 2">
            <a:extLst>
              <a:ext uri="{FF2B5EF4-FFF2-40B4-BE49-F238E27FC236}">
                <a16:creationId xmlns:a16="http://schemas.microsoft.com/office/drawing/2014/main" id="{1509D805-8691-B346-B6C4-9E0A448C5437}"/>
              </a:ext>
            </a:extLst>
          </p:cNvPr>
          <p:cNvSpPr txBox="1">
            <a:spLocks/>
          </p:cNvSpPr>
          <p:nvPr/>
        </p:nvSpPr>
        <p:spPr>
          <a:xfrm>
            <a:off x="7954681" y="2849154"/>
            <a:ext cx="2014174"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a:t>Я </a:t>
            </a:r>
            <a:r>
              <a:rPr lang="ru-RU" sz="2400" dirty="0">
                <a:solidFill>
                  <a:schemeClr val="accent2"/>
                </a:solidFill>
              </a:rPr>
              <a:t>не</a:t>
            </a:r>
            <a:r>
              <a:rPr lang="en-US" sz="2400" dirty="0"/>
              <a:t> </a:t>
            </a:r>
            <a:r>
              <a:rPr lang="ru-RU" sz="2400" dirty="0" err="1"/>
              <a:t>зна́ю</a:t>
            </a:r>
            <a:r>
              <a:rPr lang="ru-RU" sz="2400" dirty="0"/>
              <a:t>.</a:t>
            </a:r>
          </a:p>
        </p:txBody>
      </p:sp>
      <p:sp>
        <p:nvSpPr>
          <p:cNvPr id="15" name="Content Placeholder 2">
            <a:extLst>
              <a:ext uri="{FF2B5EF4-FFF2-40B4-BE49-F238E27FC236}">
                <a16:creationId xmlns:a16="http://schemas.microsoft.com/office/drawing/2014/main" id="{BA96D061-60D8-0A42-8D0E-5A93B9B9154C}"/>
              </a:ext>
            </a:extLst>
          </p:cNvPr>
          <p:cNvSpPr txBox="1">
            <a:spLocks/>
          </p:cNvSpPr>
          <p:nvPr/>
        </p:nvSpPr>
        <p:spPr>
          <a:xfrm>
            <a:off x="7954681" y="3264516"/>
            <a:ext cx="3234019" cy="496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tabLst>
                <a:tab pos="2738438" algn="l"/>
              </a:tabLst>
            </a:pPr>
            <a:r>
              <a:rPr lang="ru-RU" sz="2400" dirty="0">
                <a:solidFill>
                  <a:prstClr val="black"/>
                </a:solidFill>
                <a:latin typeface="Calibri" panose="020F0502020204030204"/>
                <a:cs typeface="+mn-cs"/>
              </a:rPr>
              <a:t>Я</a:t>
            </a:r>
            <a:r>
              <a:rPr lang="en-US" sz="2400" dirty="0">
                <a:solidFill>
                  <a:prstClr val="black"/>
                </a:solidFill>
                <a:latin typeface="Calibri" panose="020F0502020204030204"/>
                <a:cs typeface="+mn-cs"/>
              </a:rPr>
              <a:t> </a:t>
            </a:r>
            <a:r>
              <a:rPr lang="ru-RU" sz="2400" dirty="0">
                <a:solidFill>
                  <a:schemeClr val="accent2"/>
                </a:solidFill>
                <a:latin typeface="Calibri" panose="020F0502020204030204"/>
                <a:cs typeface="+mn-cs"/>
              </a:rPr>
              <a:t>же</a:t>
            </a:r>
            <a:r>
              <a:rPr lang="ru-RU" sz="2400" dirty="0">
                <a:solidFill>
                  <a:prstClr val="black"/>
                </a:solidFill>
                <a:latin typeface="Calibri" panose="020F0502020204030204"/>
                <a:cs typeface="+mn-cs"/>
              </a:rPr>
              <a:t> знал об </a:t>
            </a:r>
            <a:r>
              <a:rPr lang="ru-RU" sz="2400" dirty="0" err="1">
                <a:solidFill>
                  <a:prstClr val="black"/>
                </a:solidFill>
                <a:latin typeface="Calibri" panose="020F0502020204030204"/>
                <a:cs typeface="+mn-cs"/>
              </a:rPr>
              <a:t>э́том</a:t>
            </a:r>
            <a:r>
              <a:rPr lang="ru-RU" sz="2400" dirty="0">
                <a:solidFill>
                  <a:prstClr val="black"/>
                </a:solidFill>
                <a:latin typeface="Calibri" panose="020F0502020204030204"/>
                <a:cs typeface="+mn-cs"/>
              </a:rPr>
              <a:t>.</a:t>
            </a:r>
          </a:p>
        </p:txBody>
      </p:sp>
      <p:sp>
        <p:nvSpPr>
          <p:cNvPr id="16" name="Content Placeholder 2">
            <a:extLst>
              <a:ext uri="{FF2B5EF4-FFF2-40B4-BE49-F238E27FC236}">
                <a16:creationId xmlns:a16="http://schemas.microsoft.com/office/drawing/2014/main" id="{422EA154-B09D-7647-B3A0-93FEB1A5C260}"/>
              </a:ext>
            </a:extLst>
          </p:cNvPr>
          <p:cNvSpPr txBox="1">
            <a:spLocks/>
          </p:cNvSpPr>
          <p:nvPr/>
        </p:nvSpPr>
        <p:spPr>
          <a:xfrm>
            <a:off x="7954681" y="3718687"/>
            <a:ext cx="3602319" cy="7263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400" dirty="0"/>
              <a:t>Потому́</a:t>
            </a:r>
            <a:r>
              <a:rPr lang="en-US" sz="2400" dirty="0"/>
              <a:t> </a:t>
            </a:r>
            <a:r>
              <a:rPr lang="ru-RU" sz="2400" dirty="0">
                <a:solidFill>
                  <a:schemeClr val="accent2"/>
                </a:solidFill>
              </a:rPr>
              <a:t>что</a:t>
            </a:r>
            <a:r>
              <a:rPr lang="ru-RU" sz="2400" dirty="0"/>
              <a:t> мы все здесь.</a:t>
            </a:r>
            <a:endParaRPr lang="en-US" sz="2400" dirty="0"/>
          </a:p>
          <a:p>
            <a:pPr marL="0" indent="0">
              <a:spcBef>
                <a:spcPts val="0"/>
              </a:spcBef>
              <a:buNone/>
            </a:pPr>
            <a:r>
              <a:rPr lang="ru-RU" sz="2400" dirty="0"/>
              <a:t>Не́</a:t>
            </a:r>
            <a:r>
              <a:rPr lang="en-US" sz="2400" dirty="0"/>
              <a:t> </a:t>
            </a:r>
            <a:r>
              <a:rPr lang="ru-RU" sz="2400" dirty="0"/>
              <a:t>за</a:t>
            </a:r>
            <a:r>
              <a:rPr lang="en-US" sz="2400" dirty="0"/>
              <a:t> </a:t>
            </a:r>
            <a:r>
              <a:rPr lang="ru-RU" sz="2400" dirty="0">
                <a:solidFill>
                  <a:schemeClr val="accent2"/>
                </a:solidFill>
              </a:rPr>
              <a:t>что</a:t>
            </a:r>
            <a:r>
              <a:rPr lang="ru-RU" sz="2400" dirty="0"/>
              <a:t>!</a:t>
            </a:r>
          </a:p>
        </p:txBody>
      </p:sp>
      <p:sp>
        <p:nvSpPr>
          <p:cNvPr id="18" name="Left Bracket 17">
            <a:extLst>
              <a:ext uri="{FF2B5EF4-FFF2-40B4-BE49-F238E27FC236}">
                <a16:creationId xmlns:a16="http://schemas.microsoft.com/office/drawing/2014/main" id="{188C423C-DCFF-BE43-95FA-4F53653D38CA}"/>
              </a:ext>
            </a:extLst>
          </p:cNvPr>
          <p:cNvSpPr/>
          <p:nvPr/>
        </p:nvSpPr>
        <p:spPr>
          <a:xfrm>
            <a:off x="4587223" y="2579254"/>
            <a:ext cx="178130" cy="535859"/>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737E288A-189E-154B-B485-97D771DB1D04}"/>
              </a:ext>
            </a:extLst>
          </p:cNvPr>
          <p:cNvSpPr/>
          <p:nvPr/>
        </p:nvSpPr>
        <p:spPr>
          <a:xfrm>
            <a:off x="4587223" y="3421914"/>
            <a:ext cx="178130" cy="535859"/>
          </a:xfrm>
          <a:prstGeom prst="leftBracket">
            <a:avLst/>
          </a:prstGeom>
          <a:ln w="38100">
            <a:solidFill>
              <a:srgbClr val="00B1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DFDB60C7-5D35-4344-B621-242579DBF39D}"/>
              </a:ext>
            </a:extLst>
          </p:cNvPr>
          <p:cNvSpPr txBox="1">
            <a:spLocks/>
          </p:cNvSpPr>
          <p:nvPr/>
        </p:nvSpPr>
        <p:spPr>
          <a:xfrm>
            <a:off x="3912758" y="2604905"/>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372C4"/>
                </a:solidFill>
              </a:rPr>
              <a:t>i</a:t>
            </a:r>
            <a:endParaRPr lang="ru-RU" b="1" dirty="0">
              <a:solidFill>
                <a:srgbClr val="4372C4"/>
              </a:solidFill>
            </a:endParaRPr>
          </a:p>
        </p:txBody>
      </p:sp>
      <p:sp>
        <p:nvSpPr>
          <p:cNvPr id="21" name="Content Placeholder 2">
            <a:extLst>
              <a:ext uri="{FF2B5EF4-FFF2-40B4-BE49-F238E27FC236}">
                <a16:creationId xmlns:a16="http://schemas.microsoft.com/office/drawing/2014/main" id="{80B5E3A6-530F-4D47-A67C-893706743B9A}"/>
              </a:ext>
            </a:extLst>
          </p:cNvPr>
          <p:cNvSpPr txBox="1">
            <a:spLocks/>
          </p:cNvSpPr>
          <p:nvPr/>
        </p:nvSpPr>
        <p:spPr>
          <a:xfrm>
            <a:off x="3912758" y="3447223"/>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b="1" dirty="0">
                <a:solidFill>
                  <a:srgbClr val="5EA305"/>
                </a:solidFill>
              </a:rPr>
              <a:t>ъ</a:t>
            </a:r>
          </a:p>
        </p:txBody>
      </p:sp>
      <p:sp>
        <p:nvSpPr>
          <p:cNvPr id="23" name="Oval Callout 22">
            <a:extLst>
              <a:ext uri="{FF2B5EF4-FFF2-40B4-BE49-F238E27FC236}">
                <a16:creationId xmlns:a16="http://schemas.microsoft.com/office/drawing/2014/main" id="{06AD9124-B032-C34A-8C12-F6D276029AE4}"/>
              </a:ext>
            </a:extLst>
          </p:cNvPr>
          <p:cNvSpPr/>
          <p:nvPr/>
        </p:nvSpPr>
        <p:spPr>
          <a:xfrm>
            <a:off x="6188307" y="4696279"/>
            <a:ext cx="2029522" cy="791738"/>
          </a:xfrm>
          <a:prstGeom prst="wedgeEllipseCallout">
            <a:avLst>
              <a:gd name="adj1" fmla="val 67775"/>
              <a:gd name="adj2" fmla="val 20246"/>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C8BB60D9-17F0-6C40-A891-36E795487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884" y="4839754"/>
            <a:ext cx="586368" cy="504786"/>
          </a:xfrm>
          <a:prstGeom prst="rect">
            <a:avLst/>
          </a:prstGeom>
        </p:spPr>
      </p:pic>
    </p:spTree>
    <p:extLst>
      <p:ext uri="{BB962C8B-B14F-4D97-AF65-F5344CB8AC3E}">
        <p14:creationId xmlns:p14="http://schemas.microsoft.com/office/powerpoint/2010/main" val="36846979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516D-D4A5-E74C-9A85-DB6212999A98}"/>
              </a:ext>
            </a:extLst>
          </p:cNvPr>
          <p:cNvSpPr>
            <a:spLocks noGrp="1"/>
          </p:cNvSpPr>
          <p:nvPr>
            <p:ph type="title"/>
          </p:nvPr>
        </p:nvSpPr>
        <p:spPr>
          <a:xfrm>
            <a:off x="4195482" y="632960"/>
            <a:ext cx="7437074" cy="1325563"/>
          </a:xfrm>
        </p:spPr>
        <p:txBody>
          <a:bodyPr>
            <a:normAutofit/>
          </a:bodyPr>
          <a:lstStyle/>
          <a:p>
            <a:r>
              <a:rPr lang="en-US" sz="4000"/>
              <a:t>Interlude: What Particles Are</a:t>
            </a:r>
          </a:p>
        </p:txBody>
      </p:sp>
      <p:pic>
        <p:nvPicPr>
          <p:cNvPr id="13" name="Picture 12">
            <a:extLst>
              <a:ext uri="{FF2B5EF4-FFF2-40B4-BE49-F238E27FC236}">
                <a16:creationId xmlns:a16="http://schemas.microsoft.com/office/drawing/2014/main" id="{4F439E09-0D92-DE47-8DA2-508F47FAEA6E}"/>
              </a:ext>
            </a:extLst>
          </p:cNvPr>
          <p:cNvPicPr>
            <a:picLocks noChangeAspect="1"/>
          </p:cNvPicPr>
          <p:nvPr/>
        </p:nvPicPr>
        <p:blipFill>
          <a:blip r:embed="rId2"/>
          <a:stretch>
            <a:fillRect/>
          </a:stretch>
        </p:blipFill>
        <p:spPr>
          <a:xfrm>
            <a:off x="8815365" y="4668406"/>
            <a:ext cx="1271238" cy="1271238"/>
          </a:xfrm>
          <a:prstGeom prst="rect">
            <a:avLst/>
          </a:prstGeom>
        </p:spPr>
      </p:pic>
      <p:sp>
        <p:nvSpPr>
          <p:cNvPr id="9" name="Content Placeholder 2">
            <a:extLst>
              <a:ext uri="{FF2B5EF4-FFF2-40B4-BE49-F238E27FC236}">
                <a16:creationId xmlns:a16="http://schemas.microsoft.com/office/drawing/2014/main" id="{162C608B-BA83-894E-B021-5F90F88798F3}"/>
              </a:ext>
            </a:extLst>
          </p:cNvPr>
          <p:cNvSpPr txBox="1">
            <a:spLocks/>
          </p:cNvSpPr>
          <p:nvPr/>
        </p:nvSpPr>
        <p:spPr>
          <a:xfrm>
            <a:off x="4195482" y="1810338"/>
            <a:ext cx="7437074" cy="24225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Russian</a:t>
            </a:r>
          </a:p>
          <a:p>
            <a:pPr marL="0" indent="0" algn="ctr">
              <a:buFont typeface="Arial" panose="020B0604020202020204" pitchFamily="34" charset="0"/>
              <a:buNone/>
            </a:pPr>
            <a:endParaRPr lang="ru-RU" sz="800" dirty="0"/>
          </a:p>
          <a:p>
            <a:pPr marL="622300" indent="0">
              <a:buFont typeface="Arial" panose="020B0604020202020204" pitchFamily="34" charset="0"/>
              <a:buNone/>
              <a:tabLst>
                <a:tab pos="1765300" algn="l"/>
              </a:tabLst>
            </a:pPr>
            <a:r>
              <a:rPr lang="ru-RU" sz="2600" dirty="0"/>
              <a:t>ведь	</a:t>
            </a:r>
            <a:r>
              <a:rPr lang="en-US" sz="2600" dirty="0"/>
              <a:t>“you know</a:t>
            </a:r>
            <a:r>
              <a:rPr lang="mr-IN" sz="2600" dirty="0"/>
              <a:t>…</a:t>
            </a:r>
            <a:r>
              <a:rPr lang="en-US" sz="2600" dirty="0"/>
              <a:t>”</a:t>
            </a:r>
          </a:p>
          <a:p>
            <a:pPr marL="622300" indent="0">
              <a:buFont typeface="Arial" panose="020B0604020202020204" pitchFamily="34" charset="0"/>
              <a:buNone/>
              <a:tabLst>
                <a:tab pos="1765300" algn="l"/>
              </a:tabLst>
            </a:pPr>
            <a:r>
              <a:rPr lang="ru-RU" sz="2600" dirty="0"/>
              <a:t>не	</a:t>
            </a:r>
            <a:r>
              <a:rPr lang="en-US" sz="2600" dirty="0"/>
              <a:t>“not”</a:t>
            </a:r>
            <a:endParaRPr lang="ru-RU" sz="2600" dirty="0"/>
          </a:p>
          <a:p>
            <a:pPr marL="622300" indent="0">
              <a:buFont typeface="Arial" panose="020B0604020202020204" pitchFamily="34" charset="0"/>
              <a:buNone/>
              <a:tabLst>
                <a:tab pos="1765300" algn="l"/>
              </a:tabLst>
            </a:pPr>
            <a:r>
              <a:rPr lang="ru-RU" sz="2600" dirty="0"/>
              <a:t>же	</a:t>
            </a:r>
            <a:r>
              <a:rPr lang="en-US" sz="2600" dirty="0"/>
              <a:t>“!!!”</a:t>
            </a:r>
            <a:endParaRPr lang="ru-RU" sz="2600" dirty="0"/>
          </a:p>
          <a:p>
            <a:pPr marL="622300" indent="0">
              <a:buFont typeface="Arial" panose="020B0604020202020204" pitchFamily="34" charset="0"/>
              <a:buNone/>
              <a:tabLst>
                <a:tab pos="1765300" algn="l"/>
              </a:tabLst>
            </a:pPr>
            <a:r>
              <a:rPr lang="ru-RU" sz="2600" dirty="0"/>
              <a:t>что	(</a:t>
            </a:r>
            <a:r>
              <a:rPr lang="en-US" sz="2600" dirty="0"/>
              <a:t>in phrases)</a:t>
            </a:r>
            <a:endParaRPr lang="ru-RU" sz="2600" dirty="0"/>
          </a:p>
        </p:txBody>
      </p:sp>
      <p:sp>
        <p:nvSpPr>
          <p:cNvPr id="10" name="Content Placeholder 2">
            <a:extLst>
              <a:ext uri="{FF2B5EF4-FFF2-40B4-BE49-F238E27FC236}">
                <a16:creationId xmlns:a16="http://schemas.microsoft.com/office/drawing/2014/main" id="{95F45CFC-DD55-BF46-895D-21AE60ECF15D}"/>
              </a:ext>
            </a:extLst>
          </p:cNvPr>
          <p:cNvSpPr txBox="1">
            <a:spLocks/>
          </p:cNvSpPr>
          <p:nvPr/>
        </p:nvSpPr>
        <p:spPr>
          <a:xfrm>
            <a:off x="7954681" y="2439304"/>
            <a:ext cx="3234019"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738438" algn="l"/>
              </a:tabLst>
            </a:pPr>
            <a:r>
              <a:rPr lang="ru-RU" sz="2400" dirty="0"/>
              <a:t>Ты</a:t>
            </a:r>
            <a:r>
              <a:rPr lang="en-US" sz="2400" dirty="0"/>
              <a:t> </a:t>
            </a:r>
            <a:r>
              <a:rPr lang="ru-RU" sz="2400" dirty="0">
                <a:solidFill>
                  <a:schemeClr val="accent2"/>
                </a:solidFill>
              </a:rPr>
              <a:t>ведь</a:t>
            </a:r>
            <a:r>
              <a:rPr lang="en-US" sz="2400" dirty="0"/>
              <a:t> </a:t>
            </a:r>
            <a:r>
              <a:rPr lang="ru-RU" sz="2400" dirty="0" err="1"/>
              <a:t>лю́бишь</a:t>
            </a:r>
            <a:r>
              <a:rPr lang="ru-RU" sz="2400" dirty="0"/>
              <a:t> её.</a:t>
            </a:r>
            <a:endParaRPr lang="en-US" sz="2400" dirty="0"/>
          </a:p>
        </p:txBody>
      </p:sp>
      <p:sp>
        <p:nvSpPr>
          <p:cNvPr id="14" name="Content Placeholder 2">
            <a:extLst>
              <a:ext uri="{FF2B5EF4-FFF2-40B4-BE49-F238E27FC236}">
                <a16:creationId xmlns:a16="http://schemas.microsoft.com/office/drawing/2014/main" id="{1509D805-8691-B346-B6C4-9E0A448C5437}"/>
              </a:ext>
            </a:extLst>
          </p:cNvPr>
          <p:cNvSpPr txBox="1">
            <a:spLocks/>
          </p:cNvSpPr>
          <p:nvPr/>
        </p:nvSpPr>
        <p:spPr>
          <a:xfrm>
            <a:off x="7954681" y="2849154"/>
            <a:ext cx="2014174"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a:t>Я </a:t>
            </a:r>
            <a:r>
              <a:rPr lang="ru-RU" sz="2400" dirty="0">
                <a:solidFill>
                  <a:schemeClr val="accent2"/>
                </a:solidFill>
              </a:rPr>
              <a:t>не</a:t>
            </a:r>
            <a:r>
              <a:rPr lang="en-US" sz="2400" dirty="0"/>
              <a:t> </a:t>
            </a:r>
            <a:r>
              <a:rPr lang="ru-RU" sz="2400" dirty="0" err="1"/>
              <a:t>зна́ю</a:t>
            </a:r>
            <a:r>
              <a:rPr lang="ru-RU" sz="2400" dirty="0"/>
              <a:t>.</a:t>
            </a:r>
          </a:p>
        </p:txBody>
      </p:sp>
      <p:sp>
        <p:nvSpPr>
          <p:cNvPr id="15" name="Content Placeholder 2">
            <a:extLst>
              <a:ext uri="{FF2B5EF4-FFF2-40B4-BE49-F238E27FC236}">
                <a16:creationId xmlns:a16="http://schemas.microsoft.com/office/drawing/2014/main" id="{BA96D061-60D8-0A42-8D0E-5A93B9B9154C}"/>
              </a:ext>
            </a:extLst>
          </p:cNvPr>
          <p:cNvSpPr txBox="1">
            <a:spLocks/>
          </p:cNvSpPr>
          <p:nvPr/>
        </p:nvSpPr>
        <p:spPr>
          <a:xfrm>
            <a:off x="7954681" y="3264516"/>
            <a:ext cx="3234019" cy="496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tabLst>
                <a:tab pos="2738438" algn="l"/>
              </a:tabLst>
            </a:pPr>
            <a:r>
              <a:rPr lang="ru-RU" sz="2400" dirty="0">
                <a:solidFill>
                  <a:prstClr val="black"/>
                </a:solidFill>
                <a:latin typeface="Calibri" panose="020F0502020204030204"/>
                <a:cs typeface="+mn-cs"/>
              </a:rPr>
              <a:t>Я</a:t>
            </a:r>
            <a:r>
              <a:rPr lang="en-US" sz="2400" dirty="0">
                <a:solidFill>
                  <a:prstClr val="black"/>
                </a:solidFill>
                <a:latin typeface="Calibri" panose="020F0502020204030204"/>
                <a:cs typeface="+mn-cs"/>
              </a:rPr>
              <a:t> </a:t>
            </a:r>
            <a:r>
              <a:rPr lang="ru-RU" sz="2400" dirty="0">
                <a:solidFill>
                  <a:schemeClr val="accent2"/>
                </a:solidFill>
                <a:latin typeface="Calibri" panose="020F0502020204030204"/>
                <a:cs typeface="+mn-cs"/>
              </a:rPr>
              <a:t>же</a:t>
            </a:r>
            <a:r>
              <a:rPr lang="ru-RU" sz="2400" dirty="0">
                <a:solidFill>
                  <a:prstClr val="black"/>
                </a:solidFill>
                <a:latin typeface="Calibri" panose="020F0502020204030204"/>
                <a:cs typeface="+mn-cs"/>
              </a:rPr>
              <a:t> знал об </a:t>
            </a:r>
            <a:r>
              <a:rPr lang="ru-RU" sz="2400" dirty="0" err="1">
                <a:solidFill>
                  <a:prstClr val="black"/>
                </a:solidFill>
                <a:latin typeface="Calibri" panose="020F0502020204030204"/>
                <a:cs typeface="+mn-cs"/>
              </a:rPr>
              <a:t>э́том</a:t>
            </a:r>
            <a:r>
              <a:rPr lang="ru-RU" sz="2400" dirty="0">
                <a:solidFill>
                  <a:prstClr val="black"/>
                </a:solidFill>
                <a:latin typeface="Calibri" panose="020F0502020204030204"/>
                <a:cs typeface="+mn-cs"/>
              </a:rPr>
              <a:t>.</a:t>
            </a:r>
          </a:p>
        </p:txBody>
      </p:sp>
      <p:sp>
        <p:nvSpPr>
          <p:cNvPr id="16" name="Content Placeholder 2">
            <a:extLst>
              <a:ext uri="{FF2B5EF4-FFF2-40B4-BE49-F238E27FC236}">
                <a16:creationId xmlns:a16="http://schemas.microsoft.com/office/drawing/2014/main" id="{422EA154-B09D-7647-B3A0-93FEB1A5C260}"/>
              </a:ext>
            </a:extLst>
          </p:cNvPr>
          <p:cNvSpPr txBox="1">
            <a:spLocks/>
          </p:cNvSpPr>
          <p:nvPr/>
        </p:nvSpPr>
        <p:spPr>
          <a:xfrm>
            <a:off x="7954681" y="3718687"/>
            <a:ext cx="3602319" cy="7263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400" dirty="0"/>
              <a:t>Потому́</a:t>
            </a:r>
            <a:r>
              <a:rPr lang="en-US" sz="2400" dirty="0"/>
              <a:t> </a:t>
            </a:r>
            <a:r>
              <a:rPr lang="ru-RU" sz="2400" dirty="0">
                <a:solidFill>
                  <a:schemeClr val="accent2"/>
                </a:solidFill>
              </a:rPr>
              <a:t>что</a:t>
            </a:r>
            <a:r>
              <a:rPr lang="ru-RU" sz="2400" dirty="0"/>
              <a:t> мы все здесь.</a:t>
            </a:r>
            <a:endParaRPr lang="en-US" sz="2400" dirty="0"/>
          </a:p>
          <a:p>
            <a:pPr marL="0" indent="0">
              <a:spcBef>
                <a:spcPts val="0"/>
              </a:spcBef>
              <a:buNone/>
            </a:pPr>
            <a:r>
              <a:rPr lang="ru-RU" sz="2400" dirty="0"/>
              <a:t>Не́</a:t>
            </a:r>
            <a:r>
              <a:rPr lang="en-US" sz="2400" dirty="0"/>
              <a:t> </a:t>
            </a:r>
            <a:r>
              <a:rPr lang="ru-RU" sz="2400" dirty="0"/>
              <a:t>за</a:t>
            </a:r>
            <a:r>
              <a:rPr lang="en-US" sz="2400" dirty="0"/>
              <a:t> </a:t>
            </a:r>
            <a:r>
              <a:rPr lang="ru-RU" sz="2400" dirty="0">
                <a:solidFill>
                  <a:schemeClr val="accent2"/>
                </a:solidFill>
              </a:rPr>
              <a:t>что</a:t>
            </a:r>
            <a:r>
              <a:rPr lang="ru-RU" sz="2400" dirty="0"/>
              <a:t>!</a:t>
            </a:r>
          </a:p>
        </p:txBody>
      </p:sp>
      <p:sp>
        <p:nvSpPr>
          <p:cNvPr id="18" name="Left Bracket 17">
            <a:extLst>
              <a:ext uri="{FF2B5EF4-FFF2-40B4-BE49-F238E27FC236}">
                <a16:creationId xmlns:a16="http://schemas.microsoft.com/office/drawing/2014/main" id="{188C423C-DCFF-BE43-95FA-4F53653D38CA}"/>
              </a:ext>
            </a:extLst>
          </p:cNvPr>
          <p:cNvSpPr/>
          <p:nvPr/>
        </p:nvSpPr>
        <p:spPr>
          <a:xfrm>
            <a:off x="4587223" y="2579254"/>
            <a:ext cx="178130" cy="535859"/>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737E288A-189E-154B-B485-97D771DB1D04}"/>
              </a:ext>
            </a:extLst>
          </p:cNvPr>
          <p:cNvSpPr/>
          <p:nvPr/>
        </p:nvSpPr>
        <p:spPr>
          <a:xfrm>
            <a:off x="4587223" y="3421914"/>
            <a:ext cx="178130" cy="535859"/>
          </a:xfrm>
          <a:prstGeom prst="leftBracket">
            <a:avLst/>
          </a:prstGeom>
          <a:ln w="38100">
            <a:solidFill>
              <a:srgbClr val="00B1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DFDB60C7-5D35-4344-B621-242579DBF39D}"/>
              </a:ext>
            </a:extLst>
          </p:cNvPr>
          <p:cNvSpPr txBox="1">
            <a:spLocks/>
          </p:cNvSpPr>
          <p:nvPr/>
        </p:nvSpPr>
        <p:spPr>
          <a:xfrm>
            <a:off x="3912758" y="2604905"/>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372C4"/>
                </a:solidFill>
              </a:rPr>
              <a:t>i</a:t>
            </a:r>
            <a:endParaRPr lang="ru-RU" b="1" dirty="0">
              <a:solidFill>
                <a:srgbClr val="4372C4"/>
              </a:solidFill>
            </a:endParaRPr>
          </a:p>
        </p:txBody>
      </p:sp>
      <p:sp>
        <p:nvSpPr>
          <p:cNvPr id="21" name="Content Placeholder 2">
            <a:extLst>
              <a:ext uri="{FF2B5EF4-FFF2-40B4-BE49-F238E27FC236}">
                <a16:creationId xmlns:a16="http://schemas.microsoft.com/office/drawing/2014/main" id="{80B5E3A6-530F-4D47-A67C-893706743B9A}"/>
              </a:ext>
            </a:extLst>
          </p:cNvPr>
          <p:cNvSpPr txBox="1">
            <a:spLocks/>
          </p:cNvSpPr>
          <p:nvPr/>
        </p:nvSpPr>
        <p:spPr>
          <a:xfrm>
            <a:off x="3912758" y="3447223"/>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b="1" dirty="0">
                <a:solidFill>
                  <a:srgbClr val="5EA305"/>
                </a:solidFill>
              </a:rPr>
              <a:t>ъ</a:t>
            </a:r>
          </a:p>
        </p:txBody>
      </p:sp>
      <p:sp>
        <p:nvSpPr>
          <p:cNvPr id="23" name="Oval Callout 22">
            <a:extLst>
              <a:ext uri="{FF2B5EF4-FFF2-40B4-BE49-F238E27FC236}">
                <a16:creationId xmlns:a16="http://schemas.microsoft.com/office/drawing/2014/main" id="{06AD9124-B032-C34A-8C12-F6D276029AE4}"/>
              </a:ext>
            </a:extLst>
          </p:cNvPr>
          <p:cNvSpPr/>
          <p:nvPr/>
        </p:nvSpPr>
        <p:spPr>
          <a:xfrm>
            <a:off x="6188307" y="4696279"/>
            <a:ext cx="2029522" cy="791738"/>
          </a:xfrm>
          <a:prstGeom prst="wedgeEllipseCallout">
            <a:avLst>
              <a:gd name="adj1" fmla="val 67775"/>
              <a:gd name="adj2" fmla="val 20246"/>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C8BB60D9-17F0-6C40-A891-36E795487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884" y="4839754"/>
            <a:ext cx="586368" cy="504786"/>
          </a:xfrm>
          <a:prstGeom prst="rect">
            <a:avLst/>
          </a:prstGeom>
        </p:spPr>
      </p:pic>
      <p:grpSp>
        <p:nvGrpSpPr>
          <p:cNvPr id="17" name="Group 16">
            <a:extLst>
              <a:ext uri="{FF2B5EF4-FFF2-40B4-BE49-F238E27FC236}">
                <a16:creationId xmlns:a16="http://schemas.microsoft.com/office/drawing/2014/main" id="{E170C063-ABB7-2043-80EB-D63371161EF2}"/>
              </a:ext>
            </a:extLst>
          </p:cNvPr>
          <p:cNvGrpSpPr/>
          <p:nvPr/>
        </p:nvGrpSpPr>
        <p:grpSpPr>
          <a:xfrm>
            <a:off x="8815365" y="4668405"/>
            <a:ext cx="1271238" cy="1271239"/>
            <a:chOff x="3511103" y="3857447"/>
            <a:chExt cx="1187897" cy="1187897"/>
          </a:xfrm>
        </p:grpSpPr>
        <p:pic>
          <p:nvPicPr>
            <p:cNvPr id="22" name="Picture 21">
              <a:extLst>
                <a:ext uri="{FF2B5EF4-FFF2-40B4-BE49-F238E27FC236}">
                  <a16:creationId xmlns:a16="http://schemas.microsoft.com/office/drawing/2014/main" id="{4E24367E-D2DA-BA44-B6B3-C1FB57AB075C}"/>
                </a:ext>
              </a:extLst>
            </p:cNvPr>
            <p:cNvPicPr>
              <a:picLocks noChangeAspect="1"/>
            </p:cNvPicPr>
            <p:nvPr/>
          </p:nvPicPr>
          <p:blipFill>
            <a:blip r:embed="rId2"/>
            <a:stretch>
              <a:fillRect/>
            </a:stretch>
          </p:blipFill>
          <p:spPr>
            <a:xfrm>
              <a:off x="3511103" y="3857447"/>
              <a:ext cx="1187897" cy="1187897"/>
            </a:xfrm>
            <a:prstGeom prst="rect">
              <a:avLst/>
            </a:prstGeom>
          </p:spPr>
        </p:pic>
        <p:sp>
          <p:nvSpPr>
            <p:cNvPr id="25" name="Oval 24">
              <a:extLst>
                <a:ext uri="{FF2B5EF4-FFF2-40B4-BE49-F238E27FC236}">
                  <a16:creationId xmlns:a16="http://schemas.microsoft.com/office/drawing/2014/main" id="{A4135C22-1694-4343-B7EA-0E95FC39A242}"/>
                </a:ext>
              </a:extLst>
            </p:cNvPr>
            <p:cNvSpPr/>
            <p:nvPr/>
          </p:nvSpPr>
          <p:spPr>
            <a:xfrm>
              <a:off x="3834017" y="4371276"/>
              <a:ext cx="245284" cy="1980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Oval 25">
              <a:extLst>
                <a:ext uri="{FF2B5EF4-FFF2-40B4-BE49-F238E27FC236}">
                  <a16:creationId xmlns:a16="http://schemas.microsoft.com/office/drawing/2014/main" id="{BF68C8C6-BFF6-CD43-B128-E3C63F2357A3}"/>
                </a:ext>
              </a:extLst>
            </p:cNvPr>
            <p:cNvSpPr/>
            <p:nvPr/>
          </p:nvSpPr>
          <p:spPr>
            <a:xfrm>
              <a:off x="4187159" y="4371277"/>
              <a:ext cx="245284" cy="1980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2751853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D3CE-1EB7-1F40-8FEF-EBC665A9345E}"/>
              </a:ext>
            </a:extLst>
          </p:cNvPr>
          <p:cNvSpPr>
            <a:spLocks noGrp="1"/>
          </p:cNvSpPr>
          <p:nvPr>
            <p:ph type="title"/>
          </p:nvPr>
        </p:nvSpPr>
        <p:spPr/>
        <p:txBody>
          <a:bodyPr/>
          <a:lstStyle/>
          <a:p>
            <a:r>
              <a:rPr lang="en-US"/>
              <a:t>Practice Routine</a:t>
            </a:r>
          </a:p>
        </p:txBody>
      </p:sp>
      <p:sp>
        <p:nvSpPr>
          <p:cNvPr id="3" name="Content Placeholder 2">
            <a:extLst>
              <a:ext uri="{FF2B5EF4-FFF2-40B4-BE49-F238E27FC236}">
                <a16:creationId xmlns:a16="http://schemas.microsoft.com/office/drawing/2014/main" id="{53D1443F-81DA-944C-A0BA-EFFFD8DC08FA}"/>
              </a:ext>
            </a:extLst>
          </p:cNvPr>
          <p:cNvSpPr>
            <a:spLocks noGrp="1"/>
          </p:cNvSpPr>
          <p:nvPr>
            <p:ph idx="1"/>
          </p:nvPr>
        </p:nvSpPr>
        <p:spPr>
          <a:xfrm>
            <a:off x="5293890" y="1886137"/>
            <a:ext cx="5268670" cy="3060325"/>
          </a:xfrm>
        </p:spPr>
        <p:txBody>
          <a:bodyPr/>
          <a:lstStyle/>
          <a:p>
            <a:pPr marL="0" indent="0" algn="ctr">
              <a:buNone/>
            </a:pPr>
            <a:r>
              <a:rPr lang="en-US"/>
              <a:t>(Stop screen share)</a:t>
            </a:r>
          </a:p>
          <a:p>
            <a:pPr marL="0" indent="0" algn="ctr">
              <a:buNone/>
            </a:pPr>
            <a:r>
              <a:rPr lang="en-US"/>
              <a:t> </a:t>
            </a:r>
          </a:p>
          <a:p>
            <a:pPr marL="514350" indent="-514350">
              <a:buFont typeface="+mj-lt"/>
              <a:buAutoNum type="arabicPeriod"/>
            </a:pPr>
            <a:r>
              <a:rPr lang="en-US"/>
              <a:t>Who has one?  </a:t>
            </a:r>
          </a:p>
          <a:p>
            <a:pPr marL="514350" indent="-514350">
              <a:buFont typeface="+mj-lt"/>
              <a:buAutoNum type="arabicPeriod"/>
            </a:pPr>
            <a:r>
              <a:rPr lang="en-US"/>
              <a:t>What is/isn’t working for you?</a:t>
            </a:r>
          </a:p>
          <a:p>
            <a:pPr marL="514350" indent="-514350">
              <a:buFont typeface="+mj-lt"/>
              <a:buAutoNum type="arabicPeriod"/>
            </a:pPr>
            <a:r>
              <a:rPr lang="en-US"/>
              <a:t>Strategies</a:t>
            </a:r>
          </a:p>
          <a:p>
            <a:endParaRPr lang="en-US"/>
          </a:p>
        </p:txBody>
      </p:sp>
    </p:spTree>
    <p:extLst>
      <p:ext uri="{BB962C8B-B14F-4D97-AF65-F5344CB8AC3E}">
        <p14:creationId xmlns:p14="http://schemas.microsoft.com/office/powerpoint/2010/main" val="17758846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516D-D4A5-E74C-9A85-DB6212999A98}"/>
              </a:ext>
            </a:extLst>
          </p:cNvPr>
          <p:cNvSpPr>
            <a:spLocks noGrp="1"/>
          </p:cNvSpPr>
          <p:nvPr>
            <p:ph type="title"/>
          </p:nvPr>
        </p:nvSpPr>
        <p:spPr>
          <a:xfrm>
            <a:off x="4195482" y="632960"/>
            <a:ext cx="7437074" cy="1325563"/>
          </a:xfrm>
        </p:spPr>
        <p:txBody>
          <a:bodyPr>
            <a:normAutofit/>
          </a:bodyPr>
          <a:lstStyle/>
          <a:p>
            <a:r>
              <a:rPr lang="en-US" sz="4000"/>
              <a:t>Interlude: What Particles Are</a:t>
            </a:r>
          </a:p>
        </p:txBody>
      </p:sp>
      <p:pic>
        <p:nvPicPr>
          <p:cNvPr id="13" name="Picture 12">
            <a:extLst>
              <a:ext uri="{FF2B5EF4-FFF2-40B4-BE49-F238E27FC236}">
                <a16:creationId xmlns:a16="http://schemas.microsoft.com/office/drawing/2014/main" id="{4F439E09-0D92-DE47-8DA2-508F47FAEA6E}"/>
              </a:ext>
            </a:extLst>
          </p:cNvPr>
          <p:cNvPicPr>
            <a:picLocks noChangeAspect="1"/>
          </p:cNvPicPr>
          <p:nvPr/>
        </p:nvPicPr>
        <p:blipFill>
          <a:blip r:embed="rId2"/>
          <a:stretch>
            <a:fillRect/>
          </a:stretch>
        </p:blipFill>
        <p:spPr>
          <a:xfrm>
            <a:off x="8815365" y="4668406"/>
            <a:ext cx="1271238" cy="1271238"/>
          </a:xfrm>
          <a:prstGeom prst="rect">
            <a:avLst/>
          </a:prstGeom>
        </p:spPr>
      </p:pic>
      <p:sp>
        <p:nvSpPr>
          <p:cNvPr id="9" name="Content Placeholder 2">
            <a:extLst>
              <a:ext uri="{FF2B5EF4-FFF2-40B4-BE49-F238E27FC236}">
                <a16:creationId xmlns:a16="http://schemas.microsoft.com/office/drawing/2014/main" id="{162C608B-BA83-894E-B021-5F90F88798F3}"/>
              </a:ext>
            </a:extLst>
          </p:cNvPr>
          <p:cNvSpPr txBox="1">
            <a:spLocks/>
          </p:cNvSpPr>
          <p:nvPr/>
        </p:nvSpPr>
        <p:spPr>
          <a:xfrm>
            <a:off x="4195482" y="1810338"/>
            <a:ext cx="7437074" cy="24225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Russian</a:t>
            </a:r>
          </a:p>
          <a:p>
            <a:pPr marL="0" indent="0" algn="ctr">
              <a:buFont typeface="Arial" panose="020B0604020202020204" pitchFamily="34" charset="0"/>
              <a:buNone/>
            </a:pPr>
            <a:endParaRPr lang="ru-RU" sz="800" dirty="0"/>
          </a:p>
          <a:p>
            <a:pPr marL="622300" indent="0">
              <a:buFont typeface="Arial" panose="020B0604020202020204" pitchFamily="34" charset="0"/>
              <a:buNone/>
              <a:tabLst>
                <a:tab pos="1765300" algn="l"/>
              </a:tabLst>
            </a:pPr>
            <a:r>
              <a:rPr lang="ru-RU" sz="2600" dirty="0"/>
              <a:t>ведь	</a:t>
            </a:r>
            <a:r>
              <a:rPr lang="en-US" sz="2600" dirty="0"/>
              <a:t>“you know</a:t>
            </a:r>
            <a:r>
              <a:rPr lang="mr-IN" sz="2600" dirty="0"/>
              <a:t>…</a:t>
            </a:r>
            <a:r>
              <a:rPr lang="en-US" sz="2600" dirty="0"/>
              <a:t>”</a:t>
            </a:r>
          </a:p>
          <a:p>
            <a:pPr marL="622300" indent="0">
              <a:buFont typeface="Arial" panose="020B0604020202020204" pitchFamily="34" charset="0"/>
              <a:buNone/>
              <a:tabLst>
                <a:tab pos="1765300" algn="l"/>
              </a:tabLst>
            </a:pPr>
            <a:r>
              <a:rPr lang="ru-RU" sz="2600" dirty="0"/>
              <a:t>не	</a:t>
            </a:r>
            <a:r>
              <a:rPr lang="en-US" sz="2600" dirty="0"/>
              <a:t>“not”</a:t>
            </a:r>
            <a:endParaRPr lang="ru-RU" sz="2600" dirty="0"/>
          </a:p>
          <a:p>
            <a:pPr marL="622300" indent="0">
              <a:buFont typeface="Arial" panose="020B0604020202020204" pitchFamily="34" charset="0"/>
              <a:buNone/>
              <a:tabLst>
                <a:tab pos="1765300" algn="l"/>
              </a:tabLst>
            </a:pPr>
            <a:r>
              <a:rPr lang="ru-RU" sz="2600" dirty="0"/>
              <a:t>же	</a:t>
            </a:r>
            <a:r>
              <a:rPr lang="en-US" sz="2600" dirty="0"/>
              <a:t>“!!!”</a:t>
            </a:r>
            <a:endParaRPr lang="ru-RU" sz="2600" dirty="0"/>
          </a:p>
          <a:p>
            <a:pPr marL="622300" indent="0">
              <a:buFont typeface="Arial" panose="020B0604020202020204" pitchFamily="34" charset="0"/>
              <a:buNone/>
              <a:tabLst>
                <a:tab pos="1765300" algn="l"/>
              </a:tabLst>
            </a:pPr>
            <a:r>
              <a:rPr lang="ru-RU" sz="2600" dirty="0"/>
              <a:t>что	(</a:t>
            </a:r>
            <a:r>
              <a:rPr lang="en-US" sz="2600" dirty="0"/>
              <a:t>in phrases)</a:t>
            </a:r>
            <a:endParaRPr lang="ru-RU" sz="2600" dirty="0"/>
          </a:p>
        </p:txBody>
      </p:sp>
      <p:sp>
        <p:nvSpPr>
          <p:cNvPr id="10" name="Content Placeholder 2">
            <a:extLst>
              <a:ext uri="{FF2B5EF4-FFF2-40B4-BE49-F238E27FC236}">
                <a16:creationId xmlns:a16="http://schemas.microsoft.com/office/drawing/2014/main" id="{95F45CFC-DD55-BF46-895D-21AE60ECF15D}"/>
              </a:ext>
            </a:extLst>
          </p:cNvPr>
          <p:cNvSpPr txBox="1">
            <a:spLocks/>
          </p:cNvSpPr>
          <p:nvPr/>
        </p:nvSpPr>
        <p:spPr>
          <a:xfrm>
            <a:off x="7954681" y="2439304"/>
            <a:ext cx="3234019"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738438" algn="l"/>
              </a:tabLst>
            </a:pPr>
            <a:r>
              <a:rPr lang="ru-RU" sz="2400" dirty="0"/>
              <a:t>Ты</a:t>
            </a:r>
            <a:r>
              <a:rPr lang="en-US" sz="2400" dirty="0"/>
              <a:t> </a:t>
            </a:r>
            <a:r>
              <a:rPr lang="ru-RU" sz="2400" dirty="0">
                <a:solidFill>
                  <a:schemeClr val="accent2"/>
                </a:solidFill>
              </a:rPr>
              <a:t>ведь</a:t>
            </a:r>
            <a:r>
              <a:rPr lang="en-US" sz="2400" dirty="0"/>
              <a:t> </a:t>
            </a:r>
            <a:r>
              <a:rPr lang="ru-RU" sz="2400" dirty="0" err="1"/>
              <a:t>лю́бишь</a:t>
            </a:r>
            <a:r>
              <a:rPr lang="ru-RU" sz="2400" dirty="0"/>
              <a:t> её.</a:t>
            </a:r>
            <a:endParaRPr lang="en-US" sz="2400" dirty="0"/>
          </a:p>
        </p:txBody>
      </p:sp>
      <p:sp>
        <p:nvSpPr>
          <p:cNvPr id="14" name="Content Placeholder 2">
            <a:extLst>
              <a:ext uri="{FF2B5EF4-FFF2-40B4-BE49-F238E27FC236}">
                <a16:creationId xmlns:a16="http://schemas.microsoft.com/office/drawing/2014/main" id="{1509D805-8691-B346-B6C4-9E0A448C5437}"/>
              </a:ext>
            </a:extLst>
          </p:cNvPr>
          <p:cNvSpPr txBox="1">
            <a:spLocks/>
          </p:cNvSpPr>
          <p:nvPr/>
        </p:nvSpPr>
        <p:spPr>
          <a:xfrm>
            <a:off x="7954681" y="2849154"/>
            <a:ext cx="2014174" cy="496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dirty="0"/>
              <a:t>Я </a:t>
            </a:r>
            <a:r>
              <a:rPr lang="ru-RU" sz="2400" dirty="0">
                <a:solidFill>
                  <a:schemeClr val="accent2"/>
                </a:solidFill>
              </a:rPr>
              <a:t>не</a:t>
            </a:r>
            <a:r>
              <a:rPr lang="en-US" sz="2400" dirty="0"/>
              <a:t> </a:t>
            </a:r>
            <a:r>
              <a:rPr lang="ru-RU" sz="2400" dirty="0" err="1"/>
              <a:t>зна́ю</a:t>
            </a:r>
            <a:r>
              <a:rPr lang="ru-RU" sz="2400" dirty="0"/>
              <a:t>.</a:t>
            </a:r>
          </a:p>
        </p:txBody>
      </p:sp>
      <p:sp>
        <p:nvSpPr>
          <p:cNvPr id="15" name="Content Placeholder 2">
            <a:extLst>
              <a:ext uri="{FF2B5EF4-FFF2-40B4-BE49-F238E27FC236}">
                <a16:creationId xmlns:a16="http://schemas.microsoft.com/office/drawing/2014/main" id="{BA96D061-60D8-0A42-8D0E-5A93B9B9154C}"/>
              </a:ext>
            </a:extLst>
          </p:cNvPr>
          <p:cNvSpPr txBox="1">
            <a:spLocks/>
          </p:cNvSpPr>
          <p:nvPr/>
        </p:nvSpPr>
        <p:spPr>
          <a:xfrm>
            <a:off x="7954681" y="3264516"/>
            <a:ext cx="3234019" cy="496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tabLst>
                <a:tab pos="2738438" algn="l"/>
              </a:tabLst>
            </a:pPr>
            <a:r>
              <a:rPr lang="ru-RU" sz="2400" dirty="0">
                <a:solidFill>
                  <a:prstClr val="black"/>
                </a:solidFill>
                <a:latin typeface="Calibri" panose="020F0502020204030204"/>
                <a:cs typeface="+mn-cs"/>
              </a:rPr>
              <a:t>Я</a:t>
            </a:r>
            <a:r>
              <a:rPr lang="en-US" sz="2400" dirty="0">
                <a:solidFill>
                  <a:prstClr val="black"/>
                </a:solidFill>
                <a:latin typeface="Calibri" panose="020F0502020204030204"/>
                <a:cs typeface="+mn-cs"/>
              </a:rPr>
              <a:t> </a:t>
            </a:r>
            <a:r>
              <a:rPr lang="ru-RU" sz="2400" dirty="0">
                <a:solidFill>
                  <a:schemeClr val="accent2"/>
                </a:solidFill>
                <a:latin typeface="Calibri" panose="020F0502020204030204"/>
                <a:cs typeface="+mn-cs"/>
              </a:rPr>
              <a:t>же</a:t>
            </a:r>
            <a:r>
              <a:rPr lang="ru-RU" sz="2400" dirty="0">
                <a:solidFill>
                  <a:prstClr val="black"/>
                </a:solidFill>
                <a:latin typeface="Calibri" panose="020F0502020204030204"/>
                <a:cs typeface="+mn-cs"/>
              </a:rPr>
              <a:t> знал об </a:t>
            </a:r>
            <a:r>
              <a:rPr lang="ru-RU" sz="2400" dirty="0" err="1">
                <a:solidFill>
                  <a:prstClr val="black"/>
                </a:solidFill>
                <a:latin typeface="Calibri" panose="020F0502020204030204"/>
                <a:cs typeface="+mn-cs"/>
              </a:rPr>
              <a:t>э́том</a:t>
            </a:r>
            <a:r>
              <a:rPr lang="ru-RU" sz="2400" dirty="0">
                <a:solidFill>
                  <a:prstClr val="black"/>
                </a:solidFill>
                <a:latin typeface="Calibri" panose="020F0502020204030204"/>
                <a:cs typeface="+mn-cs"/>
              </a:rPr>
              <a:t>.</a:t>
            </a:r>
          </a:p>
        </p:txBody>
      </p:sp>
      <p:sp>
        <p:nvSpPr>
          <p:cNvPr id="16" name="Content Placeholder 2">
            <a:extLst>
              <a:ext uri="{FF2B5EF4-FFF2-40B4-BE49-F238E27FC236}">
                <a16:creationId xmlns:a16="http://schemas.microsoft.com/office/drawing/2014/main" id="{422EA154-B09D-7647-B3A0-93FEB1A5C260}"/>
              </a:ext>
            </a:extLst>
          </p:cNvPr>
          <p:cNvSpPr txBox="1">
            <a:spLocks/>
          </p:cNvSpPr>
          <p:nvPr/>
        </p:nvSpPr>
        <p:spPr>
          <a:xfrm>
            <a:off x="7954681" y="3718687"/>
            <a:ext cx="3602319" cy="7263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400" dirty="0"/>
              <a:t>Потому́</a:t>
            </a:r>
            <a:r>
              <a:rPr lang="en-US" sz="2400" dirty="0"/>
              <a:t> </a:t>
            </a:r>
            <a:r>
              <a:rPr lang="ru-RU" sz="2400" dirty="0">
                <a:solidFill>
                  <a:schemeClr val="accent2"/>
                </a:solidFill>
              </a:rPr>
              <a:t>что</a:t>
            </a:r>
            <a:r>
              <a:rPr lang="ru-RU" sz="2400" dirty="0"/>
              <a:t> мы все здесь.</a:t>
            </a:r>
            <a:endParaRPr lang="en-US" sz="2400" dirty="0"/>
          </a:p>
          <a:p>
            <a:pPr marL="0" indent="0">
              <a:spcBef>
                <a:spcPts val="0"/>
              </a:spcBef>
              <a:buNone/>
            </a:pPr>
            <a:r>
              <a:rPr lang="ru-RU" sz="2400" dirty="0"/>
              <a:t>Не́</a:t>
            </a:r>
            <a:r>
              <a:rPr lang="en-US" sz="2400" dirty="0"/>
              <a:t> </a:t>
            </a:r>
            <a:r>
              <a:rPr lang="ru-RU" sz="2400" dirty="0"/>
              <a:t>за</a:t>
            </a:r>
            <a:r>
              <a:rPr lang="en-US" sz="2400" dirty="0"/>
              <a:t> </a:t>
            </a:r>
            <a:r>
              <a:rPr lang="ru-RU" sz="2400" dirty="0">
                <a:solidFill>
                  <a:schemeClr val="accent2"/>
                </a:solidFill>
              </a:rPr>
              <a:t>что</a:t>
            </a:r>
            <a:r>
              <a:rPr lang="ru-RU" sz="2400" dirty="0"/>
              <a:t>!</a:t>
            </a:r>
          </a:p>
        </p:txBody>
      </p:sp>
      <p:sp>
        <p:nvSpPr>
          <p:cNvPr id="18" name="Left Bracket 17">
            <a:extLst>
              <a:ext uri="{FF2B5EF4-FFF2-40B4-BE49-F238E27FC236}">
                <a16:creationId xmlns:a16="http://schemas.microsoft.com/office/drawing/2014/main" id="{188C423C-DCFF-BE43-95FA-4F53653D38CA}"/>
              </a:ext>
            </a:extLst>
          </p:cNvPr>
          <p:cNvSpPr/>
          <p:nvPr/>
        </p:nvSpPr>
        <p:spPr>
          <a:xfrm>
            <a:off x="4587223" y="2579254"/>
            <a:ext cx="178130" cy="535859"/>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737E288A-189E-154B-B485-97D771DB1D04}"/>
              </a:ext>
            </a:extLst>
          </p:cNvPr>
          <p:cNvSpPr/>
          <p:nvPr/>
        </p:nvSpPr>
        <p:spPr>
          <a:xfrm>
            <a:off x="4587223" y="3421914"/>
            <a:ext cx="178130" cy="535859"/>
          </a:xfrm>
          <a:prstGeom prst="leftBracket">
            <a:avLst/>
          </a:prstGeom>
          <a:ln w="38100">
            <a:solidFill>
              <a:srgbClr val="00B1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DFDB60C7-5D35-4344-B621-242579DBF39D}"/>
              </a:ext>
            </a:extLst>
          </p:cNvPr>
          <p:cNvSpPr txBox="1">
            <a:spLocks/>
          </p:cNvSpPr>
          <p:nvPr/>
        </p:nvSpPr>
        <p:spPr>
          <a:xfrm>
            <a:off x="3912758" y="2604905"/>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4372C4"/>
                </a:solidFill>
              </a:rPr>
              <a:t>i</a:t>
            </a:r>
            <a:endParaRPr lang="ru-RU" b="1" dirty="0">
              <a:solidFill>
                <a:srgbClr val="4372C4"/>
              </a:solidFill>
            </a:endParaRPr>
          </a:p>
        </p:txBody>
      </p:sp>
      <p:sp>
        <p:nvSpPr>
          <p:cNvPr id="21" name="Content Placeholder 2">
            <a:extLst>
              <a:ext uri="{FF2B5EF4-FFF2-40B4-BE49-F238E27FC236}">
                <a16:creationId xmlns:a16="http://schemas.microsoft.com/office/drawing/2014/main" id="{80B5E3A6-530F-4D47-A67C-893706743B9A}"/>
              </a:ext>
            </a:extLst>
          </p:cNvPr>
          <p:cNvSpPr txBox="1">
            <a:spLocks/>
          </p:cNvSpPr>
          <p:nvPr/>
        </p:nvSpPr>
        <p:spPr>
          <a:xfrm>
            <a:off x="3912758" y="3447223"/>
            <a:ext cx="565448" cy="4845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b="1" dirty="0">
                <a:solidFill>
                  <a:srgbClr val="5EA305"/>
                </a:solidFill>
              </a:rPr>
              <a:t>ъ</a:t>
            </a:r>
          </a:p>
        </p:txBody>
      </p:sp>
      <p:sp>
        <p:nvSpPr>
          <p:cNvPr id="23" name="Oval Callout 22">
            <a:extLst>
              <a:ext uri="{FF2B5EF4-FFF2-40B4-BE49-F238E27FC236}">
                <a16:creationId xmlns:a16="http://schemas.microsoft.com/office/drawing/2014/main" id="{06AD9124-B032-C34A-8C12-F6D276029AE4}"/>
              </a:ext>
            </a:extLst>
          </p:cNvPr>
          <p:cNvSpPr/>
          <p:nvPr/>
        </p:nvSpPr>
        <p:spPr>
          <a:xfrm>
            <a:off x="6188307" y="4696279"/>
            <a:ext cx="2029522" cy="791738"/>
          </a:xfrm>
          <a:prstGeom prst="wedgeEllipseCallout">
            <a:avLst>
              <a:gd name="adj1" fmla="val 67775"/>
              <a:gd name="adj2" fmla="val 20246"/>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C8BB60D9-17F0-6C40-A891-36E795487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884" y="4839754"/>
            <a:ext cx="586368" cy="504786"/>
          </a:xfrm>
          <a:prstGeom prst="rect">
            <a:avLst/>
          </a:prstGeom>
        </p:spPr>
      </p:pic>
    </p:spTree>
    <p:extLst>
      <p:ext uri="{BB962C8B-B14F-4D97-AF65-F5344CB8AC3E}">
        <p14:creationId xmlns:p14="http://schemas.microsoft.com/office/powerpoint/2010/main" val="39549640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516D-D4A5-E74C-9A85-DB6212999A98}"/>
              </a:ext>
            </a:extLst>
          </p:cNvPr>
          <p:cNvSpPr>
            <a:spLocks noGrp="1"/>
          </p:cNvSpPr>
          <p:nvPr>
            <p:ph type="title"/>
          </p:nvPr>
        </p:nvSpPr>
        <p:spPr>
          <a:xfrm>
            <a:off x="4246282" y="543756"/>
            <a:ext cx="7437074" cy="1325563"/>
          </a:xfrm>
        </p:spPr>
        <p:txBody>
          <a:bodyPr>
            <a:normAutofit/>
          </a:bodyPr>
          <a:lstStyle/>
          <a:p>
            <a:r>
              <a:rPr lang="en-US" sz="4000"/>
              <a:t>Target Practice: Particles</a:t>
            </a:r>
          </a:p>
        </p:txBody>
      </p:sp>
      <p:sp>
        <p:nvSpPr>
          <p:cNvPr id="22" name="TextBox 21">
            <a:extLst>
              <a:ext uri="{FF2B5EF4-FFF2-40B4-BE49-F238E27FC236}">
                <a16:creationId xmlns:a16="http://schemas.microsoft.com/office/drawing/2014/main" id="{A23EDC3E-BA87-CB44-AFB7-5587FFFC5FD4}"/>
              </a:ext>
            </a:extLst>
          </p:cNvPr>
          <p:cNvSpPr txBox="1"/>
          <p:nvPr/>
        </p:nvSpPr>
        <p:spPr>
          <a:xfrm>
            <a:off x="6468188" y="1577219"/>
            <a:ext cx="2993262" cy="4401205"/>
          </a:xfrm>
          <a:prstGeom prst="rect">
            <a:avLst/>
          </a:prstGeom>
          <a:noFill/>
        </p:spPr>
        <p:txBody>
          <a:bodyPr wrap="square" rtlCol="0">
            <a:spAutoFit/>
          </a:bodyPr>
          <a:lstStyle/>
          <a:p>
            <a:pPr algn="ctr"/>
            <a:endParaRPr lang="en-US" sz="2800" dirty="0">
              <a:sym typeface="Wingdings"/>
            </a:endParaRPr>
          </a:p>
          <a:p>
            <a:pPr algn="ctr"/>
            <a:r>
              <a:rPr lang="ru-RU" sz="2800" dirty="0">
                <a:sym typeface="Wingdings"/>
              </a:rPr>
              <a:t>Не </a:t>
            </a:r>
            <a:r>
              <a:rPr lang="ru-RU" sz="2800" dirty="0" err="1">
                <a:sym typeface="Wingdings"/>
              </a:rPr>
              <a:t>зна́ю</a:t>
            </a:r>
            <a:r>
              <a:rPr lang="ru-RU" sz="2800" dirty="0">
                <a:sym typeface="Wingdings"/>
              </a:rPr>
              <a:t>.</a:t>
            </a:r>
            <a:endParaRPr lang="en-US" sz="2800" dirty="0">
              <a:sym typeface="Wingdings"/>
            </a:endParaRPr>
          </a:p>
          <a:p>
            <a:pPr algn="ctr"/>
            <a:endParaRPr lang="en-US" sz="2800" dirty="0">
              <a:sym typeface="Wingdings"/>
            </a:endParaRPr>
          </a:p>
          <a:p>
            <a:pPr algn="ctr"/>
            <a:r>
              <a:rPr lang="ru-RU" sz="2800" dirty="0">
                <a:sym typeface="Wingdings"/>
              </a:rPr>
              <a:t>Она</a:t>
            </a:r>
            <a:r>
              <a:rPr lang="en-US" sz="2800" dirty="0">
                <a:sym typeface="Wingdings"/>
              </a:rPr>
              <a:t>́</a:t>
            </a:r>
            <a:r>
              <a:rPr lang="ru-RU" sz="2800" dirty="0">
                <a:sym typeface="Wingdings"/>
              </a:rPr>
              <a:t> же </a:t>
            </a:r>
            <a:r>
              <a:rPr lang="ru-RU" sz="2800" dirty="0" err="1">
                <a:sym typeface="Wingdings"/>
              </a:rPr>
              <a:t>зна́ла</a:t>
            </a:r>
            <a:r>
              <a:rPr lang="ru-RU" sz="2800" dirty="0">
                <a:sym typeface="Wingdings"/>
              </a:rPr>
              <a:t>!</a:t>
            </a:r>
            <a:endParaRPr lang="en-US" sz="2800" dirty="0">
              <a:sym typeface="Wingdings"/>
            </a:endParaRPr>
          </a:p>
          <a:p>
            <a:pPr algn="ctr"/>
            <a:endParaRPr lang="en-US" sz="2800" dirty="0">
              <a:sym typeface="Wingdings"/>
            </a:endParaRPr>
          </a:p>
          <a:p>
            <a:pPr algn="ctr"/>
            <a:r>
              <a:rPr lang="ru-RU" sz="2800" dirty="0">
                <a:sym typeface="Wingdings"/>
              </a:rPr>
              <a:t>Я ведь </a:t>
            </a:r>
            <a:r>
              <a:rPr lang="ru-RU" sz="2800" dirty="0" err="1">
                <a:sym typeface="Wingdings"/>
              </a:rPr>
              <a:t>зна́ла</a:t>
            </a:r>
            <a:r>
              <a:rPr lang="en-US" sz="2800" dirty="0">
                <a:sym typeface="Wingdings"/>
              </a:rPr>
              <a:t>,</a:t>
            </a:r>
          </a:p>
          <a:p>
            <a:pPr algn="ctr"/>
            <a:endParaRPr lang="en-US" sz="2800" dirty="0">
              <a:sym typeface="Wingdings"/>
            </a:endParaRPr>
          </a:p>
          <a:p>
            <a:pPr algn="ctr"/>
            <a:r>
              <a:rPr lang="ru-RU" sz="2800" dirty="0">
                <a:sym typeface="Wingdings"/>
              </a:rPr>
              <a:t>потому́ что</a:t>
            </a:r>
          </a:p>
          <a:p>
            <a:pPr algn="ctr"/>
            <a:endParaRPr lang="en-US" sz="2800" dirty="0">
              <a:sym typeface="Wingdings"/>
            </a:endParaRPr>
          </a:p>
          <a:p>
            <a:pPr algn="ctr"/>
            <a:r>
              <a:rPr lang="ru-RU" sz="2800" dirty="0">
                <a:sym typeface="Wingdings"/>
              </a:rPr>
              <a:t>она</a:t>
            </a:r>
            <a:r>
              <a:rPr lang="en-US" sz="2800" dirty="0">
                <a:sym typeface="Wingdings"/>
              </a:rPr>
              <a:t>́</a:t>
            </a:r>
            <a:r>
              <a:rPr lang="ru-RU" sz="2800" dirty="0">
                <a:sym typeface="Wingdings"/>
              </a:rPr>
              <a:t> </a:t>
            </a:r>
            <a:r>
              <a:rPr lang="ru-RU" sz="2800" dirty="0" err="1">
                <a:sym typeface="Wingdings"/>
              </a:rPr>
              <a:t>сказа́ла</a:t>
            </a:r>
            <a:r>
              <a:rPr lang="ru-RU" sz="2800" dirty="0">
                <a:sym typeface="Wingdings"/>
              </a:rPr>
              <a:t>! </a:t>
            </a:r>
            <a:endParaRPr lang="en-US" sz="2800" dirty="0">
              <a:sym typeface="Wingdings"/>
            </a:endParaRPr>
          </a:p>
        </p:txBody>
      </p:sp>
      <p:sp>
        <p:nvSpPr>
          <p:cNvPr id="4" name="Rectangle 3">
            <a:extLst>
              <a:ext uri="{FF2B5EF4-FFF2-40B4-BE49-F238E27FC236}">
                <a16:creationId xmlns:a16="http://schemas.microsoft.com/office/drawing/2014/main" id="{BDFDF010-6ACC-1545-BE9A-C0620B7CCE04}"/>
              </a:ext>
            </a:extLst>
          </p:cNvPr>
          <p:cNvSpPr/>
          <p:nvPr/>
        </p:nvSpPr>
        <p:spPr>
          <a:xfrm>
            <a:off x="7552198" y="43088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5" name="TextBox 4">
            <a:extLst>
              <a:ext uri="{FF2B5EF4-FFF2-40B4-BE49-F238E27FC236}">
                <a16:creationId xmlns:a16="http://schemas.microsoft.com/office/drawing/2014/main" id="{B4E6CF8D-F508-6B4B-B5E4-A917179941B5}"/>
              </a:ext>
            </a:extLst>
          </p:cNvPr>
          <p:cNvSpPr txBox="1"/>
          <p:nvPr/>
        </p:nvSpPr>
        <p:spPr>
          <a:xfrm>
            <a:off x="7699761" y="2586567"/>
            <a:ext cx="364203" cy="523220"/>
          </a:xfrm>
          <a:prstGeom prst="rect">
            <a:avLst/>
          </a:prstGeom>
          <a:noFill/>
        </p:spPr>
        <p:txBody>
          <a:bodyPr wrap="square" rtlCol="0">
            <a:spAutoFit/>
          </a:bodyPr>
          <a:lstStyle/>
          <a:p>
            <a:r>
              <a:rPr lang="ru-RU" sz="2800" dirty="0">
                <a:solidFill>
                  <a:srgbClr val="01B14F"/>
                </a:solidFill>
              </a:rPr>
              <a:t>ъ</a:t>
            </a:r>
            <a:endParaRPr lang="en-US" sz="2800" dirty="0">
              <a:solidFill>
                <a:srgbClr val="01B14F"/>
              </a:solidFill>
            </a:endParaRPr>
          </a:p>
        </p:txBody>
      </p:sp>
      <p:sp>
        <p:nvSpPr>
          <p:cNvPr id="6" name="Rectangle 5">
            <a:extLst>
              <a:ext uri="{FF2B5EF4-FFF2-40B4-BE49-F238E27FC236}">
                <a16:creationId xmlns:a16="http://schemas.microsoft.com/office/drawing/2014/main" id="{A5A9908E-5C8A-2B4C-953B-54D1BB975F4F}"/>
              </a:ext>
            </a:extLst>
          </p:cNvPr>
          <p:cNvSpPr/>
          <p:nvPr/>
        </p:nvSpPr>
        <p:spPr>
          <a:xfrm>
            <a:off x="7366731" y="3434332"/>
            <a:ext cx="266420" cy="523220"/>
          </a:xfrm>
          <a:prstGeom prst="rect">
            <a:avLst/>
          </a:prstGeom>
        </p:spPr>
        <p:txBody>
          <a:bodyPr wrap="none">
            <a:spAutoFit/>
          </a:bodyPr>
          <a:lstStyle/>
          <a:p>
            <a:r>
              <a:rPr lang="en-US" sz="2800" dirty="0">
                <a:solidFill>
                  <a:srgbClr val="4372C4"/>
                </a:solidFill>
              </a:rPr>
              <a:t>i</a:t>
            </a:r>
            <a:endParaRPr lang="en-US" sz="2800"/>
          </a:p>
        </p:txBody>
      </p:sp>
      <p:sp>
        <p:nvSpPr>
          <p:cNvPr id="8" name="Rectangle 7">
            <a:extLst>
              <a:ext uri="{FF2B5EF4-FFF2-40B4-BE49-F238E27FC236}">
                <a16:creationId xmlns:a16="http://schemas.microsoft.com/office/drawing/2014/main" id="{9CA92FCC-A442-AD45-A39D-03B757851056}"/>
              </a:ext>
            </a:extLst>
          </p:cNvPr>
          <p:cNvSpPr/>
          <p:nvPr/>
        </p:nvSpPr>
        <p:spPr>
          <a:xfrm>
            <a:off x="7468331" y="1745232"/>
            <a:ext cx="266420" cy="523220"/>
          </a:xfrm>
          <a:prstGeom prst="rect">
            <a:avLst/>
          </a:prstGeom>
        </p:spPr>
        <p:txBody>
          <a:bodyPr wrap="none">
            <a:spAutoFit/>
          </a:bodyPr>
          <a:lstStyle/>
          <a:p>
            <a:r>
              <a:rPr lang="en-US" sz="2800" dirty="0">
                <a:solidFill>
                  <a:srgbClr val="4372C4"/>
                </a:solidFill>
              </a:rPr>
              <a:t>i</a:t>
            </a:r>
            <a:endParaRPr lang="en-US" sz="2800"/>
          </a:p>
        </p:txBody>
      </p:sp>
      <p:sp>
        <p:nvSpPr>
          <p:cNvPr id="9" name="TextBox 8">
            <a:extLst>
              <a:ext uri="{FF2B5EF4-FFF2-40B4-BE49-F238E27FC236}">
                <a16:creationId xmlns:a16="http://schemas.microsoft.com/office/drawing/2014/main" id="{B5D7BF8B-2CA6-944F-82E2-D3ECBD49A465}"/>
              </a:ext>
            </a:extLst>
          </p:cNvPr>
          <p:cNvSpPr txBox="1"/>
          <p:nvPr/>
        </p:nvSpPr>
        <p:spPr>
          <a:xfrm>
            <a:off x="8639561" y="2586567"/>
            <a:ext cx="364203" cy="523220"/>
          </a:xfrm>
          <a:prstGeom prst="rect">
            <a:avLst/>
          </a:prstGeom>
          <a:noFill/>
        </p:spPr>
        <p:txBody>
          <a:bodyPr wrap="square" rtlCol="0">
            <a:spAutoFit/>
          </a:bodyPr>
          <a:lstStyle/>
          <a:p>
            <a:r>
              <a:rPr lang="ru-RU" sz="2800" dirty="0">
                <a:solidFill>
                  <a:srgbClr val="01B14F"/>
                </a:solidFill>
              </a:rPr>
              <a:t>ъ</a:t>
            </a:r>
            <a:endParaRPr lang="en-US" sz="2800" dirty="0">
              <a:solidFill>
                <a:srgbClr val="01B14F"/>
              </a:solidFill>
            </a:endParaRPr>
          </a:p>
        </p:txBody>
      </p:sp>
      <p:sp>
        <p:nvSpPr>
          <p:cNvPr id="10" name="Rectangle 9">
            <a:extLst>
              <a:ext uri="{FF2B5EF4-FFF2-40B4-BE49-F238E27FC236}">
                <a16:creationId xmlns:a16="http://schemas.microsoft.com/office/drawing/2014/main" id="{24D4D8C4-6D6A-5B4F-96AA-38DB85D1D9C6}"/>
              </a:ext>
            </a:extLst>
          </p:cNvPr>
          <p:cNvSpPr/>
          <p:nvPr/>
        </p:nvSpPr>
        <p:spPr>
          <a:xfrm>
            <a:off x="6815598" y="25943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11" name="TextBox 10">
            <a:extLst>
              <a:ext uri="{FF2B5EF4-FFF2-40B4-BE49-F238E27FC236}">
                <a16:creationId xmlns:a16="http://schemas.microsoft.com/office/drawing/2014/main" id="{0B65B83D-18CD-7D4F-B4F2-C85358BAB484}"/>
              </a:ext>
            </a:extLst>
          </p:cNvPr>
          <p:cNvSpPr txBox="1"/>
          <p:nvPr/>
        </p:nvSpPr>
        <p:spPr>
          <a:xfrm>
            <a:off x="8512561" y="4288367"/>
            <a:ext cx="364203" cy="523220"/>
          </a:xfrm>
          <a:prstGeom prst="rect">
            <a:avLst/>
          </a:prstGeom>
          <a:noFill/>
        </p:spPr>
        <p:txBody>
          <a:bodyPr wrap="square" rtlCol="0">
            <a:spAutoFit/>
          </a:bodyPr>
          <a:lstStyle/>
          <a:p>
            <a:r>
              <a:rPr lang="ru-RU" sz="2800" dirty="0">
                <a:solidFill>
                  <a:srgbClr val="01B14F"/>
                </a:solidFill>
              </a:rPr>
              <a:t>ъ</a:t>
            </a:r>
            <a:endParaRPr lang="en-US" sz="2800" dirty="0">
              <a:solidFill>
                <a:srgbClr val="01B14F"/>
              </a:solidFill>
            </a:endParaRPr>
          </a:p>
        </p:txBody>
      </p:sp>
      <p:sp>
        <p:nvSpPr>
          <p:cNvPr id="12" name="TextBox 11">
            <a:extLst>
              <a:ext uri="{FF2B5EF4-FFF2-40B4-BE49-F238E27FC236}">
                <a16:creationId xmlns:a16="http://schemas.microsoft.com/office/drawing/2014/main" id="{017C4740-0FA9-AD4F-9358-D17A54974907}"/>
              </a:ext>
            </a:extLst>
          </p:cNvPr>
          <p:cNvSpPr txBox="1"/>
          <p:nvPr/>
        </p:nvSpPr>
        <p:spPr>
          <a:xfrm>
            <a:off x="8601461" y="3437467"/>
            <a:ext cx="364203" cy="523220"/>
          </a:xfrm>
          <a:prstGeom prst="rect">
            <a:avLst/>
          </a:prstGeom>
          <a:noFill/>
        </p:spPr>
        <p:txBody>
          <a:bodyPr wrap="square" rtlCol="0">
            <a:spAutoFit/>
          </a:bodyPr>
          <a:lstStyle/>
          <a:p>
            <a:r>
              <a:rPr lang="ru-RU" sz="2800" dirty="0">
                <a:solidFill>
                  <a:srgbClr val="01B14F"/>
                </a:solidFill>
              </a:rPr>
              <a:t>ъ</a:t>
            </a:r>
            <a:endParaRPr lang="en-US" sz="2800" dirty="0">
              <a:solidFill>
                <a:srgbClr val="01B14F"/>
              </a:solidFill>
            </a:endParaRPr>
          </a:p>
        </p:txBody>
      </p:sp>
      <p:sp>
        <p:nvSpPr>
          <p:cNvPr id="13" name="TextBox 12">
            <a:extLst>
              <a:ext uri="{FF2B5EF4-FFF2-40B4-BE49-F238E27FC236}">
                <a16:creationId xmlns:a16="http://schemas.microsoft.com/office/drawing/2014/main" id="{D6EDF763-692E-F94F-B62A-6C6BD70BB386}"/>
              </a:ext>
            </a:extLst>
          </p:cNvPr>
          <p:cNvSpPr txBox="1"/>
          <p:nvPr/>
        </p:nvSpPr>
        <p:spPr>
          <a:xfrm>
            <a:off x="7229861" y="4288367"/>
            <a:ext cx="364203" cy="523220"/>
          </a:xfrm>
          <a:prstGeom prst="rect">
            <a:avLst/>
          </a:prstGeom>
          <a:noFill/>
        </p:spPr>
        <p:txBody>
          <a:bodyPr wrap="square" rtlCol="0">
            <a:spAutoFit/>
          </a:bodyPr>
          <a:lstStyle/>
          <a:p>
            <a:r>
              <a:rPr lang="ru-RU" sz="2800" dirty="0">
                <a:solidFill>
                  <a:srgbClr val="01B14F"/>
                </a:solidFill>
              </a:rPr>
              <a:t>ъ</a:t>
            </a:r>
            <a:endParaRPr lang="en-US" sz="2800" dirty="0">
              <a:solidFill>
                <a:srgbClr val="01B14F"/>
              </a:solidFill>
            </a:endParaRPr>
          </a:p>
        </p:txBody>
      </p:sp>
      <p:sp>
        <p:nvSpPr>
          <p:cNvPr id="14" name="Rectangle 13">
            <a:extLst>
              <a:ext uri="{FF2B5EF4-FFF2-40B4-BE49-F238E27FC236}">
                <a16:creationId xmlns:a16="http://schemas.microsoft.com/office/drawing/2014/main" id="{D7148B19-12D4-7843-BF5E-AF559A4421A0}"/>
              </a:ext>
            </a:extLst>
          </p:cNvPr>
          <p:cNvSpPr/>
          <p:nvPr/>
        </p:nvSpPr>
        <p:spPr>
          <a:xfrm>
            <a:off x="6917198" y="51724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15" name="Rectangle 14">
            <a:extLst>
              <a:ext uri="{FF2B5EF4-FFF2-40B4-BE49-F238E27FC236}">
                <a16:creationId xmlns:a16="http://schemas.microsoft.com/office/drawing/2014/main" id="{0E4ABF6F-2B3C-4B49-A0B9-9964FA392D2C}"/>
              </a:ext>
            </a:extLst>
          </p:cNvPr>
          <p:cNvSpPr/>
          <p:nvPr/>
        </p:nvSpPr>
        <p:spPr>
          <a:xfrm>
            <a:off x="7831598" y="5172446"/>
            <a:ext cx="364202" cy="523220"/>
          </a:xfrm>
          <a:prstGeom prst="rect">
            <a:avLst/>
          </a:prstGeom>
        </p:spPr>
        <p:txBody>
          <a:bodyPr wrap="none">
            <a:spAutoFit/>
          </a:bodyPr>
          <a:lstStyle/>
          <a:p>
            <a:pPr algn="ctr"/>
            <a:r>
              <a:rPr lang="en-US" sz="2800" b="1" dirty="0">
                <a:solidFill>
                  <a:srgbClr val="7030A0"/>
                </a:solidFill>
                <a:latin typeface="Palatino" charset="0"/>
                <a:ea typeface="Palatino" charset="0"/>
                <a:cs typeface="Palatino" charset="0"/>
              </a:rPr>
              <a:t>∧</a:t>
            </a:r>
            <a:endParaRPr lang="en-US" sz="2800" dirty="0" err="1">
              <a:solidFill>
                <a:srgbClr val="7030A0"/>
              </a:solidFill>
            </a:endParaRPr>
          </a:p>
        </p:txBody>
      </p:sp>
      <p:sp>
        <p:nvSpPr>
          <p:cNvPr id="16" name="TextBox 15">
            <a:extLst>
              <a:ext uri="{FF2B5EF4-FFF2-40B4-BE49-F238E27FC236}">
                <a16:creationId xmlns:a16="http://schemas.microsoft.com/office/drawing/2014/main" id="{72A676F6-7588-4743-9261-37CA8D63821E}"/>
              </a:ext>
            </a:extLst>
          </p:cNvPr>
          <p:cNvSpPr txBox="1"/>
          <p:nvPr/>
        </p:nvSpPr>
        <p:spPr>
          <a:xfrm>
            <a:off x="8512561" y="5151967"/>
            <a:ext cx="364203" cy="523220"/>
          </a:xfrm>
          <a:prstGeom prst="rect">
            <a:avLst/>
          </a:prstGeom>
          <a:noFill/>
        </p:spPr>
        <p:txBody>
          <a:bodyPr wrap="square" rtlCol="0">
            <a:spAutoFit/>
          </a:bodyPr>
          <a:lstStyle/>
          <a:p>
            <a:r>
              <a:rPr lang="ru-RU" sz="2800" dirty="0">
                <a:solidFill>
                  <a:srgbClr val="01B14F"/>
                </a:solidFill>
              </a:rPr>
              <a:t>ъ</a:t>
            </a:r>
            <a:endParaRPr lang="en-US" sz="2800" dirty="0">
              <a:solidFill>
                <a:srgbClr val="01B14F"/>
              </a:solidFill>
            </a:endParaRPr>
          </a:p>
        </p:txBody>
      </p:sp>
    </p:spTree>
    <p:extLst>
      <p:ext uri="{BB962C8B-B14F-4D97-AF65-F5344CB8AC3E}">
        <p14:creationId xmlns:p14="http://schemas.microsoft.com/office/powerpoint/2010/main" val="407043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1" grpId="0"/>
      <p:bldP spid="12" grpId="0"/>
      <p:bldP spid="13" grpId="0"/>
      <p:bldP spid="14" grpId="0"/>
      <p:bldP spid="15" grpId="0"/>
      <p:bldP spid="16"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8B97-BBEC-2B41-84A0-4DB10956C069}"/>
              </a:ext>
            </a:extLst>
          </p:cNvPr>
          <p:cNvSpPr>
            <a:spLocks noGrp="1"/>
          </p:cNvSpPr>
          <p:nvPr>
            <p:ph type="title"/>
          </p:nvPr>
        </p:nvSpPr>
        <p:spPr>
          <a:xfrm>
            <a:off x="4256536" y="2351356"/>
            <a:ext cx="7460224" cy="1325563"/>
          </a:xfrm>
        </p:spPr>
        <p:txBody>
          <a:bodyPr>
            <a:normAutofit/>
          </a:bodyPr>
          <a:lstStyle/>
          <a:p>
            <a:pPr algn="ctr"/>
            <a:r>
              <a:rPr lang="en-US" sz="6000">
                <a:hlinkClick r:id="rId2"/>
              </a:rPr>
              <a:t>Quizlet 10</a:t>
            </a:r>
            <a:endParaRPr lang="en-US" sz="6000"/>
          </a:p>
        </p:txBody>
      </p:sp>
      <p:sp>
        <p:nvSpPr>
          <p:cNvPr id="3" name="TextBox 2">
            <a:extLst>
              <a:ext uri="{FF2B5EF4-FFF2-40B4-BE49-F238E27FC236}">
                <a16:creationId xmlns:a16="http://schemas.microsoft.com/office/drawing/2014/main" id="{EDDBC4E7-D8D9-5245-B07D-90EBDC9E0DC0}"/>
              </a:ext>
            </a:extLst>
          </p:cNvPr>
          <p:cNvSpPr txBox="1"/>
          <p:nvPr/>
        </p:nvSpPr>
        <p:spPr>
          <a:xfrm>
            <a:off x="4983561" y="3676919"/>
            <a:ext cx="6006174" cy="1077218"/>
          </a:xfrm>
          <a:prstGeom prst="rect">
            <a:avLst/>
          </a:prstGeom>
          <a:noFill/>
        </p:spPr>
        <p:txBody>
          <a:bodyPr wrap="square" rtlCol="0">
            <a:spAutoFit/>
          </a:bodyPr>
          <a:lstStyle/>
          <a:p>
            <a:pPr marL="514350" indent="-514350">
              <a:buAutoNum type="arabicPeriod"/>
            </a:pPr>
            <a:r>
              <a:rPr lang="en-US" sz="3200" dirty="0">
                <a:latin typeface="Calibri" charset="0"/>
                <a:ea typeface="Times New Roman" charset="0"/>
                <a:cs typeface="Calibri" charset="0"/>
              </a:rPr>
              <a:t>Choose “Flashcards”</a:t>
            </a:r>
          </a:p>
          <a:p>
            <a:pPr marL="514350" indent="-514350">
              <a:buAutoNum type="arabicPeriod"/>
            </a:pPr>
            <a:r>
              <a:rPr lang="en-US" sz="3200" dirty="0">
                <a:latin typeface="Calibri" charset="0"/>
                <a:ea typeface="Times New Roman" charset="0"/>
                <a:cs typeface="Calibri" charset="0"/>
              </a:rPr>
              <a:t>Options: Answer with Definition</a:t>
            </a:r>
            <a:endParaRPr lang="en-US"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0041573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3C054-162E-A34A-BCCC-D2DEB33B9D45}"/>
              </a:ext>
            </a:extLst>
          </p:cNvPr>
          <p:cNvPicPr>
            <a:picLocks noChangeAspect="1"/>
          </p:cNvPicPr>
          <p:nvPr/>
        </p:nvPicPr>
        <p:blipFill>
          <a:blip r:embed="rId2"/>
          <a:stretch>
            <a:fillRect/>
          </a:stretch>
        </p:blipFill>
        <p:spPr>
          <a:xfrm>
            <a:off x="5965783" y="1167604"/>
            <a:ext cx="4161099" cy="4161099"/>
          </a:xfrm>
          <a:prstGeom prst="rect">
            <a:avLst/>
          </a:prstGeom>
        </p:spPr>
      </p:pic>
      <p:sp>
        <p:nvSpPr>
          <p:cNvPr id="5" name="Content Placeholder 2">
            <a:extLst>
              <a:ext uri="{FF2B5EF4-FFF2-40B4-BE49-F238E27FC236}">
                <a16:creationId xmlns:a16="http://schemas.microsoft.com/office/drawing/2014/main" id="{90A1AEF4-A22D-A945-B778-8B086EB99965}"/>
              </a:ext>
            </a:extLst>
          </p:cNvPr>
          <p:cNvSpPr txBox="1">
            <a:spLocks/>
          </p:cNvSpPr>
          <p:nvPr/>
        </p:nvSpPr>
        <p:spPr>
          <a:xfrm>
            <a:off x="4216454" y="5489341"/>
            <a:ext cx="7659756" cy="6144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sym typeface="Wingdings"/>
              </a:rPr>
              <a:t>2 </a:t>
            </a:r>
            <a:r>
              <a:rPr lang="ru-RU" sz="4400" dirty="0">
                <a:sym typeface="Wingdings"/>
              </a:rPr>
              <a:t>вопроса!</a:t>
            </a:r>
          </a:p>
        </p:txBody>
      </p:sp>
    </p:spTree>
    <p:extLst>
      <p:ext uri="{BB962C8B-B14F-4D97-AF65-F5344CB8AC3E}">
        <p14:creationId xmlns:p14="http://schemas.microsoft.com/office/powerpoint/2010/main" val="20816742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CC7438B3-9CCF-1E41-827F-B3EC89AEEA5E}"/>
              </a:ext>
            </a:extLst>
          </p:cNvPr>
          <p:cNvSpPr>
            <a:spLocks noGrp="1"/>
          </p:cNvSpPr>
          <p:nvPr>
            <p:ph type="title"/>
          </p:nvPr>
        </p:nvSpPr>
        <p:spPr>
          <a:xfrm>
            <a:off x="4435322" y="822960"/>
            <a:ext cx="7158318" cy="1325563"/>
          </a:xfrm>
        </p:spPr>
        <p:txBody>
          <a:bodyPr>
            <a:normAutofit/>
          </a:bodyPr>
          <a:lstStyle/>
          <a:p>
            <a:pPr algn="ctr"/>
            <a:r>
              <a:rPr lang="en-US" sz="4000"/>
              <a:t>What should I do before the next class &amp; when?</a:t>
            </a:r>
          </a:p>
        </p:txBody>
      </p:sp>
      <p:pic>
        <p:nvPicPr>
          <p:cNvPr id="2" name="Picture 1">
            <a:extLst>
              <a:ext uri="{FF2B5EF4-FFF2-40B4-BE49-F238E27FC236}">
                <a16:creationId xmlns:a16="http://schemas.microsoft.com/office/drawing/2014/main" id="{4DB57CD8-933D-621D-7929-E7876F193EEA}"/>
              </a:ext>
            </a:extLst>
          </p:cNvPr>
          <p:cNvPicPr>
            <a:picLocks noChangeAspect="1"/>
          </p:cNvPicPr>
          <p:nvPr/>
        </p:nvPicPr>
        <p:blipFill>
          <a:blip r:embed="rId2"/>
          <a:stretch>
            <a:fillRect/>
          </a:stretch>
        </p:blipFill>
        <p:spPr>
          <a:xfrm>
            <a:off x="4483608" y="0"/>
            <a:ext cx="6858000" cy="6858000"/>
          </a:xfrm>
          <a:prstGeom prst="rect">
            <a:avLst/>
          </a:prstGeom>
        </p:spPr>
      </p:pic>
    </p:spTree>
    <p:extLst>
      <p:ext uri="{BB962C8B-B14F-4D97-AF65-F5344CB8AC3E}">
        <p14:creationId xmlns:p14="http://schemas.microsoft.com/office/powerpoint/2010/main" val="30549574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4">
            <a:extLst>
              <a:ext uri="{FF2B5EF4-FFF2-40B4-BE49-F238E27FC236}">
                <a16:creationId xmlns:a16="http://schemas.microsoft.com/office/drawing/2014/main" id="{1B8DF0BA-4875-4541-AD42-BFD49E682B93}"/>
              </a:ext>
            </a:extLst>
          </p:cNvPr>
          <p:cNvSpPr>
            <a:spLocks noGrp="1"/>
          </p:cNvSpPr>
          <p:nvPr>
            <p:ph type="title"/>
          </p:nvPr>
        </p:nvSpPr>
        <p:spPr>
          <a:xfrm>
            <a:off x="4435322" y="822960"/>
            <a:ext cx="7158318" cy="1325563"/>
          </a:xfrm>
        </p:spPr>
        <p:txBody>
          <a:bodyPr>
            <a:normAutofit/>
          </a:bodyPr>
          <a:lstStyle/>
          <a:p>
            <a:pPr algn="ctr"/>
            <a:r>
              <a:rPr lang="en-US" sz="4000"/>
              <a:t>What should I do before the next class &amp; when?</a:t>
            </a:r>
          </a:p>
        </p:txBody>
      </p:sp>
      <p:pic>
        <p:nvPicPr>
          <p:cNvPr id="2" name="Picture 1">
            <a:extLst>
              <a:ext uri="{FF2B5EF4-FFF2-40B4-BE49-F238E27FC236}">
                <a16:creationId xmlns:a16="http://schemas.microsoft.com/office/drawing/2014/main" id="{1DEFF878-6F0C-A6E2-0FA2-BEAE40B87D6B}"/>
              </a:ext>
            </a:extLst>
          </p:cNvPr>
          <p:cNvPicPr>
            <a:picLocks noChangeAspect="1"/>
          </p:cNvPicPr>
          <p:nvPr/>
        </p:nvPicPr>
        <p:blipFill>
          <a:blip r:embed="rId2"/>
          <a:stretch>
            <a:fillRect/>
          </a:stretch>
        </p:blipFill>
        <p:spPr>
          <a:xfrm>
            <a:off x="4491808" y="0"/>
            <a:ext cx="6858000" cy="6858000"/>
          </a:xfrm>
          <a:prstGeom prst="rect">
            <a:avLst/>
          </a:prstGeom>
        </p:spPr>
      </p:pic>
    </p:spTree>
    <p:extLst>
      <p:ext uri="{BB962C8B-B14F-4D97-AF65-F5344CB8AC3E}">
        <p14:creationId xmlns:p14="http://schemas.microsoft.com/office/powerpoint/2010/main" val="32803705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7876-F236-DA41-AE16-863C28610DCA}"/>
              </a:ext>
            </a:extLst>
          </p:cNvPr>
          <p:cNvSpPr>
            <a:spLocks noGrp="1"/>
          </p:cNvSpPr>
          <p:nvPr>
            <p:ph type="ctrTitle"/>
          </p:nvPr>
        </p:nvSpPr>
        <p:spPr>
          <a:xfrm>
            <a:off x="4100680" y="448389"/>
            <a:ext cx="7761168" cy="1337552"/>
          </a:xfrm>
        </p:spPr>
        <p:txBody>
          <a:bodyPr>
            <a:normAutofit/>
          </a:bodyPr>
          <a:lstStyle/>
          <a:p>
            <a:r>
              <a:rPr lang="en-US" sz="3600"/>
              <a:t>Daily Homework</a:t>
            </a:r>
          </a:p>
        </p:txBody>
      </p:sp>
      <p:pic>
        <p:nvPicPr>
          <p:cNvPr id="5" name="Picture 4">
            <a:extLst>
              <a:ext uri="{FF2B5EF4-FFF2-40B4-BE49-F238E27FC236}">
                <a16:creationId xmlns:a16="http://schemas.microsoft.com/office/drawing/2014/main" id="{D4507E72-A0EA-E042-B637-4DD5D18640E1}"/>
              </a:ext>
            </a:extLst>
          </p:cNvPr>
          <p:cNvPicPr>
            <a:picLocks noChangeAspect="1"/>
          </p:cNvPicPr>
          <p:nvPr/>
        </p:nvPicPr>
        <p:blipFill>
          <a:blip r:embed="rId3"/>
          <a:stretch>
            <a:fillRect/>
          </a:stretch>
        </p:blipFill>
        <p:spPr>
          <a:xfrm>
            <a:off x="5239691" y="1570040"/>
            <a:ext cx="5466976" cy="4696691"/>
          </a:xfrm>
          <a:prstGeom prst="rect">
            <a:avLst/>
          </a:prstGeom>
          <a:ln>
            <a:solidFill>
              <a:srgbClr val="0569CB"/>
            </a:solidFill>
          </a:ln>
        </p:spPr>
      </p:pic>
    </p:spTree>
    <p:extLst>
      <p:ext uri="{BB962C8B-B14F-4D97-AF65-F5344CB8AC3E}">
        <p14:creationId xmlns:p14="http://schemas.microsoft.com/office/powerpoint/2010/main" val="16359779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7876-F236-DA41-AE16-863C28610DCA}"/>
              </a:ext>
            </a:extLst>
          </p:cNvPr>
          <p:cNvSpPr>
            <a:spLocks noGrp="1"/>
          </p:cNvSpPr>
          <p:nvPr>
            <p:ph type="title"/>
          </p:nvPr>
        </p:nvSpPr>
        <p:spPr>
          <a:xfrm>
            <a:off x="4051738" y="637664"/>
            <a:ext cx="7788165" cy="1325563"/>
          </a:xfrm>
        </p:spPr>
        <p:txBody>
          <a:bodyPr anchor="ctr" anchorCtr="0">
            <a:normAutofit/>
          </a:bodyPr>
          <a:lstStyle/>
          <a:p>
            <a:pPr algn="ctr"/>
            <a:r>
              <a:rPr lang="en-US" sz="3600"/>
              <a:t>Optional Check-Ins</a:t>
            </a:r>
          </a:p>
        </p:txBody>
      </p:sp>
      <p:pic>
        <p:nvPicPr>
          <p:cNvPr id="5" name="Picture 4">
            <a:extLst>
              <a:ext uri="{FF2B5EF4-FFF2-40B4-BE49-F238E27FC236}">
                <a16:creationId xmlns:a16="http://schemas.microsoft.com/office/drawing/2014/main" id="{A243E7ED-D91A-524E-AEF2-CB8458ADB8C9}"/>
              </a:ext>
            </a:extLst>
          </p:cNvPr>
          <p:cNvPicPr>
            <a:picLocks noChangeAspect="1"/>
          </p:cNvPicPr>
          <p:nvPr/>
        </p:nvPicPr>
        <p:blipFill>
          <a:blip r:embed="rId2"/>
          <a:stretch>
            <a:fillRect/>
          </a:stretch>
        </p:blipFill>
        <p:spPr>
          <a:xfrm>
            <a:off x="4292595" y="1990329"/>
            <a:ext cx="7321213" cy="3827152"/>
          </a:xfrm>
          <a:prstGeom prst="rect">
            <a:avLst/>
          </a:prstGeom>
        </p:spPr>
      </p:pic>
      <p:pic>
        <p:nvPicPr>
          <p:cNvPr id="14" name="Picture 13">
            <a:extLst>
              <a:ext uri="{FF2B5EF4-FFF2-40B4-BE49-F238E27FC236}">
                <a16:creationId xmlns:a16="http://schemas.microsoft.com/office/drawing/2014/main" id="{2E3A0038-DD3F-AA48-8F87-90D326D90783}"/>
              </a:ext>
            </a:extLst>
          </p:cNvPr>
          <p:cNvPicPr>
            <a:picLocks noChangeAspect="1"/>
          </p:cNvPicPr>
          <p:nvPr/>
        </p:nvPicPr>
        <p:blipFill>
          <a:blip r:embed="rId3">
            <a:clrChange>
              <a:clrFrom>
                <a:srgbClr val="7ED957"/>
              </a:clrFrom>
              <a:clrTo>
                <a:srgbClr val="7ED957">
                  <a:alpha val="0"/>
                </a:srgbClr>
              </a:clrTo>
            </a:clrChange>
          </a:blip>
          <a:stretch>
            <a:fillRect/>
          </a:stretch>
        </p:blipFill>
        <p:spPr>
          <a:xfrm rot="16200000">
            <a:off x="10295875" y="3682423"/>
            <a:ext cx="1317933" cy="1317933"/>
          </a:xfrm>
          <a:prstGeom prst="rect">
            <a:avLst/>
          </a:prstGeom>
        </p:spPr>
      </p:pic>
    </p:spTree>
    <p:extLst>
      <p:ext uri="{BB962C8B-B14F-4D97-AF65-F5344CB8AC3E}">
        <p14:creationId xmlns:p14="http://schemas.microsoft.com/office/powerpoint/2010/main" val="41113979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D3CE-1EB7-1F40-8FEF-EBC665A9345E}"/>
              </a:ext>
            </a:extLst>
          </p:cNvPr>
          <p:cNvSpPr>
            <a:spLocks noGrp="1"/>
          </p:cNvSpPr>
          <p:nvPr>
            <p:ph type="ctrTitle"/>
          </p:nvPr>
        </p:nvSpPr>
        <p:spPr>
          <a:xfrm>
            <a:off x="4022558" y="1138990"/>
            <a:ext cx="7761168" cy="1755274"/>
          </a:xfrm>
        </p:spPr>
        <p:txBody>
          <a:bodyPr/>
          <a:lstStyle/>
          <a:p>
            <a:r>
              <a:rPr lang="en-US">
                <a:latin typeface="Arial" panose="020B0604020202020204" pitchFamily="34" charset="0"/>
                <a:cs typeface="Arial" panose="020B0604020202020204" pitchFamily="34" charset="0"/>
              </a:rPr>
              <a:t>Next time...</a:t>
            </a:r>
            <a:r>
              <a:rPr lang="ru-RU">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A23AA068-DDA6-5348-962D-0711EA356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264" y="2894264"/>
            <a:ext cx="2761756" cy="2696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76680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3C054-162E-A34A-BCCC-D2DEB33B9D45}"/>
              </a:ext>
            </a:extLst>
          </p:cNvPr>
          <p:cNvPicPr>
            <a:picLocks noChangeAspect="1"/>
          </p:cNvPicPr>
          <p:nvPr/>
        </p:nvPicPr>
        <p:blipFill>
          <a:blip r:embed="rId2"/>
          <a:stretch>
            <a:fillRect/>
          </a:stretch>
        </p:blipFill>
        <p:spPr>
          <a:xfrm>
            <a:off x="5965783" y="1167604"/>
            <a:ext cx="4161099" cy="4161099"/>
          </a:xfrm>
          <a:prstGeom prst="rect">
            <a:avLst/>
          </a:prstGeom>
        </p:spPr>
      </p:pic>
      <p:sp>
        <p:nvSpPr>
          <p:cNvPr id="5" name="Content Placeholder 2">
            <a:extLst>
              <a:ext uri="{FF2B5EF4-FFF2-40B4-BE49-F238E27FC236}">
                <a16:creationId xmlns:a16="http://schemas.microsoft.com/office/drawing/2014/main" id="{90A1AEF4-A22D-A945-B778-8B086EB99965}"/>
              </a:ext>
            </a:extLst>
          </p:cNvPr>
          <p:cNvSpPr txBox="1">
            <a:spLocks/>
          </p:cNvSpPr>
          <p:nvPr/>
        </p:nvSpPr>
        <p:spPr>
          <a:xfrm>
            <a:off x="4216454" y="5489341"/>
            <a:ext cx="7659756" cy="6144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sym typeface="Wingdings"/>
              </a:rPr>
              <a:t>2 </a:t>
            </a:r>
            <a:r>
              <a:rPr lang="ru-RU" sz="4400" dirty="0">
                <a:sym typeface="Wingdings"/>
              </a:rPr>
              <a:t>вопроса!</a:t>
            </a:r>
          </a:p>
        </p:txBody>
      </p:sp>
    </p:spTree>
    <p:extLst>
      <p:ext uri="{BB962C8B-B14F-4D97-AF65-F5344CB8AC3E}">
        <p14:creationId xmlns:p14="http://schemas.microsoft.com/office/powerpoint/2010/main" val="1928045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1291B6-1966-4F46-930F-38F3F6B08D52}"/>
              </a:ext>
            </a:extLst>
          </p:cNvPr>
          <p:cNvSpPr>
            <a:spLocks noGrp="1"/>
          </p:cNvSpPr>
          <p:nvPr>
            <p:ph type="title"/>
          </p:nvPr>
        </p:nvSpPr>
        <p:spPr>
          <a:xfrm>
            <a:off x="4195482" y="691477"/>
            <a:ext cx="7158318" cy="737278"/>
          </a:xfrm>
        </p:spPr>
        <p:txBody>
          <a:bodyPr>
            <a:normAutofit/>
          </a:bodyPr>
          <a:lstStyle/>
          <a:p>
            <a:r>
              <a:rPr lang="en-US" sz="4000"/>
              <a:t>Actual sticky notes</a:t>
            </a:r>
          </a:p>
        </p:txBody>
      </p:sp>
      <p:sp>
        <p:nvSpPr>
          <p:cNvPr id="2" name="TextBox 1">
            <a:extLst>
              <a:ext uri="{FF2B5EF4-FFF2-40B4-BE49-F238E27FC236}">
                <a16:creationId xmlns:a16="http://schemas.microsoft.com/office/drawing/2014/main" id="{901CC2AB-2D62-D340-8714-65416EE6F92C}"/>
              </a:ext>
            </a:extLst>
          </p:cNvPr>
          <p:cNvSpPr txBox="1"/>
          <p:nvPr/>
        </p:nvSpPr>
        <p:spPr>
          <a:xfrm>
            <a:off x="11987213" y="6329363"/>
            <a:ext cx="184731" cy="369332"/>
          </a:xfrm>
          <a:prstGeom prst="rect">
            <a:avLst/>
          </a:prstGeom>
          <a:noFill/>
        </p:spPr>
        <p:txBody>
          <a:bodyPr wrap="none" rtlCol="0">
            <a:spAutoFit/>
          </a:bodyPr>
          <a:lstStyle/>
          <a:p>
            <a:endParaRPr lang="en-US"/>
          </a:p>
        </p:txBody>
      </p:sp>
      <p:sp>
        <p:nvSpPr>
          <p:cNvPr id="4" name="Rectangle 3">
            <a:extLst>
              <a:ext uri="{FF2B5EF4-FFF2-40B4-BE49-F238E27FC236}">
                <a16:creationId xmlns:a16="http://schemas.microsoft.com/office/drawing/2014/main" id="{FB0EF035-D4E4-284D-9781-8D091D399AEE}"/>
              </a:ext>
            </a:extLst>
          </p:cNvPr>
          <p:cNvSpPr/>
          <p:nvPr/>
        </p:nvSpPr>
        <p:spPr>
          <a:xfrm>
            <a:off x="5451874" y="5815446"/>
            <a:ext cx="5015091" cy="369332"/>
          </a:xfrm>
          <a:prstGeom prst="rect">
            <a:avLst/>
          </a:prstGeom>
        </p:spPr>
        <p:txBody>
          <a:bodyPr wrap="none">
            <a:spAutoFit/>
          </a:bodyPr>
          <a:lstStyle/>
          <a:p>
            <a:r>
              <a:rPr lang="en-US"/>
              <a:t>https://www.zazzle.com/store/learnrussianwithkira</a:t>
            </a:r>
          </a:p>
        </p:txBody>
      </p:sp>
      <p:pic>
        <p:nvPicPr>
          <p:cNvPr id="7" name="Picture 6">
            <a:extLst>
              <a:ext uri="{FF2B5EF4-FFF2-40B4-BE49-F238E27FC236}">
                <a16:creationId xmlns:a16="http://schemas.microsoft.com/office/drawing/2014/main" id="{F9EF4287-2C59-C548-A01B-98AB8BA4ABD8}"/>
              </a:ext>
            </a:extLst>
          </p:cNvPr>
          <p:cNvPicPr>
            <a:picLocks noChangeAspect="1"/>
          </p:cNvPicPr>
          <p:nvPr/>
        </p:nvPicPr>
        <p:blipFill rotWithShape="1">
          <a:blip r:embed="rId2"/>
          <a:srcRect t="5296" b="5627"/>
          <a:stretch/>
        </p:blipFill>
        <p:spPr>
          <a:xfrm>
            <a:off x="4461130" y="1595009"/>
            <a:ext cx="6996579" cy="3978030"/>
          </a:xfrm>
          <a:prstGeom prst="rect">
            <a:avLst/>
          </a:prstGeom>
        </p:spPr>
      </p:pic>
    </p:spTree>
    <p:extLst>
      <p:ext uri="{BB962C8B-B14F-4D97-AF65-F5344CB8AC3E}">
        <p14:creationId xmlns:p14="http://schemas.microsoft.com/office/powerpoint/2010/main" val="268366710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5F79630-D08B-7D4B-A452-780FCA8B3F0E}"/>
              </a:ext>
            </a:extLst>
          </p:cNvPr>
          <p:cNvSpPr txBox="1">
            <a:spLocks/>
          </p:cNvSpPr>
          <p:nvPr/>
        </p:nvSpPr>
        <p:spPr>
          <a:xfrm>
            <a:off x="5898702" y="1257300"/>
            <a:ext cx="4210935" cy="142273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643" dirty="0">
                <a:sym typeface="Wingdings"/>
              </a:rPr>
              <a:t>Special</a:t>
            </a:r>
          </a:p>
          <a:p>
            <a:pPr marL="0" indent="0" algn="ctr">
              <a:buFont typeface="Arial" panose="020B0604020202020204" pitchFamily="34" charset="0"/>
              <a:buNone/>
            </a:pPr>
            <a:r>
              <a:rPr lang="en-US" sz="4643" dirty="0">
                <a:sym typeface="Wingdings"/>
              </a:rPr>
              <a:t>Appearance:</a:t>
            </a:r>
            <a:endParaRPr lang="en-US" sz="4643" dirty="0"/>
          </a:p>
        </p:txBody>
      </p:sp>
      <p:pic>
        <p:nvPicPr>
          <p:cNvPr id="5" name="Picture 4">
            <a:extLst>
              <a:ext uri="{FF2B5EF4-FFF2-40B4-BE49-F238E27FC236}">
                <a16:creationId xmlns:a16="http://schemas.microsoft.com/office/drawing/2014/main" id="{B93D7541-707A-6241-B431-07DC96F3C3EF}"/>
              </a:ext>
            </a:extLst>
          </p:cNvPr>
          <p:cNvPicPr>
            <a:picLocks noChangeAspect="1"/>
          </p:cNvPicPr>
          <p:nvPr/>
        </p:nvPicPr>
        <p:blipFill>
          <a:blip r:embed="rId2"/>
          <a:stretch>
            <a:fillRect/>
          </a:stretch>
        </p:blipFill>
        <p:spPr>
          <a:xfrm>
            <a:off x="4828980" y="3239999"/>
            <a:ext cx="1314839" cy="1314839"/>
          </a:xfrm>
          <a:prstGeom prst="rect">
            <a:avLst/>
          </a:prstGeom>
        </p:spPr>
      </p:pic>
      <p:sp>
        <p:nvSpPr>
          <p:cNvPr id="6" name="Content Placeholder 2">
            <a:extLst>
              <a:ext uri="{FF2B5EF4-FFF2-40B4-BE49-F238E27FC236}">
                <a16:creationId xmlns:a16="http://schemas.microsoft.com/office/drawing/2014/main" id="{C8F77E35-0946-F14E-AD04-EC0463EBEB8B}"/>
              </a:ext>
            </a:extLst>
          </p:cNvPr>
          <p:cNvSpPr txBox="1">
            <a:spLocks/>
          </p:cNvSpPr>
          <p:nvPr/>
        </p:nvSpPr>
        <p:spPr>
          <a:xfrm>
            <a:off x="6432314" y="3686225"/>
            <a:ext cx="4527786" cy="422388"/>
          </a:xfrm>
          <a:prstGeom prst="rect">
            <a:avLst/>
          </a:prstGeom>
        </p:spPr>
        <p:txBody>
          <a:bodyPr vert="horz" lIns="91440" tIns="45720" rIns="91440" bIns="45720" rtlCol="0">
            <a:noAutofit/>
          </a:bodyPr>
          <a:lstStyle>
            <a:lvl1pPr marL="131445" indent="-131445" algn="l" defTabSz="525780" rtl="0" eaLnBrk="1" latinLnBrk="0" hangingPunct="1">
              <a:lnSpc>
                <a:spcPct val="90000"/>
              </a:lnSpc>
              <a:spcBef>
                <a:spcPts val="575"/>
              </a:spcBef>
              <a:buFont typeface="Arial" panose="020B0604020202020204" pitchFamily="34" charset="0"/>
              <a:buChar char="•"/>
              <a:defRPr sz="1610" kern="1200">
                <a:solidFill>
                  <a:schemeClr val="tx1"/>
                </a:solidFill>
                <a:latin typeface="+mn-lt"/>
                <a:ea typeface="+mn-ea"/>
                <a:cs typeface="+mn-cs"/>
              </a:defRPr>
            </a:lvl1pPr>
            <a:lvl2pPr marL="394335" indent="-131445" algn="l" defTabSz="525780" rtl="0" eaLnBrk="1" latinLnBrk="0" hangingPunct="1">
              <a:lnSpc>
                <a:spcPct val="90000"/>
              </a:lnSpc>
              <a:spcBef>
                <a:spcPts val="288"/>
              </a:spcBef>
              <a:buFont typeface="Arial" panose="020B0604020202020204" pitchFamily="34" charset="0"/>
              <a:buChar char="•"/>
              <a:defRPr sz="1380" kern="1200">
                <a:solidFill>
                  <a:schemeClr val="tx1"/>
                </a:solidFill>
                <a:latin typeface="+mn-lt"/>
                <a:ea typeface="+mn-ea"/>
                <a:cs typeface="+mn-cs"/>
              </a:defRPr>
            </a:lvl2pPr>
            <a:lvl3pPr marL="657225" indent="-131445" algn="l" defTabSz="525780" rtl="0" eaLnBrk="1" latinLnBrk="0" hangingPunct="1">
              <a:lnSpc>
                <a:spcPct val="90000"/>
              </a:lnSpc>
              <a:spcBef>
                <a:spcPts val="288"/>
              </a:spcBef>
              <a:buFont typeface="Arial" panose="020B0604020202020204" pitchFamily="34" charset="0"/>
              <a:buChar char="•"/>
              <a:defRPr sz="1150" kern="1200">
                <a:solidFill>
                  <a:schemeClr val="tx1"/>
                </a:solidFill>
                <a:latin typeface="+mn-lt"/>
                <a:ea typeface="+mn-ea"/>
                <a:cs typeface="+mn-cs"/>
              </a:defRPr>
            </a:lvl3pPr>
            <a:lvl4pPr marL="92011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4pPr>
            <a:lvl5pPr marL="118300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5pPr>
            <a:lvl6pPr marL="144589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6pPr>
            <a:lvl7pPr marL="170878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7pPr>
            <a:lvl8pPr marL="197167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8pPr>
            <a:lvl9pPr marL="2234565" indent="-131445" algn="l" defTabSz="525780" rtl="0" eaLnBrk="1" latinLnBrk="0" hangingPunct="1">
              <a:lnSpc>
                <a:spcPct val="90000"/>
              </a:lnSpc>
              <a:spcBef>
                <a:spcPts val="288"/>
              </a:spcBef>
              <a:buFont typeface="Arial" panose="020B0604020202020204" pitchFamily="34" charset="0"/>
              <a:buChar char="•"/>
              <a:defRPr sz="1035" kern="1200">
                <a:solidFill>
                  <a:schemeClr val="tx1"/>
                </a:solidFill>
                <a:latin typeface="+mn-lt"/>
                <a:ea typeface="+mn-ea"/>
                <a:cs typeface="+mn-cs"/>
              </a:defRPr>
            </a:lvl9pPr>
          </a:lstStyle>
          <a:p>
            <a:pPr marL="0" indent="0">
              <a:buNone/>
            </a:pPr>
            <a:r>
              <a:rPr lang="en-US" sz="2800" dirty="0"/>
              <a:t>© mindy77/</a:t>
            </a:r>
            <a:r>
              <a:rPr lang="en-US" sz="2800" dirty="0" err="1"/>
              <a:t>Shutterstock.com</a:t>
            </a:r>
            <a:endParaRPr lang="en-US" sz="2800" dirty="0"/>
          </a:p>
        </p:txBody>
      </p:sp>
    </p:spTree>
    <p:extLst>
      <p:ext uri="{BB962C8B-B14F-4D97-AF65-F5344CB8AC3E}">
        <p14:creationId xmlns:p14="http://schemas.microsoft.com/office/powerpoint/2010/main" val="19342529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C0FFAC5-F0D0-AC41-BC5E-D7DA2CA69B73}"/>
              </a:ext>
            </a:extLst>
          </p:cNvPr>
          <p:cNvSpPr>
            <a:spLocks noGrp="1"/>
          </p:cNvSpPr>
          <p:nvPr>
            <p:ph type="ctrTitle"/>
          </p:nvPr>
        </p:nvSpPr>
        <p:spPr>
          <a:xfrm>
            <a:off x="3769894" y="1617550"/>
            <a:ext cx="8470232" cy="1571252"/>
          </a:xfrm>
        </p:spPr>
        <p:txBody>
          <a:bodyPr anchor="ctr">
            <a:normAutofit/>
          </a:bodyPr>
          <a:lstStyle/>
          <a:p>
            <a:r>
              <a:rPr lang="en-US" sz="4400"/>
              <a:t>How can I support Kira?</a:t>
            </a:r>
          </a:p>
        </p:txBody>
      </p:sp>
      <p:sp>
        <p:nvSpPr>
          <p:cNvPr id="19" name="Title 1">
            <a:extLst>
              <a:ext uri="{FF2B5EF4-FFF2-40B4-BE49-F238E27FC236}">
                <a16:creationId xmlns:a16="http://schemas.microsoft.com/office/drawing/2014/main" id="{3A305657-C984-7F4F-BCE1-C5F9E74ABE90}"/>
              </a:ext>
            </a:extLst>
          </p:cNvPr>
          <p:cNvSpPr txBox="1">
            <a:spLocks/>
          </p:cNvSpPr>
          <p:nvPr/>
        </p:nvSpPr>
        <p:spPr>
          <a:xfrm>
            <a:off x="3769894" y="3188802"/>
            <a:ext cx="8470232" cy="239384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i="0" kern="1200">
                <a:solidFill>
                  <a:schemeClr val="tx1"/>
                </a:solidFill>
                <a:latin typeface="Avenir Next" panose="020B0503020202020204" pitchFamily="34" charset="0"/>
                <a:ea typeface="+mj-ea"/>
                <a:cs typeface="Times New Roman" panose="02020603050405020304" pitchFamily="18" charset="0"/>
              </a:defRPr>
            </a:lvl1pPr>
          </a:lstStyle>
          <a:p>
            <a:r>
              <a:rPr lang="en-US" sz="20000" b="0">
                <a:latin typeface="American Typewriter" panose="02090604020004020304" pitchFamily="18" charset="77"/>
                <a:ea typeface="Baskerville" panose="02020502070401020303" pitchFamily="18" charset="0"/>
                <a:cs typeface="Big Caslon Medium" panose="02000603090000020003" pitchFamily="2" charset="-79"/>
              </a:rPr>
              <a:t>?</a:t>
            </a:r>
          </a:p>
        </p:txBody>
      </p:sp>
    </p:spTree>
    <p:extLst>
      <p:ext uri="{BB962C8B-B14F-4D97-AF65-F5344CB8AC3E}">
        <p14:creationId xmlns:p14="http://schemas.microsoft.com/office/powerpoint/2010/main" val="106090046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C0FFAC5-F0D0-AC41-BC5E-D7DA2CA69B73}"/>
              </a:ext>
            </a:extLst>
          </p:cNvPr>
          <p:cNvSpPr>
            <a:spLocks noGrp="1"/>
          </p:cNvSpPr>
          <p:nvPr>
            <p:ph type="title"/>
          </p:nvPr>
        </p:nvSpPr>
        <p:spPr>
          <a:xfrm>
            <a:off x="3899336" y="1512274"/>
            <a:ext cx="4002729" cy="461666"/>
          </a:xfrm>
        </p:spPr>
        <p:txBody>
          <a:bodyPr anchor="ctr">
            <a:noAutofit/>
          </a:bodyPr>
          <a:lstStyle/>
          <a:p>
            <a:pPr marL="406400" indent="-406400" algn="l"/>
            <a:r>
              <a:rPr lang="en-US" sz="2000"/>
              <a:t>1) Check out Kira’s other stuff</a:t>
            </a:r>
          </a:p>
        </p:txBody>
      </p:sp>
      <p:sp>
        <p:nvSpPr>
          <p:cNvPr id="5" name="Rectangle 4">
            <a:extLst>
              <a:ext uri="{FF2B5EF4-FFF2-40B4-BE49-F238E27FC236}">
                <a16:creationId xmlns:a16="http://schemas.microsoft.com/office/drawing/2014/main" id="{934956AB-FC24-684A-89CC-820834AA7FAD}"/>
              </a:ext>
            </a:extLst>
          </p:cNvPr>
          <p:cNvSpPr/>
          <p:nvPr/>
        </p:nvSpPr>
        <p:spPr>
          <a:xfrm>
            <a:off x="4231012" y="3267356"/>
            <a:ext cx="3339376" cy="461665"/>
          </a:xfrm>
          <a:prstGeom prst="rect">
            <a:avLst/>
          </a:prstGeom>
        </p:spPr>
        <p:txBody>
          <a:bodyPr wrap="none">
            <a:spAutoFit/>
          </a:bodyPr>
          <a:lstStyle/>
          <a:p>
            <a:r>
              <a:rPr lang="en-US" sz="2400">
                <a:solidFill>
                  <a:srgbClr val="5E16EB"/>
                </a:solidFill>
                <a:hlinkClick r:id="rId3">
                  <a:extLst>
                    <a:ext uri="{A12FA001-AC4F-418D-AE19-62706E023703}">
                      <ahyp:hlinkClr xmlns:ahyp="http://schemas.microsoft.com/office/drawing/2018/hyperlinkcolor" val="tx"/>
                    </a:ext>
                  </a:extLst>
                </a:hlinkClick>
              </a:rPr>
              <a:t>learnrussianwithkira.com</a:t>
            </a:r>
            <a:endParaRPr lang="en-US" sz="2400">
              <a:solidFill>
                <a:srgbClr val="5E16EB"/>
              </a:solidFill>
            </a:endParaRPr>
          </a:p>
        </p:txBody>
      </p:sp>
      <p:cxnSp>
        <p:nvCxnSpPr>
          <p:cNvPr id="3" name="Straight Connector 2">
            <a:extLst>
              <a:ext uri="{FF2B5EF4-FFF2-40B4-BE49-F238E27FC236}">
                <a16:creationId xmlns:a16="http://schemas.microsoft.com/office/drawing/2014/main" id="{6EE6FAAB-66A4-F745-91D9-89407D7ACD22}"/>
              </a:ext>
            </a:extLst>
          </p:cNvPr>
          <p:cNvCxnSpPr>
            <a:cxnSpLocks/>
          </p:cNvCxnSpPr>
          <p:nvPr/>
        </p:nvCxnSpPr>
        <p:spPr>
          <a:xfrm>
            <a:off x="7961586" y="1512274"/>
            <a:ext cx="0" cy="4699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0DF9EBD-B616-DE49-A13D-68F789EAA280}"/>
              </a:ext>
            </a:extLst>
          </p:cNvPr>
          <p:cNvCxnSpPr>
            <a:cxnSpLocks/>
          </p:cNvCxnSpPr>
          <p:nvPr/>
        </p:nvCxnSpPr>
        <p:spPr>
          <a:xfrm>
            <a:off x="3899336" y="3941383"/>
            <a:ext cx="805092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ED288AF-20BB-0841-99B0-41C8BDFCA439}"/>
              </a:ext>
            </a:extLst>
          </p:cNvPr>
          <p:cNvSpPr txBox="1">
            <a:spLocks/>
          </p:cNvSpPr>
          <p:nvPr/>
        </p:nvSpPr>
        <p:spPr>
          <a:xfrm>
            <a:off x="8245369" y="1490244"/>
            <a:ext cx="3704892" cy="48609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Times New Roman" panose="02020603050405020304" pitchFamily="18" charset="0"/>
              </a:defRPr>
            </a:lvl1pPr>
          </a:lstStyle>
          <a:p>
            <a:pPr marL="406400" indent="-406400"/>
            <a:r>
              <a:rPr lang="en-US" sz="2000"/>
              <a:t>2) Become an ambassador</a:t>
            </a:r>
          </a:p>
        </p:txBody>
      </p:sp>
      <p:sp>
        <p:nvSpPr>
          <p:cNvPr id="9" name="Rectangle 8">
            <a:extLst>
              <a:ext uri="{FF2B5EF4-FFF2-40B4-BE49-F238E27FC236}">
                <a16:creationId xmlns:a16="http://schemas.microsoft.com/office/drawing/2014/main" id="{764EBCE4-307C-6545-8808-A5BA3A8CA16A}"/>
              </a:ext>
            </a:extLst>
          </p:cNvPr>
          <p:cNvSpPr/>
          <p:nvPr/>
        </p:nvSpPr>
        <p:spPr>
          <a:xfrm>
            <a:off x="8292662" y="1970634"/>
            <a:ext cx="3657599" cy="1769715"/>
          </a:xfrm>
          <a:prstGeom prst="rect">
            <a:avLst/>
          </a:prstGeom>
        </p:spPr>
        <p:txBody>
          <a:bodyPr wrap="square">
            <a:spAutoFit/>
          </a:bodyPr>
          <a:lstStyle/>
          <a:p>
            <a:r>
              <a:rPr lang="en-US"/>
              <a:t>If you love Kira’s stuff, you could tell:</a:t>
            </a:r>
          </a:p>
          <a:p>
            <a:endParaRPr lang="en-US" sz="100"/>
          </a:p>
          <a:p>
            <a:pPr marL="571500" indent="-571500">
              <a:buFont typeface="Wingdings" pitchFamily="2" charset="2"/>
              <a:buChar char="ü"/>
            </a:pPr>
            <a:r>
              <a:rPr lang="en-US"/>
              <a:t>fellow Russian students</a:t>
            </a:r>
          </a:p>
          <a:p>
            <a:pPr marL="571500" indent="-571500">
              <a:buFont typeface="Wingdings" pitchFamily="2" charset="2"/>
              <a:buChar char="ü"/>
            </a:pPr>
            <a:r>
              <a:rPr lang="en-US"/>
              <a:t>teachers</a:t>
            </a:r>
          </a:p>
          <a:p>
            <a:pPr marL="571500" indent="-571500">
              <a:buFont typeface="Wingdings" pitchFamily="2" charset="2"/>
              <a:buChar char="ü"/>
            </a:pPr>
            <a:r>
              <a:rPr lang="en-US"/>
              <a:t>Reddit!</a:t>
            </a:r>
            <a:endParaRPr lang="en-US">
              <a:solidFill>
                <a:srgbClr val="5E16EB"/>
              </a:solidFill>
            </a:endParaRPr>
          </a:p>
          <a:p>
            <a:r>
              <a:rPr lang="en-US">
                <a:solidFill>
                  <a:srgbClr val="5E16EB"/>
                </a:solidFill>
              </a:rPr>
              <a:t>learnrussianwithkira.com</a:t>
            </a:r>
          </a:p>
          <a:p>
            <a:r>
              <a:rPr lang="en-US">
                <a:solidFill>
                  <a:srgbClr val="5E16EB"/>
                </a:solidFill>
              </a:rPr>
              <a:t>patreon.com/learnrussianwithkira</a:t>
            </a:r>
            <a:endParaRPr lang="en-US"/>
          </a:p>
        </p:txBody>
      </p:sp>
      <p:sp>
        <p:nvSpPr>
          <p:cNvPr id="11" name="Rectangle 10">
            <a:extLst>
              <a:ext uri="{FF2B5EF4-FFF2-40B4-BE49-F238E27FC236}">
                <a16:creationId xmlns:a16="http://schemas.microsoft.com/office/drawing/2014/main" id="{FCD99130-054C-4C43-B2CE-7FF63F796961}"/>
              </a:ext>
            </a:extLst>
          </p:cNvPr>
          <p:cNvSpPr/>
          <p:nvPr/>
        </p:nvSpPr>
        <p:spPr>
          <a:xfrm>
            <a:off x="4230415" y="4718935"/>
            <a:ext cx="3671653" cy="1769715"/>
          </a:xfrm>
          <a:prstGeom prst="rect">
            <a:avLst/>
          </a:prstGeom>
        </p:spPr>
        <p:txBody>
          <a:bodyPr wrap="square">
            <a:spAutoFit/>
          </a:bodyPr>
          <a:lstStyle/>
          <a:p>
            <a:r>
              <a:rPr lang="en-US"/>
              <a:t>At the $5 a month level:</a:t>
            </a:r>
          </a:p>
          <a:p>
            <a:endParaRPr lang="en-US" sz="100"/>
          </a:p>
          <a:p>
            <a:pPr marL="234950" indent="-234950">
              <a:buFont typeface="Wingdings" pitchFamily="2" charset="2"/>
              <a:buChar char="ü"/>
            </a:pPr>
            <a:r>
              <a:rPr lang="en-US"/>
              <a:t>exclusive podcast focused on sounds</a:t>
            </a:r>
          </a:p>
          <a:p>
            <a:pPr marL="234950" indent="-234950">
              <a:buFont typeface="Wingdings" pitchFamily="2" charset="2"/>
              <a:buChar char="ü"/>
            </a:pPr>
            <a:r>
              <a:rPr lang="en-US"/>
              <a:t>library of podcast episodes</a:t>
            </a:r>
          </a:p>
          <a:p>
            <a:pPr marL="234950" indent="-234950">
              <a:buFont typeface="Wingdings" pitchFamily="2" charset="2"/>
              <a:buChar char="ü"/>
            </a:pPr>
            <a:r>
              <a:rPr lang="en-US"/>
              <a:t>optional texts &amp; emails</a:t>
            </a:r>
            <a:endParaRPr lang="en-US">
              <a:solidFill>
                <a:srgbClr val="5E16EB"/>
              </a:solidFill>
            </a:endParaRPr>
          </a:p>
          <a:p>
            <a:r>
              <a:rPr lang="en-US">
                <a:solidFill>
                  <a:srgbClr val="5E16EB"/>
                </a:solidFill>
              </a:rPr>
              <a:t>patreon.com/learnrussianwithkira</a:t>
            </a:r>
            <a:endParaRPr lang="en-US"/>
          </a:p>
        </p:txBody>
      </p:sp>
      <p:pic>
        <p:nvPicPr>
          <p:cNvPr id="13" name="Picture 12">
            <a:extLst>
              <a:ext uri="{FF2B5EF4-FFF2-40B4-BE49-F238E27FC236}">
                <a16:creationId xmlns:a16="http://schemas.microsoft.com/office/drawing/2014/main" id="{B1F23125-D397-1E40-B66F-75E719BEE9AB}"/>
              </a:ext>
            </a:extLst>
          </p:cNvPr>
          <p:cNvPicPr>
            <a:picLocks noChangeAspect="1"/>
          </p:cNvPicPr>
          <p:nvPr/>
        </p:nvPicPr>
        <p:blipFill>
          <a:blip r:embed="rId4"/>
          <a:stretch>
            <a:fillRect/>
          </a:stretch>
        </p:blipFill>
        <p:spPr>
          <a:xfrm>
            <a:off x="10121462" y="5168753"/>
            <a:ext cx="707609" cy="707609"/>
          </a:xfrm>
          <a:prstGeom prst="rect">
            <a:avLst/>
          </a:prstGeom>
        </p:spPr>
      </p:pic>
      <p:sp>
        <p:nvSpPr>
          <p:cNvPr id="14" name="Rectangle 13">
            <a:extLst>
              <a:ext uri="{FF2B5EF4-FFF2-40B4-BE49-F238E27FC236}">
                <a16:creationId xmlns:a16="http://schemas.microsoft.com/office/drawing/2014/main" id="{B8162D0A-7FA1-D243-974E-DA760941581E}"/>
              </a:ext>
            </a:extLst>
          </p:cNvPr>
          <p:cNvSpPr/>
          <p:nvPr/>
        </p:nvSpPr>
        <p:spPr>
          <a:xfrm>
            <a:off x="8294557" y="5980785"/>
            <a:ext cx="3488403" cy="461665"/>
          </a:xfrm>
          <a:prstGeom prst="rect">
            <a:avLst/>
          </a:prstGeom>
        </p:spPr>
        <p:txBody>
          <a:bodyPr wrap="square">
            <a:spAutoFit/>
          </a:bodyPr>
          <a:lstStyle/>
          <a:p>
            <a:pPr algn="ctr"/>
            <a:r>
              <a:rPr lang="en-US" sz="2400">
                <a:solidFill>
                  <a:srgbClr val="5E16EB"/>
                </a:solidFill>
                <a:hlinkClick r:id="rId5">
                  <a:extLst>
                    <a:ext uri="{A12FA001-AC4F-418D-AE19-62706E023703}">
                      <ahyp:hlinkClr xmlns:ahyp="http://schemas.microsoft.com/office/drawing/2018/hyperlinkcolor" val="tx"/>
                    </a:ext>
                  </a:extLst>
                </a:hlinkClick>
              </a:rPr>
              <a:t>buymeacoffee.com/kiradi</a:t>
            </a:r>
            <a:endParaRPr lang="en-US" sz="2400">
              <a:solidFill>
                <a:srgbClr val="5E16EB"/>
              </a:solidFill>
            </a:endParaRPr>
          </a:p>
        </p:txBody>
      </p:sp>
      <p:pic>
        <p:nvPicPr>
          <p:cNvPr id="15" name="Picture 14">
            <a:extLst>
              <a:ext uri="{FF2B5EF4-FFF2-40B4-BE49-F238E27FC236}">
                <a16:creationId xmlns:a16="http://schemas.microsoft.com/office/drawing/2014/main" id="{1BEB2C91-C0BF-6F42-8F0E-9E09F71DE2D4}"/>
              </a:ext>
            </a:extLst>
          </p:cNvPr>
          <p:cNvPicPr>
            <a:picLocks noChangeAspect="1"/>
          </p:cNvPicPr>
          <p:nvPr/>
        </p:nvPicPr>
        <p:blipFill>
          <a:blip r:embed="rId6"/>
          <a:stretch>
            <a:fillRect/>
          </a:stretch>
        </p:blipFill>
        <p:spPr>
          <a:xfrm>
            <a:off x="8923286" y="4692764"/>
            <a:ext cx="1369695" cy="1369695"/>
          </a:xfrm>
          <a:prstGeom prst="rect">
            <a:avLst/>
          </a:prstGeom>
        </p:spPr>
      </p:pic>
      <p:sp>
        <p:nvSpPr>
          <p:cNvPr id="20" name="Title 1">
            <a:extLst>
              <a:ext uri="{FF2B5EF4-FFF2-40B4-BE49-F238E27FC236}">
                <a16:creationId xmlns:a16="http://schemas.microsoft.com/office/drawing/2014/main" id="{EAC73301-D30D-4B40-A6EF-46E6E538B669}"/>
              </a:ext>
            </a:extLst>
          </p:cNvPr>
          <p:cNvSpPr txBox="1">
            <a:spLocks/>
          </p:cNvSpPr>
          <p:nvPr/>
        </p:nvSpPr>
        <p:spPr>
          <a:xfrm>
            <a:off x="3899336" y="4155356"/>
            <a:ext cx="4002729" cy="461666"/>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Times New Roman" panose="02020603050405020304" pitchFamily="18" charset="0"/>
              </a:defRPr>
            </a:lvl1pPr>
          </a:lstStyle>
          <a:p>
            <a:pPr marL="406400" indent="-406400"/>
            <a:r>
              <a:rPr lang="en-US" sz="2000"/>
              <a:t>3) Become a Patron</a:t>
            </a:r>
          </a:p>
        </p:txBody>
      </p:sp>
      <p:sp>
        <p:nvSpPr>
          <p:cNvPr id="21" name="Title 1">
            <a:extLst>
              <a:ext uri="{FF2B5EF4-FFF2-40B4-BE49-F238E27FC236}">
                <a16:creationId xmlns:a16="http://schemas.microsoft.com/office/drawing/2014/main" id="{B6F66A15-B789-8D42-B99B-402B69C7DCC9}"/>
              </a:ext>
            </a:extLst>
          </p:cNvPr>
          <p:cNvSpPr txBox="1">
            <a:spLocks/>
          </p:cNvSpPr>
          <p:nvPr/>
        </p:nvSpPr>
        <p:spPr>
          <a:xfrm>
            <a:off x="8268093" y="4152778"/>
            <a:ext cx="4002729" cy="461666"/>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Times New Roman" panose="02020603050405020304" pitchFamily="18" charset="0"/>
              </a:defRPr>
            </a:lvl1pPr>
          </a:lstStyle>
          <a:p>
            <a:pPr marL="406400" indent="-406400"/>
            <a:r>
              <a:rPr lang="en-US" sz="2000"/>
              <a:t>4) Buy Kira a coffee : )</a:t>
            </a:r>
          </a:p>
        </p:txBody>
      </p:sp>
      <p:pic>
        <p:nvPicPr>
          <p:cNvPr id="22" name="Picture 21">
            <a:extLst>
              <a:ext uri="{FF2B5EF4-FFF2-40B4-BE49-F238E27FC236}">
                <a16:creationId xmlns:a16="http://schemas.microsoft.com/office/drawing/2014/main" id="{A1C7DE9C-240B-3540-9EE8-F89AA2C50065}"/>
              </a:ext>
            </a:extLst>
          </p:cNvPr>
          <p:cNvPicPr>
            <a:picLocks noChangeAspect="1"/>
          </p:cNvPicPr>
          <p:nvPr/>
        </p:nvPicPr>
        <p:blipFill>
          <a:blip r:embed="rId7"/>
          <a:stretch>
            <a:fillRect/>
          </a:stretch>
        </p:blipFill>
        <p:spPr>
          <a:xfrm>
            <a:off x="4231012" y="2105197"/>
            <a:ext cx="3339376" cy="870337"/>
          </a:xfrm>
          <a:prstGeom prst="rect">
            <a:avLst/>
          </a:prstGeom>
        </p:spPr>
      </p:pic>
      <p:sp>
        <p:nvSpPr>
          <p:cNvPr id="23" name="Title 1">
            <a:extLst>
              <a:ext uri="{FF2B5EF4-FFF2-40B4-BE49-F238E27FC236}">
                <a16:creationId xmlns:a16="http://schemas.microsoft.com/office/drawing/2014/main" id="{79AF4A74-7B9F-5844-93EF-9577B62458CA}"/>
              </a:ext>
            </a:extLst>
          </p:cNvPr>
          <p:cNvSpPr txBox="1">
            <a:spLocks/>
          </p:cNvSpPr>
          <p:nvPr/>
        </p:nvSpPr>
        <p:spPr>
          <a:xfrm>
            <a:off x="3666949" y="560690"/>
            <a:ext cx="8470232" cy="870334"/>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b="1" i="0" kern="1200">
                <a:solidFill>
                  <a:schemeClr val="tx1"/>
                </a:solidFill>
                <a:latin typeface="Avenir Next" panose="020B0503020202020204" pitchFamily="34" charset="0"/>
                <a:ea typeface="+mj-ea"/>
                <a:cs typeface="Times New Roman" panose="02020603050405020304" pitchFamily="18" charset="0"/>
              </a:defRPr>
            </a:lvl1pPr>
          </a:lstStyle>
          <a:p>
            <a:pPr algn="ctr"/>
            <a:r>
              <a:rPr lang="en-US" sz="3600"/>
              <a:t>How can I support Kira?</a:t>
            </a:r>
          </a:p>
        </p:txBody>
      </p:sp>
      <p:pic>
        <p:nvPicPr>
          <p:cNvPr id="2" name="Picture 1">
            <a:extLst>
              <a:ext uri="{FF2B5EF4-FFF2-40B4-BE49-F238E27FC236}">
                <a16:creationId xmlns:a16="http://schemas.microsoft.com/office/drawing/2014/main" id="{B6A20C77-A292-74AC-61D5-74758F7B7CB3}"/>
              </a:ext>
            </a:extLst>
          </p:cNvPr>
          <p:cNvPicPr>
            <a:picLocks noChangeAspect="1"/>
          </p:cNvPicPr>
          <p:nvPr/>
        </p:nvPicPr>
        <p:blipFill>
          <a:blip r:embed="rId8"/>
          <a:stretch>
            <a:fillRect/>
          </a:stretch>
        </p:blipFill>
        <p:spPr>
          <a:xfrm>
            <a:off x="10373514" y="5561372"/>
            <a:ext cx="187512" cy="176482"/>
          </a:xfrm>
          <a:prstGeom prst="rect">
            <a:avLst/>
          </a:prstGeom>
        </p:spPr>
      </p:pic>
    </p:spTree>
    <p:extLst>
      <p:ext uri="{BB962C8B-B14F-4D97-AF65-F5344CB8AC3E}">
        <p14:creationId xmlns:p14="http://schemas.microsoft.com/office/powerpoint/2010/main" val="38414955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D3CE-1EB7-1F40-8FEF-EBC665A9345E}"/>
              </a:ext>
            </a:extLst>
          </p:cNvPr>
          <p:cNvSpPr>
            <a:spLocks noGrp="1"/>
          </p:cNvSpPr>
          <p:nvPr>
            <p:ph type="ctrTitle"/>
          </p:nvPr>
        </p:nvSpPr>
        <p:spPr>
          <a:xfrm>
            <a:off x="4295078" y="321716"/>
            <a:ext cx="7244881" cy="2387600"/>
          </a:xfrm>
        </p:spPr>
        <p:txBody>
          <a:bodyPr anchor="ctr">
            <a:normAutofit/>
          </a:bodyPr>
          <a:lstStyle/>
          <a:p>
            <a:r>
              <a:rPr lang="en-US"/>
              <a:t>Chat &amp; Sing!</a:t>
            </a:r>
            <a:br>
              <a:rPr lang="en-US"/>
            </a:br>
            <a:r>
              <a:rPr lang="en-US" sz="2400"/>
              <a:t>(Kira – stop sharing your screen</a:t>
            </a:r>
            <a:br>
              <a:rPr lang="en-US" sz="2400"/>
            </a:br>
            <a:r>
              <a:rPr lang="en-US" sz="2400"/>
              <a:t>and remember to use the </a:t>
            </a:r>
            <a:r>
              <a:rPr lang="ru-RU" sz="2400"/>
              <a:t>букс</a:t>
            </a:r>
            <a:r>
              <a:rPr lang="en-US" sz="2400"/>
              <a:t>!)</a:t>
            </a:r>
          </a:p>
        </p:txBody>
      </p:sp>
      <p:pic>
        <p:nvPicPr>
          <p:cNvPr id="3" name="Picture 2">
            <a:extLst>
              <a:ext uri="{FF2B5EF4-FFF2-40B4-BE49-F238E27FC236}">
                <a16:creationId xmlns:a16="http://schemas.microsoft.com/office/drawing/2014/main" id="{7A8388F3-D5E2-FF4D-9338-8F72D8876BD7}"/>
              </a:ext>
            </a:extLst>
          </p:cNvPr>
          <p:cNvPicPr>
            <a:picLocks noChangeAspect="1"/>
          </p:cNvPicPr>
          <p:nvPr/>
        </p:nvPicPr>
        <p:blipFill>
          <a:blip r:embed="rId3"/>
          <a:stretch>
            <a:fillRect/>
          </a:stretch>
        </p:blipFill>
        <p:spPr>
          <a:xfrm>
            <a:off x="6568666" y="2617393"/>
            <a:ext cx="2687628" cy="3500635"/>
          </a:xfrm>
          <a:prstGeom prst="rect">
            <a:avLst/>
          </a:prstGeom>
        </p:spPr>
      </p:pic>
    </p:spTree>
    <p:extLst>
      <p:ext uri="{BB962C8B-B14F-4D97-AF65-F5344CB8AC3E}">
        <p14:creationId xmlns:p14="http://schemas.microsoft.com/office/powerpoint/2010/main" val="36574501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065FE-7CE9-A94A-8221-7CD5A2251725}"/>
              </a:ext>
            </a:extLst>
          </p:cNvPr>
          <p:cNvSpPr>
            <a:spLocks noGrp="1"/>
          </p:cNvSpPr>
          <p:nvPr>
            <p:ph type="title"/>
          </p:nvPr>
        </p:nvSpPr>
        <p:spPr>
          <a:xfrm>
            <a:off x="4195482" y="543560"/>
            <a:ext cx="7158318" cy="1325563"/>
          </a:xfrm>
        </p:spPr>
        <p:txBody>
          <a:bodyPr anchor="ctr">
            <a:normAutofit/>
          </a:bodyPr>
          <a:lstStyle/>
          <a:p>
            <a:pPr algn="l"/>
            <a:r>
              <a:rPr lang="en-US" sz="5000"/>
              <a:t>Are you a teacher?</a:t>
            </a:r>
          </a:p>
        </p:txBody>
      </p:sp>
      <p:sp>
        <p:nvSpPr>
          <p:cNvPr id="3" name="Content Placeholder 2">
            <a:extLst>
              <a:ext uri="{FF2B5EF4-FFF2-40B4-BE49-F238E27FC236}">
                <a16:creationId xmlns:a16="http://schemas.microsoft.com/office/drawing/2014/main" id="{C7647376-E404-9B46-A904-895F53BB0009}"/>
              </a:ext>
            </a:extLst>
          </p:cNvPr>
          <p:cNvSpPr>
            <a:spLocks noGrp="1"/>
          </p:cNvSpPr>
          <p:nvPr>
            <p:ph idx="1"/>
          </p:nvPr>
        </p:nvSpPr>
        <p:spPr>
          <a:xfrm>
            <a:off x="4195482" y="1803400"/>
            <a:ext cx="7158318" cy="4089325"/>
          </a:xfrm>
        </p:spPr>
        <p:txBody>
          <a:bodyPr/>
          <a:lstStyle/>
          <a:p>
            <a:pPr marL="0" indent="0">
              <a:buNone/>
            </a:pPr>
            <a:r>
              <a:rPr lang="en-US" sz="2000"/>
              <a:t>Would you like to use this PPT?</a:t>
            </a:r>
          </a:p>
          <a:p>
            <a:pPr marL="0" indent="0">
              <a:buNone/>
            </a:pPr>
            <a:endParaRPr lang="en-US" sz="400"/>
          </a:p>
          <a:p>
            <a:pPr marL="0" indent="0">
              <a:buNone/>
            </a:pPr>
            <a:r>
              <a:rPr lang="en-US" sz="2000"/>
              <a:t>Please do!  Take it, tweak it, share it – just please include “based on </a:t>
            </a:r>
            <a:r>
              <a:rPr lang="en-US" sz="2000" i="1"/>
              <a:t>Unlocking Russian Pronunciation </a:t>
            </a:r>
            <a:r>
              <a:rPr lang="en-US" sz="2000"/>
              <a:t>by Kimberly (Kira) DiMattia” in it.</a:t>
            </a:r>
          </a:p>
          <a:p>
            <a:pPr marL="0" indent="0">
              <a:buNone/>
            </a:pPr>
            <a:endParaRPr lang="en-US" sz="400"/>
          </a:p>
          <a:p>
            <a:pPr marL="0" indent="0">
              <a:buNone/>
            </a:pPr>
            <a:r>
              <a:rPr lang="en-US" sz="2000"/>
              <a:t>In return, I would love it if you would share these two links with your students: </a:t>
            </a:r>
          </a:p>
          <a:p>
            <a:pPr marL="0" indent="0">
              <a:buNone/>
            </a:pPr>
            <a:endParaRPr lang="en-US" sz="400"/>
          </a:p>
          <a:p>
            <a:pPr marL="457200" indent="-457200">
              <a:buFont typeface="+mj-lt"/>
              <a:buAutoNum type="arabicPeriod"/>
            </a:pPr>
            <a:r>
              <a:rPr lang="en-US" sz="2000">
                <a:hlinkClick r:id="rId3"/>
              </a:rPr>
              <a:t>www.learnrussianwithkira.com</a:t>
            </a:r>
            <a:endParaRPr lang="en-US" sz="2000"/>
          </a:p>
          <a:p>
            <a:pPr marL="457200" indent="-457200">
              <a:buFont typeface="+mj-lt"/>
              <a:buAutoNum type="arabicPeriod"/>
            </a:pPr>
            <a:r>
              <a:rPr lang="en-US" sz="2000">
                <a:hlinkClick r:id="rId4"/>
              </a:rPr>
              <a:t>www.patreon.com/learnrussianwithkira</a:t>
            </a:r>
            <a:r>
              <a:rPr lang="en-US" sz="2000"/>
              <a:t> </a:t>
            </a:r>
          </a:p>
          <a:p>
            <a:pPr marL="0" indent="0">
              <a:buNone/>
            </a:pPr>
            <a:endParaRPr lang="en-US" sz="400"/>
          </a:p>
          <a:p>
            <a:pPr marL="0" indent="0">
              <a:buNone/>
            </a:pPr>
            <a:r>
              <a:rPr lang="ru-RU" sz="2000"/>
              <a:t>Спасибо!</a:t>
            </a:r>
            <a:endParaRPr lang="en-US" sz="2000"/>
          </a:p>
          <a:p>
            <a:pPr marL="0" indent="0">
              <a:buNone/>
            </a:pPr>
            <a:r>
              <a:rPr lang="en-US" sz="2000"/>
              <a:t>Kimberly DiMattia, </a:t>
            </a:r>
            <a:r>
              <a:rPr lang="en-US" sz="2000">
                <a:hlinkClick r:id="rId5"/>
              </a:rPr>
              <a:t>kiradimattia@gmail.com</a:t>
            </a:r>
            <a:r>
              <a:rPr lang="en-US" sz="2000"/>
              <a:t> </a:t>
            </a:r>
          </a:p>
        </p:txBody>
      </p:sp>
    </p:spTree>
    <p:extLst>
      <p:ext uri="{BB962C8B-B14F-4D97-AF65-F5344CB8AC3E}">
        <p14:creationId xmlns:p14="http://schemas.microsoft.com/office/powerpoint/2010/main" val="2844331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1291B6-1966-4F46-930F-38F3F6B08D52}"/>
              </a:ext>
            </a:extLst>
          </p:cNvPr>
          <p:cNvSpPr>
            <a:spLocks noGrp="1"/>
          </p:cNvSpPr>
          <p:nvPr>
            <p:ph type="title"/>
          </p:nvPr>
        </p:nvSpPr>
        <p:spPr>
          <a:xfrm>
            <a:off x="4195482" y="805588"/>
            <a:ext cx="7612890" cy="1071486"/>
          </a:xfrm>
        </p:spPr>
        <p:txBody>
          <a:bodyPr/>
          <a:lstStyle/>
          <a:p>
            <a:r>
              <a:rPr lang="en-US"/>
              <a:t>Daily alarm</a:t>
            </a:r>
          </a:p>
        </p:txBody>
      </p:sp>
      <p:sp>
        <p:nvSpPr>
          <p:cNvPr id="6" name="Content Placeholder 5">
            <a:extLst>
              <a:ext uri="{FF2B5EF4-FFF2-40B4-BE49-F238E27FC236}">
                <a16:creationId xmlns:a16="http://schemas.microsoft.com/office/drawing/2014/main" id="{7B042791-5B83-BE45-B643-C40D2393201E}"/>
              </a:ext>
            </a:extLst>
          </p:cNvPr>
          <p:cNvSpPr>
            <a:spLocks noGrp="1"/>
          </p:cNvSpPr>
          <p:nvPr>
            <p:ph idx="1"/>
          </p:nvPr>
        </p:nvSpPr>
        <p:spPr>
          <a:xfrm>
            <a:off x="4984632" y="5078447"/>
            <a:ext cx="2619010" cy="480131"/>
          </a:xfrm>
        </p:spPr>
        <p:txBody>
          <a:bodyPr/>
          <a:lstStyle/>
          <a:p>
            <a:pPr marL="0" indent="0">
              <a:buNone/>
            </a:pPr>
            <a:r>
              <a:rPr lang="en-US"/>
              <a:t>Every day, 7 p.m.</a:t>
            </a:r>
          </a:p>
        </p:txBody>
      </p:sp>
      <p:pic>
        <p:nvPicPr>
          <p:cNvPr id="5" name="Picture 4">
            <a:extLst>
              <a:ext uri="{FF2B5EF4-FFF2-40B4-BE49-F238E27FC236}">
                <a16:creationId xmlns:a16="http://schemas.microsoft.com/office/drawing/2014/main" id="{96DDE678-EE87-9942-A9E0-3FF4FABF1AE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603642" y="4859436"/>
            <a:ext cx="918154" cy="918154"/>
          </a:xfrm>
          <a:prstGeom prst="rect">
            <a:avLst/>
          </a:prstGeom>
        </p:spPr>
      </p:pic>
      <p:pic>
        <p:nvPicPr>
          <p:cNvPr id="2" name="Picture 1">
            <a:extLst>
              <a:ext uri="{FF2B5EF4-FFF2-40B4-BE49-F238E27FC236}">
                <a16:creationId xmlns:a16="http://schemas.microsoft.com/office/drawing/2014/main" id="{5DFB2C52-BC0C-0342-9A42-B8DEC4587C43}"/>
              </a:ext>
            </a:extLst>
          </p:cNvPr>
          <p:cNvPicPr>
            <a:picLocks noChangeAspect="1"/>
          </p:cNvPicPr>
          <p:nvPr/>
        </p:nvPicPr>
        <p:blipFill>
          <a:blip r:embed="rId4"/>
          <a:stretch>
            <a:fillRect/>
          </a:stretch>
        </p:blipFill>
        <p:spPr>
          <a:xfrm>
            <a:off x="8666984" y="1900519"/>
            <a:ext cx="2373677" cy="4213276"/>
          </a:xfrm>
          <a:prstGeom prst="rect">
            <a:avLst/>
          </a:prstGeom>
          <a:ln>
            <a:noFill/>
          </a:ln>
        </p:spPr>
      </p:pic>
    </p:spTree>
    <p:extLst>
      <p:ext uri="{BB962C8B-B14F-4D97-AF65-F5344CB8AC3E}">
        <p14:creationId xmlns:p14="http://schemas.microsoft.com/office/powerpoint/2010/main" val="106286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D3CE-1EB7-1F40-8FEF-EBC665A9345E}"/>
              </a:ext>
            </a:extLst>
          </p:cNvPr>
          <p:cNvSpPr>
            <a:spLocks noGrp="1"/>
          </p:cNvSpPr>
          <p:nvPr>
            <p:ph type="ctrTitle"/>
          </p:nvPr>
        </p:nvSpPr>
        <p:spPr/>
        <p:txBody>
          <a:bodyPr>
            <a:normAutofit/>
          </a:bodyPr>
          <a:lstStyle/>
          <a:p>
            <a:r>
              <a:rPr lang="en-US" sz="3200"/>
              <a:t>Do you want to continue or tweak your practice routine this week?</a:t>
            </a:r>
            <a:br>
              <a:rPr lang="en-US" sz="3200"/>
            </a:br>
            <a:br>
              <a:rPr lang="en-US" sz="3200"/>
            </a:br>
            <a:r>
              <a:rPr lang="en-US" sz="3200"/>
              <a:t>Type your goal/plan/idea in the chat.</a:t>
            </a:r>
          </a:p>
        </p:txBody>
      </p:sp>
    </p:spTree>
    <p:extLst>
      <p:ext uri="{BB962C8B-B14F-4D97-AF65-F5344CB8AC3E}">
        <p14:creationId xmlns:p14="http://schemas.microsoft.com/office/powerpoint/2010/main" val="3691248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7876-F236-DA41-AE16-863C28610DCA}"/>
              </a:ext>
            </a:extLst>
          </p:cNvPr>
          <p:cNvSpPr>
            <a:spLocks noGrp="1"/>
          </p:cNvSpPr>
          <p:nvPr>
            <p:ph type="title"/>
          </p:nvPr>
        </p:nvSpPr>
        <p:spPr>
          <a:xfrm>
            <a:off x="4247313" y="816954"/>
            <a:ext cx="7158318" cy="1325563"/>
          </a:xfrm>
        </p:spPr>
        <p:txBody>
          <a:bodyPr anchor="ctr" anchorCtr="0"/>
          <a:lstStyle/>
          <a:p>
            <a:r>
              <a:rPr lang="en-US"/>
              <a:t>My Goals for You</a:t>
            </a:r>
          </a:p>
        </p:txBody>
      </p:sp>
      <p:sp>
        <p:nvSpPr>
          <p:cNvPr id="5" name="Content Placeholder 3">
            <a:extLst>
              <a:ext uri="{FF2B5EF4-FFF2-40B4-BE49-F238E27FC236}">
                <a16:creationId xmlns:a16="http://schemas.microsoft.com/office/drawing/2014/main" id="{E5E2057C-8ADD-AE45-B39F-B3677305DC5E}"/>
              </a:ext>
            </a:extLst>
          </p:cNvPr>
          <p:cNvSpPr txBox="1">
            <a:spLocks/>
          </p:cNvSpPr>
          <p:nvPr/>
        </p:nvSpPr>
        <p:spPr>
          <a:xfrm>
            <a:off x="4247313" y="2358417"/>
            <a:ext cx="7475818" cy="306032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a:t>Default Mouth Position</a:t>
            </a:r>
          </a:p>
          <a:p>
            <a:pPr marL="514350" indent="-514350">
              <a:buFont typeface="+mj-lt"/>
              <a:buAutoNum type="arabicPeriod"/>
            </a:pPr>
            <a:r>
              <a:rPr lang="en-US"/>
              <a:t>Unstressed Syllables</a:t>
            </a:r>
          </a:p>
          <a:p>
            <a:pPr marL="514350" indent="-514350">
              <a:buFont typeface="+mj-lt"/>
              <a:buAutoNum type="arabicPeriod"/>
            </a:pPr>
            <a:r>
              <a:rPr lang="en-US"/>
              <a:t>Individual Phonemes </a:t>
            </a:r>
            <a:endParaRPr lang="ru-RU"/>
          </a:p>
          <a:p>
            <a:pPr marL="514350" indent="-514350">
              <a:buFont typeface="+mj-lt"/>
              <a:buAutoNum type="arabicPeriod"/>
            </a:pPr>
            <a:r>
              <a:rPr lang="en-US"/>
              <a:t>Practice Routine</a:t>
            </a:r>
          </a:p>
          <a:p>
            <a:pPr marL="514350" indent="-514350">
              <a:buFont typeface="+mj-lt"/>
              <a:buAutoNum type="arabicPeriod"/>
            </a:pPr>
            <a:r>
              <a:rPr lang="en-US"/>
              <a:t>Secret Code</a:t>
            </a:r>
          </a:p>
          <a:p>
            <a:pPr marL="514350" indent="-514350">
              <a:buFont typeface="+mj-lt"/>
              <a:buAutoNum type="arabicPeriod"/>
            </a:pPr>
            <a:r>
              <a:rPr lang="en-US"/>
              <a:t>Phonetics Topics</a:t>
            </a:r>
          </a:p>
        </p:txBody>
      </p:sp>
    </p:spTree>
    <p:extLst>
      <p:ext uri="{BB962C8B-B14F-4D97-AF65-F5344CB8AC3E}">
        <p14:creationId xmlns:p14="http://schemas.microsoft.com/office/powerpoint/2010/main" val="282673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7876-F236-DA41-AE16-863C28610DCA}"/>
              </a:ext>
            </a:extLst>
          </p:cNvPr>
          <p:cNvSpPr>
            <a:spLocks noGrp="1"/>
          </p:cNvSpPr>
          <p:nvPr>
            <p:ph type="title"/>
          </p:nvPr>
        </p:nvSpPr>
        <p:spPr>
          <a:xfrm>
            <a:off x="4247313" y="816954"/>
            <a:ext cx="7158318" cy="1325563"/>
          </a:xfrm>
        </p:spPr>
        <p:txBody>
          <a:bodyPr anchor="ctr" anchorCtr="0"/>
          <a:lstStyle/>
          <a:p>
            <a:r>
              <a:rPr lang="en-US"/>
              <a:t>My Goals for You</a:t>
            </a:r>
          </a:p>
        </p:txBody>
      </p:sp>
      <p:sp>
        <p:nvSpPr>
          <p:cNvPr id="5" name="Content Placeholder 3">
            <a:extLst>
              <a:ext uri="{FF2B5EF4-FFF2-40B4-BE49-F238E27FC236}">
                <a16:creationId xmlns:a16="http://schemas.microsoft.com/office/drawing/2014/main" id="{E5E2057C-8ADD-AE45-B39F-B3677305DC5E}"/>
              </a:ext>
            </a:extLst>
          </p:cNvPr>
          <p:cNvSpPr txBox="1">
            <a:spLocks/>
          </p:cNvSpPr>
          <p:nvPr/>
        </p:nvSpPr>
        <p:spPr>
          <a:xfrm>
            <a:off x="4247313" y="2358417"/>
            <a:ext cx="7475818" cy="306032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a:solidFill>
                  <a:srgbClr val="4372C4"/>
                </a:solidFill>
              </a:rPr>
              <a:t>Default Mouth Position</a:t>
            </a:r>
          </a:p>
          <a:p>
            <a:pPr marL="514350" indent="-514350">
              <a:buFont typeface="+mj-lt"/>
              <a:buAutoNum type="arabicPeriod"/>
            </a:pPr>
            <a:r>
              <a:rPr lang="en-US">
                <a:solidFill>
                  <a:srgbClr val="4372C4"/>
                </a:solidFill>
              </a:rPr>
              <a:t>Unstressed Syllables</a:t>
            </a:r>
          </a:p>
          <a:p>
            <a:pPr marL="514350" indent="-514350">
              <a:buFont typeface="+mj-lt"/>
              <a:buAutoNum type="arabicPeriod"/>
            </a:pPr>
            <a:r>
              <a:rPr lang="en-US">
                <a:solidFill>
                  <a:srgbClr val="0070C0"/>
                </a:solidFill>
              </a:rPr>
              <a:t>Individual Phonemes </a:t>
            </a:r>
            <a:endParaRPr lang="ru-RU">
              <a:solidFill>
                <a:srgbClr val="0070C0"/>
              </a:solidFill>
            </a:endParaRPr>
          </a:p>
          <a:p>
            <a:pPr marL="514350" indent="-514350">
              <a:buFont typeface="+mj-lt"/>
              <a:buAutoNum type="arabicPeriod"/>
            </a:pPr>
            <a:r>
              <a:rPr lang="en-US">
                <a:solidFill>
                  <a:srgbClr val="4372C4"/>
                </a:solidFill>
              </a:rPr>
              <a:t>Practice Routine</a:t>
            </a:r>
          </a:p>
          <a:p>
            <a:pPr marL="514350" indent="-514350">
              <a:buFont typeface="+mj-lt"/>
              <a:buAutoNum type="arabicPeriod"/>
            </a:pPr>
            <a:r>
              <a:rPr lang="en-US">
                <a:solidFill>
                  <a:srgbClr val="4372C4"/>
                </a:solidFill>
              </a:rPr>
              <a:t>Secret Code</a:t>
            </a:r>
          </a:p>
          <a:p>
            <a:pPr marL="514350" indent="-514350">
              <a:buFont typeface="+mj-lt"/>
              <a:buAutoNum type="arabicPeriod"/>
            </a:pPr>
            <a:r>
              <a:rPr lang="en-US"/>
              <a:t>Phonetics Topics</a:t>
            </a:r>
          </a:p>
        </p:txBody>
      </p:sp>
    </p:spTree>
    <p:extLst>
      <p:ext uri="{BB962C8B-B14F-4D97-AF65-F5344CB8AC3E}">
        <p14:creationId xmlns:p14="http://schemas.microsoft.com/office/powerpoint/2010/main" val="583518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7876-F236-DA41-AE16-863C28610DCA}"/>
              </a:ext>
            </a:extLst>
          </p:cNvPr>
          <p:cNvSpPr>
            <a:spLocks noGrp="1"/>
          </p:cNvSpPr>
          <p:nvPr>
            <p:ph type="title"/>
          </p:nvPr>
        </p:nvSpPr>
        <p:spPr/>
        <p:txBody>
          <a:bodyPr anchor="ctr" anchorCtr="0">
            <a:normAutofit/>
          </a:bodyPr>
          <a:lstStyle/>
          <a:p>
            <a:r>
              <a:rPr lang="en-US" sz="4000"/>
              <a:t>Welcome!  </a:t>
            </a:r>
          </a:p>
        </p:txBody>
      </p:sp>
      <p:sp>
        <p:nvSpPr>
          <p:cNvPr id="3" name="Content Placeholder 2">
            <a:extLst>
              <a:ext uri="{FF2B5EF4-FFF2-40B4-BE49-F238E27FC236}">
                <a16:creationId xmlns:a16="http://schemas.microsoft.com/office/drawing/2014/main" id="{DAD994F9-58F6-1049-8F1F-3336585D80D3}"/>
              </a:ext>
            </a:extLst>
          </p:cNvPr>
          <p:cNvSpPr>
            <a:spLocks noGrp="1"/>
          </p:cNvSpPr>
          <p:nvPr>
            <p:ph idx="1"/>
          </p:nvPr>
        </p:nvSpPr>
        <p:spPr>
          <a:xfrm>
            <a:off x="4195482" y="2146297"/>
            <a:ext cx="7862406" cy="2987485"/>
          </a:xfrm>
        </p:spPr>
        <p:txBody>
          <a:bodyPr numCol="1"/>
          <a:lstStyle/>
          <a:p>
            <a:pPr marL="457200" indent="-457200">
              <a:buAutoNum type="arabicParenR"/>
            </a:pPr>
            <a:r>
              <a:rPr lang="en-US" sz="2400" b="1"/>
              <a:t>Gather items now</a:t>
            </a:r>
          </a:p>
          <a:p>
            <a:pPr lvl="1"/>
            <a:r>
              <a:rPr lang="en-US" sz="2000" i="1"/>
              <a:t>Unlocking Russian Pronunciation </a:t>
            </a:r>
            <a:r>
              <a:rPr lang="en-US" sz="2000"/>
              <a:t>(Kira’s book if you have it already)</a:t>
            </a:r>
          </a:p>
          <a:p>
            <a:pPr lvl="1"/>
            <a:r>
              <a:rPr lang="en-US" sz="2000"/>
              <a:t>smart phone for recording yourself</a:t>
            </a:r>
          </a:p>
          <a:p>
            <a:pPr lvl="1"/>
            <a:r>
              <a:rPr lang="en-US" sz="2000"/>
              <a:t>paper, pen/pencil</a:t>
            </a:r>
          </a:p>
          <a:p>
            <a:pPr lvl="1"/>
            <a:r>
              <a:rPr lang="en-US" sz="2000"/>
              <a:t>water</a:t>
            </a:r>
          </a:p>
          <a:p>
            <a:pPr marL="457200" lvl="1" indent="0">
              <a:buNone/>
            </a:pPr>
            <a:endParaRPr lang="en-US" sz="400"/>
          </a:p>
          <a:p>
            <a:pPr marL="457200" indent="-457200">
              <a:buAutoNum type="arabicParenR"/>
            </a:pPr>
            <a:r>
              <a:rPr lang="en-US" sz="2400" b="1"/>
              <a:t>Rename yourself on Zoom</a:t>
            </a:r>
          </a:p>
          <a:p>
            <a:pPr marL="457200" lvl="1" indent="0">
              <a:buNone/>
            </a:pPr>
            <a:r>
              <a:rPr lang="en-US" sz="2000"/>
              <a:t>Click on Participants, hover over your name, choose Rename, and use your Russian name in Cyrillic (e.g. </a:t>
            </a:r>
            <a:r>
              <a:rPr lang="ru-RU" sz="2000"/>
              <a:t>Кира</a:t>
            </a:r>
            <a:r>
              <a:rPr lang="en-US" sz="2000"/>
              <a:t>)</a:t>
            </a:r>
          </a:p>
        </p:txBody>
      </p:sp>
    </p:spTree>
    <p:extLst>
      <p:ext uri="{BB962C8B-B14F-4D97-AF65-F5344CB8AC3E}">
        <p14:creationId xmlns:p14="http://schemas.microsoft.com/office/powerpoint/2010/main" val="66336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7876-F236-DA41-AE16-863C28610DCA}"/>
              </a:ext>
            </a:extLst>
          </p:cNvPr>
          <p:cNvSpPr>
            <a:spLocks noGrp="1"/>
          </p:cNvSpPr>
          <p:nvPr>
            <p:ph type="title"/>
          </p:nvPr>
        </p:nvSpPr>
        <p:spPr>
          <a:xfrm>
            <a:off x="4247313" y="816954"/>
            <a:ext cx="7158318" cy="1325563"/>
          </a:xfrm>
        </p:spPr>
        <p:txBody>
          <a:bodyPr anchor="ctr" anchorCtr="0"/>
          <a:lstStyle/>
          <a:p>
            <a:r>
              <a:rPr lang="en-US"/>
              <a:t>My Goals for You</a:t>
            </a:r>
          </a:p>
        </p:txBody>
      </p:sp>
      <p:sp>
        <p:nvSpPr>
          <p:cNvPr id="5" name="Content Placeholder 3">
            <a:extLst>
              <a:ext uri="{FF2B5EF4-FFF2-40B4-BE49-F238E27FC236}">
                <a16:creationId xmlns:a16="http://schemas.microsoft.com/office/drawing/2014/main" id="{E5E2057C-8ADD-AE45-B39F-B3677305DC5E}"/>
              </a:ext>
            </a:extLst>
          </p:cNvPr>
          <p:cNvSpPr txBox="1">
            <a:spLocks/>
          </p:cNvSpPr>
          <p:nvPr/>
        </p:nvSpPr>
        <p:spPr>
          <a:xfrm>
            <a:off x="4247313" y="2358417"/>
            <a:ext cx="7475818" cy="306032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a:t>Default Mouth Position</a:t>
            </a:r>
          </a:p>
          <a:p>
            <a:pPr marL="514350" indent="-514350">
              <a:buFont typeface="+mj-lt"/>
              <a:buAutoNum type="arabicPeriod"/>
            </a:pPr>
            <a:r>
              <a:rPr lang="en-US"/>
              <a:t>Unstressed Syllables</a:t>
            </a:r>
          </a:p>
          <a:p>
            <a:pPr marL="514350" indent="-514350">
              <a:buFont typeface="+mj-lt"/>
              <a:buAutoNum type="arabicPeriod"/>
            </a:pPr>
            <a:r>
              <a:rPr lang="en-US"/>
              <a:t>Individual Phonemes </a:t>
            </a:r>
            <a:endParaRPr lang="ru-RU"/>
          </a:p>
          <a:p>
            <a:pPr marL="514350" indent="-514350">
              <a:buFont typeface="+mj-lt"/>
              <a:buAutoNum type="arabicPeriod"/>
            </a:pPr>
            <a:r>
              <a:rPr lang="en-US"/>
              <a:t>Practice Routine</a:t>
            </a:r>
          </a:p>
          <a:p>
            <a:pPr marL="514350" indent="-514350">
              <a:buFont typeface="+mj-lt"/>
              <a:buAutoNum type="arabicPeriod"/>
            </a:pPr>
            <a:r>
              <a:rPr lang="en-US"/>
              <a:t>Secret Code</a:t>
            </a:r>
          </a:p>
          <a:p>
            <a:pPr marL="514350" indent="-514350">
              <a:buFont typeface="+mj-lt"/>
              <a:buAutoNum type="arabicPeriod"/>
            </a:pPr>
            <a:r>
              <a:rPr lang="en-US">
                <a:solidFill>
                  <a:srgbClr val="0070C0"/>
                </a:solidFill>
              </a:rPr>
              <a:t>Phonetics Topics</a:t>
            </a:r>
          </a:p>
        </p:txBody>
      </p:sp>
    </p:spTree>
    <p:extLst>
      <p:ext uri="{BB962C8B-B14F-4D97-AF65-F5344CB8AC3E}">
        <p14:creationId xmlns:p14="http://schemas.microsoft.com/office/powerpoint/2010/main" val="3118477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7876-F236-DA41-AE16-863C28610DCA}"/>
              </a:ext>
            </a:extLst>
          </p:cNvPr>
          <p:cNvSpPr>
            <a:spLocks noGrp="1"/>
          </p:cNvSpPr>
          <p:nvPr>
            <p:ph type="title"/>
          </p:nvPr>
        </p:nvSpPr>
        <p:spPr>
          <a:xfrm>
            <a:off x="4247313" y="816954"/>
            <a:ext cx="7158318" cy="1325563"/>
          </a:xfrm>
        </p:spPr>
        <p:txBody>
          <a:bodyPr anchor="ctr" anchorCtr="0"/>
          <a:lstStyle/>
          <a:p>
            <a:r>
              <a:rPr lang="en-US"/>
              <a:t>Where are we?</a:t>
            </a:r>
          </a:p>
        </p:txBody>
      </p:sp>
      <p:pic>
        <p:nvPicPr>
          <p:cNvPr id="12" name="Content Placeholder 11">
            <a:extLst>
              <a:ext uri="{FF2B5EF4-FFF2-40B4-BE49-F238E27FC236}">
                <a16:creationId xmlns:a16="http://schemas.microsoft.com/office/drawing/2014/main" id="{0D52E93A-C493-434D-BDF7-50A31FF43375}"/>
              </a:ext>
            </a:extLst>
          </p:cNvPr>
          <p:cNvPicPr>
            <a:picLocks noGrp="1" noChangeAspect="1"/>
          </p:cNvPicPr>
          <p:nvPr>
            <p:ph idx="1"/>
          </p:nvPr>
        </p:nvPicPr>
        <p:blipFill>
          <a:blip r:embed="rId2"/>
          <a:stretch>
            <a:fillRect/>
          </a:stretch>
        </p:blipFill>
        <p:spPr>
          <a:xfrm>
            <a:off x="4892537" y="1803074"/>
            <a:ext cx="6513094" cy="4237972"/>
          </a:xfrm>
        </p:spPr>
      </p:pic>
    </p:spTree>
    <p:extLst>
      <p:ext uri="{BB962C8B-B14F-4D97-AF65-F5344CB8AC3E}">
        <p14:creationId xmlns:p14="http://schemas.microsoft.com/office/powerpoint/2010/main" val="4266112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7876-F236-DA41-AE16-863C28610DCA}"/>
              </a:ext>
            </a:extLst>
          </p:cNvPr>
          <p:cNvSpPr>
            <a:spLocks noGrp="1"/>
          </p:cNvSpPr>
          <p:nvPr>
            <p:ph type="title"/>
          </p:nvPr>
        </p:nvSpPr>
        <p:spPr>
          <a:xfrm>
            <a:off x="4247313" y="816954"/>
            <a:ext cx="7158318" cy="1325563"/>
          </a:xfrm>
        </p:spPr>
        <p:txBody>
          <a:bodyPr anchor="ctr" anchorCtr="0"/>
          <a:lstStyle/>
          <a:p>
            <a:r>
              <a:rPr lang="en-US"/>
              <a:t>Where are we?</a:t>
            </a:r>
          </a:p>
        </p:txBody>
      </p:sp>
      <p:sp>
        <p:nvSpPr>
          <p:cNvPr id="6" name="Rectangle 5">
            <a:extLst>
              <a:ext uri="{FF2B5EF4-FFF2-40B4-BE49-F238E27FC236}">
                <a16:creationId xmlns:a16="http://schemas.microsoft.com/office/drawing/2014/main" id="{FFC9B4B7-ED39-B749-BD1B-6173B565B230}"/>
              </a:ext>
            </a:extLst>
          </p:cNvPr>
          <p:cNvSpPr/>
          <p:nvPr/>
        </p:nvSpPr>
        <p:spPr>
          <a:xfrm>
            <a:off x="3985863" y="2861818"/>
            <a:ext cx="522900" cy="646331"/>
          </a:xfrm>
          <a:prstGeom prst="rect">
            <a:avLst/>
          </a:prstGeom>
        </p:spPr>
        <p:txBody>
          <a:bodyPr wrap="none">
            <a:spAutoFit/>
          </a:bodyPr>
          <a:lstStyle/>
          <a:p>
            <a:r>
              <a:rPr lang="en-US" sz="3600">
                <a:solidFill>
                  <a:srgbClr val="4372C4"/>
                </a:solidFill>
                <a:effectLst/>
                <a:latin typeface="Arial Unicode MS" panose="020B0604020202020204" pitchFamily="34" charset="-128"/>
                <a:ea typeface="Arial Unicode MS" panose="020B0604020202020204" pitchFamily="34" charset="-128"/>
              </a:rPr>
              <a:t>☑︎</a:t>
            </a:r>
          </a:p>
        </p:txBody>
      </p:sp>
      <p:pic>
        <p:nvPicPr>
          <p:cNvPr id="12" name="Content Placeholder 11">
            <a:extLst>
              <a:ext uri="{FF2B5EF4-FFF2-40B4-BE49-F238E27FC236}">
                <a16:creationId xmlns:a16="http://schemas.microsoft.com/office/drawing/2014/main" id="{EE46C3DE-7DD1-5242-AABD-F947465C75BF}"/>
              </a:ext>
            </a:extLst>
          </p:cNvPr>
          <p:cNvPicPr>
            <a:picLocks noChangeAspect="1"/>
          </p:cNvPicPr>
          <p:nvPr/>
        </p:nvPicPr>
        <p:blipFill>
          <a:blip r:embed="rId2"/>
          <a:stretch>
            <a:fillRect/>
          </a:stretch>
        </p:blipFill>
        <p:spPr>
          <a:xfrm>
            <a:off x="4892537" y="1803074"/>
            <a:ext cx="6513094" cy="4237972"/>
          </a:xfrm>
          <a:prstGeom prst="rect">
            <a:avLst/>
          </a:prstGeom>
        </p:spPr>
      </p:pic>
      <p:sp>
        <p:nvSpPr>
          <p:cNvPr id="9" name="Left Bracket 8">
            <a:extLst>
              <a:ext uri="{FF2B5EF4-FFF2-40B4-BE49-F238E27FC236}">
                <a16:creationId xmlns:a16="http://schemas.microsoft.com/office/drawing/2014/main" id="{2ABE2D82-6CFE-6D40-A1EE-985ED6CC3F44}"/>
              </a:ext>
            </a:extLst>
          </p:cNvPr>
          <p:cNvSpPr/>
          <p:nvPr/>
        </p:nvSpPr>
        <p:spPr>
          <a:xfrm>
            <a:off x="4739268" y="2054832"/>
            <a:ext cx="45719" cy="2136168"/>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63180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7876-F236-DA41-AE16-863C28610DCA}"/>
              </a:ext>
            </a:extLst>
          </p:cNvPr>
          <p:cNvSpPr>
            <a:spLocks noGrp="1"/>
          </p:cNvSpPr>
          <p:nvPr>
            <p:ph type="title"/>
          </p:nvPr>
        </p:nvSpPr>
        <p:spPr>
          <a:xfrm>
            <a:off x="4247313" y="816954"/>
            <a:ext cx="7158318" cy="1325563"/>
          </a:xfrm>
        </p:spPr>
        <p:txBody>
          <a:bodyPr anchor="ctr" anchorCtr="0"/>
          <a:lstStyle/>
          <a:p>
            <a:r>
              <a:rPr lang="en-US"/>
              <a:t>Where are we?</a:t>
            </a:r>
          </a:p>
        </p:txBody>
      </p:sp>
      <p:sp>
        <p:nvSpPr>
          <p:cNvPr id="7" name="Left Bracket 6">
            <a:extLst>
              <a:ext uri="{FF2B5EF4-FFF2-40B4-BE49-F238E27FC236}">
                <a16:creationId xmlns:a16="http://schemas.microsoft.com/office/drawing/2014/main" id="{74586DA4-7407-8644-AB99-D7D597A1C4F1}"/>
              </a:ext>
            </a:extLst>
          </p:cNvPr>
          <p:cNvSpPr/>
          <p:nvPr/>
        </p:nvSpPr>
        <p:spPr>
          <a:xfrm>
            <a:off x="4741380" y="4445000"/>
            <a:ext cx="45719" cy="1388640"/>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FFC9B4B7-ED39-B749-BD1B-6173B565B230}"/>
              </a:ext>
            </a:extLst>
          </p:cNvPr>
          <p:cNvSpPr/>
          <p:nvPr/>
        </p:nvSpPr>
        <p:spPr>
          <a:xfrm>
            <a:off x="3985863" y="2861818"/>
            <a:ext cx="522900" cy="646331"/>
          </a:xfrm>
          <a:prstGeom prst="rect">
            <a:avLst/>
          </a:prstGeom>
        </p:spPr>
        <p:txBody>
          <a:bodyPr wrap="none">
            <a:spAutoFit/>
          </a:bodyPr>
          <a:lstStyle/>
          <a:p>
            <a:r>
              <a:rPr lang="en-US" sz="3600">
                <a:solidFill>
                  <a:srgbClr val="4372C4"/>
                </a:solidFill>
                <a:effectLst/>
                <a:latin typeface="Arial Unicode MS" panose="020B0604020202020204" pitchFamily="34" charset="-128"/>
                <a:ea typeface="Arial Unicode MS" panose="020B0604020202020204" pitchFamily="34" charset="-128"/>
              </a:rPr>
              <a:t>☑︎</a:t>
            </a:r>
          </a:p>
        </p:txBody>
      </p:sp>
      <p:sp>
        <p:nvSpPr>
          <p:cNvPr id="11" name="Rectangle 10">
            <a:extLst>
              <a:ext uri="{FF2B5EF4-FFF2-40B4-BE49-F238E27FC236}">
                <a16:creationId xmlns:a16="http://schemas.microsoft.com/office/drawing/2014/main" id="{5236B50D-DEFC-444F-A448-4FAFE3FAE305}"/>
              </a:ext>
            </a:extLst>
          </p:cNvPr>
          <p:cNvSpPr/>
          <p:nvPr/>
        </p:nvSpPr>
        <p:spPr>
          <a:xfrm>
            <a:off x="3985863" y="4729244"/>
            <a:ext cx="522900" cy="646331"/>
          </a:xfrm>
          <a:prstGeom prst="rect">
            <a:avLst/>
          </a:prstGeom>
        </p:spPr>
        <p:txBody>
          <a:bodyPr wrap="none">
            <a:spAutoFit/>
          </a:bodyPr>
          <a:lstStyle/>
          <a:p>
            <a:r>
              <a:rPr lang="en-US" sz="3600">
                <a:solidFill>
                  <a:srgbClr val="0070C0"/>
                </a:solidFill>
                <a:effectLst/>
                <a:latin typeface="Arial Unicode MS" panose="020B0604020202020204" pitchFamily="34" charset="-128"/>
                <a:ea typeface="Arial Unicode MS" panose="020B0604020202020204" pitchFamily="34" charset="-128"/>
              </a:rPr>
              <a:t>☐</a:t>
            </a:r>
          </a:p>
        </p:txBody>
      </p:sp>
      <p:pic>
        <p:nvPicPr>
          <p:cNvPr id="12" name="Content Placeholder 11">
            <a:extLst>
              <a:ext uri="{FF2B5EF4-FFF2-40B4-BE49-F238E27FC236}">
                <a16:creationId xmlns:a16="http://schemas.microsoft.com/office/drawing/2014/main" id="{EE46C3DE-7DD1-5242-AABD-F947465C75BF}"/>
              </a:ext>
            </a:extLst>
          </p:cNvPr>
          <p:cNvPicPr>
            <a:picLocks noChangeAspect="1"/>
          </p:cNvPicPr>
          <p:nvPr/>
        </p:nvPicPr>
        <p:blipFill>
          <a:blip r:embed="rId2"/>
          <a:stretch>
            <a:fillRect/>
          </a:stretch>
        </p:blipFill>
        <p:spPr>
          <a:xfrm>
            <a:off x="4892537" y="1803074"/>
            <a:ext cx="6513094" cy="4237972"/>
          </a:xfrm>
          <a:prstGeom prst="rect">
            <a:avLst/>
          </a:prstGeom>
        </p:spPr>
      </p:pic>
      <p:sp>
        <p:nvSpPr>
          <p:cNvPr id="9" name="Left Bracket 8">
            <a:extLst>
              <a:ext uri="{FF2B5EF4-FFF2-40B4-BE49-F238E27FC236}">
                <a16:creationId xmlns:a16="http://schemas.microsoft.com/office/drawing/2014/main" id="{2ABE2D82-6CFE-6D40-A1EE-985ED6CC3F44}"/>
              </a:ext>
            </a:extLst>
          </p:cNvPr>
          <p:cNvSpPr/>
          <p:nvPr/>
        </p:nvSpPr>
        <p:spPr>
          <a:xfrm>
            <a:off x="4739268" y="2054832"/>
            <a:ext cx="45719" cy="2136168"/>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16564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7876-F236-DA41-AE16-863C28610DCA}"/>
              </a:ext>
            </a:extLst>
          </p:cNvPr>
          <p:cNvSpPr>
            <a:spLocks noGrp="1"/>
          </p:cNvSpPr>
          <p:nvPr>
            <p:ph type="title"/>
          </p:nvPr>
        </p:nvSpPr>
        <p:spPr>
          <a:xfrm>
            <a:off x="4195482" y="822960"/>
            <a:ext cx="7158318" cy="1325563"/>
          </a:xfrm>
        </p:spPr>
        <p:txBody>
          <a:bodyPr anchor="ctr" anchorCtr="0"/>
          <a:lstStyle/>
          <a:p>
            <a:r>
              <a:rPr lang="en-US"/>
              <a:t>Today...</a:t>
            </a:r>
          </a:p>
        </p:txBody>
      </p:sp>
      <p:sp>
        <p:nvSpPr>
          <p:cNvPr id="3" name="Content Placeholder 2">
            <a:extLst>
              <a:ext uri="{FF2B5EF4-FFF2-40B4-BE49-F238E27FC236}">
                <a16:creationId xmlns:a16="http://schemas.microsoft.com/office/drawing/2014/main" id="{DAD994F9-58F6-1049-8F1F-3336585D80D3}"/>
              </a:ext>
            </a:extLst>
          </p:cNvPr>
          <p:cNvSpPr>
            <a:spLocks noGrp="1"/>
          </p:cNvSpPr>
          <p:nvPr>
            <p:ph idx="1"/>
          </p:nvPr>
        </p:nvSpPr>
        <p:spPr>
          <a:xfrm>
            <a:off x="4195482" y="2286000"/>
            <a:ext cx="7158318" cy="1512209"/>
          </a:xfrm>
        </p:spPr>
        <p:txBody>
          <a:bodyPr/>
          <a:lstStyle/>
          <a:p>
            <a:pPr marL="514350" indent="-514350">
              <a:buFont typeface="+mj-lt"/>
              <a:buAutoNum type="arabicPeriod"/>
            </a:pPr>
            <a:r>
              <a:rPr lang="en-US"/>
              <a:t>Leetle Game</a:t>
            </a:r>
          </a:p>
          <a:p>
            <a:pPr marL="514350" indent="-514350">
              <a:buFont typeface="+mj-lt"/>
              <a:buAutoNum type="arabicPeriod"/>
            </a:pPr>
            <a:r>
              <a:rPr lang="en-US"/>
              <a:t>Leetle Warm Up </a:t>
            </a:r>
            <a:endParaRPr lang="ru-RU"/>
          </a:p>
          <a:p>
            <a:pPr marL="514350" indent="-514350">
              <a:buFont typeface="+mj-lt"/>
              <a:buAutoNum type="arabicPeriod"/>
            </a:pPr>
            <a:r>
              <a:rPr lang="en-US"/>
              <a:t>Vowel Reduction</a:t>
            </a:r>
          </a:p>
        </p:txBody>
      </p:sp>
      <p:sp>
        <p:nvSpPr>
          <p:cNvPr id="5" name="Rectangle 4">
            <a:extLst>
              <a:ext uri="{FF2B5EF4-FFF2-40B4-BE49-F238E27FC236}">
                <a16:creationId xmlns:a16="http://schemas.microsoft.com/office/drawing/2014/main" id="{AE7ABFD3-7C15-244C-B71F-6DF0F977CDD3}"/>
              </a:ext>
            </a:extLst>
          </p:cNvPr>
          <p:cNvSpPr/>
          <p:nvPr/>
        </p:nvSpPr>
        <p:spPr>
          <a:xfrm>
            <a:off x="7467600" y="5135305"/>
            <a:ext cx="4070193" cy="923330"/>
          </a:xfrm>
          <a:prstGeom prst="rect">
            <a:avLst/>
          </a:prstGeom>
          <a:solidFill>
            <a:schemeClr val="bg1"/>
          </a:solidFill>
        </p:spPr>
        <p:txBody>
          <a:bodyPr wrap="square" lIns="91440" tIns="45720" rIns="91440" bIns="45720">
            <a:spAutoFit/>
          </a:bodyPr>
          <a:lstStyle/>
          <a:p>
            <a:pPr algn="ctr"/>
            <a:r>
              <a:rPr lang="ru-RU" sz="5400" b="0" cap="none" spc="0">
                <a:ln w="0"/>
                <a:solidFill>
                  <a:srgbClr val="5EA305"/>
                </a:solidFill>
                <a:effectLst>
                  <a:outerShdw blurRad="38100" dist="25400" dir="5400000" algn="ctr" rotWithShape="0">
                    <a:srgbClr val="6E747A">
                      <a:alpha val="43000"/>
                    </a:srgbClr>
                  </a:outerShdw>
                </a:effectLst>
              </a:rPr>
              <a:t>8:</a:t>
            </a:r>
            <a:r>
              <a:rPr lang="en-US" sz="5400" b="0" cap="none" spc="0">
                <a:ln w="0"/>
                <a:solidFill>
                  <a:srgbClr val="5EA305"/>
                </a:solidFill>
                <a:effectLst>
                  <a:outerShdw blurRad="38100" dist="25400" dir="5400000" algn="ctr" rotWithShape="0">
                    <a:srgbClr val="6E747A">
                      <a:alpha val="43000"/>
                    </a:srgbClr>
                  </a:outerShdw>
                </a:effectLst>
              </a:rPr>
              <a:t>3</a:t>
            </a:r>
            <a:r>
              <a:rPr lang="en-US" sz="5400">
                <a:ln w="0"/>
                <a:solidFill>
                  <a:srgbClr val="5EA305"/>
                </a:solidFill>
                <a:effectLst>
                  <a:outerShdw blurRad="38100" dist="25400" dir="5400000" algn="ctr" rotWithShape="0">
                    <a:srgbClr val="6E747A">
                      <a:alpha val="43000"/>
                    </a:srgbClr>
                  </a:outerShdw>
                </a:effectLst>
              </a:rPr>
              <a:t>0</a:t>
            </a:r>
            <a:r>
              <a:rPr lang="ru-RU" sz="5400" b="0" cap="none" spc="0">
                <a:ln w="0"/>
                <a:solidFill>
                  <a:srgbClr val="5EA305"/>
                </a:solidFill>
                <a:effectLst>
                  <a:outerShdw blurRad="38100" dist="25400" dir="5400000" algn="ctr" rotWithShape="0">
                    <a:srgbClr val="6E747A">
                      <a:alpha val="43000"/>
                    </a:srgbClr>
                  </a:outerShdw>
                </a:effectLst>
              </a:rPr>
              <a:t> </a:t>
            </a:r>
            <a:r>
              <a:rPr lang="en-US" sz="5400" b="0" cap="none" spc="0">
                <a:ln w="0"/>
                <a:solidFill>
                  <a:srgbClr val="5EA305"/>
                </a:solidFill>
                <a:effectLst>
                  <a:outerShdw blurRad="38100" dist="25400" dir="5400000" algn="ctr" rotWithShape="0">
                    <a:srgbClr val="6E747A">
                      <a:alpha val="43000"/>
                    </a:srgbClr>
                  </a:outerShdw>
                </a:effectLst>
              </a:rPr>
              <a:t>p.m. EST</a:t>
            </a:r>
          </a:p>
        </p:txBody>
      </p:sp>
    </p:spTree>
    <p:extLst>
      <p:ext uri="{BB962C8B-B14F-4D97-AF65-F5344CB8AC3E}">
        <p14:creationId xmlns:p14="http://schemas.microsoft.com/office/powerpoint/2010/main" val="201289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D3CE-1EB7-1F40-8FEF-EBC665A9345E}"/>
              </a:ext>
            </a:extLst>
          </p:cNvPr>
          <p:cNvSpPr>
            <a:spLocks noGrp="1"/>
          </p:cNvSpPr>
          <p:nvPr>
            <p:ph type="ctrTitle"/>
          </p:nvPr>
        </p:nvSpPr>
        <p:spPr/>
        <p:txBody>
          <a:bodyPr/>
          <a:lstStyle/>
          <a:p>
            <a:r>
              <a:rPr lang="en-US"/>
              <a:t>Leetle Game!</a:t>
            </a:r>
          </a:p>
        </p:txBody>
      </p:sp>
    </p:spTree>
    <p:extLst>
      <p:ext uri="{BB962C8B-B14F-4D97-AF65-F5344CB8AC3E}">
        <p14:creationId xmlns:p14="http://schemas.microsoft.com/office/powerpoint/2010/main" val="693038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8E374-590E-3346-B92D-98F6875F0DCA}"/>
              </a:ext>
            </a:extLst>
          </p:cNvPr>
          <p:cNvSpPr>
            <a:spLocks noGrp="1"/>
          </p:cNvSpPr>
          <p:nvPr>
            <p:ph type="title"/>
          </p:nvPr>
        </p:nvSpPr>
        <p:spPr/>
        <p:txBody>
          <a:bodyPr/>
          <a:lstStyle/>
          <a:p>
            <a:r>
              <a:rPr lang="en-US"/>
              <a:t>What should I say if I make a mistake?</a:t>
            </a:r>
          </a:p>
        </p:txBody>
      </p:sp>
      <p:sp>
        <p:nvSpPr>
          <p:cNvPr id="3" name="Content Placeholder 2">
            <a:extLst>
              <a:ext uri="{FF2B5EF4-FFF2-40B4-BE49-F238E27FC236}">
                <a16:creationId xmlns:a16="http://schemas.microsoft.com/office/drawing/2014/main" id="{42BD015F-8F8B-CC44-A879-738E06EEE672}"/>
              </a:ext>
            </a:extLst>
          </p:cNvPr>
          <p:cNvSpPr>
            <a:spLocks noGrp="1"/>
          </p:cNvSpPr>
          <p:nvPr>
            <p:ph idx="1"/>
          </p:nvPr>
        </p:nvSpPr>
        <p:spPr>
          <a:xfrm>
            <a:off x="5431249" y="3188934"/>
            <a:ext cx="4965539" cy="480131"/>
          </a:xfrm>
        </p:spPr>
        <p:txBody>
          <a:bodyPr/>
          <a:lstStyle/>
          <a:p>
            <a:pPr marL="0" indent="0" algn="ctr">
              <a:buNone/>
            </a:pPr>
            <a:r>
              <a:rPr lang="ru-RU"/>
              <a:t>Ой!  Я забы́л/а!</a:t>
            </a:r>
            <a:endParaRPr lang="en-US"/>
          </a:p>
        </p:txBody>
      </p:sp>
    </p:spTree>
    <p:extLst>
      <p:ext uri="{BB962C8B-B14F-4D97-AF65-F5344CB8AC3E}">
        <p14:creationId xmlns:p14="http://schemas.microsoft.com/office/powerpoint/2010/main" val="2403178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D0C4991-6367-5449-A106-9A03F1BC2F9E}"/>
              </a:ext>
            </a:extLst>
          </p:cNvPr>
          <p:cNvPicPr>
            <a:picLocks noChangeAspect="1"/>
          </p:cNvPicPr>
          <p:nvPr/>
        </p:nvPicPr>
        <p:blipFill>
          <a:blip r:embed="rId3"/>
          <a:stretch>
            <a:fillRect/>
          </a:stretch>
        </p:blipFill>
        <p:spPr>
          <a:xfrm>
            <a:off x="5865342" y="1214442"/>
            <a:ext cx="4443414" cy="4443414"/>
          </a:xfrm>
          <a:prstGeom prst="rect">
            <a:avLst/>
          </a:prstGeom>
        </p:spPr>
      </p:pic>
    </p:spTree>
    <p:extLst>
      <p:ext uri="{BB962C8B-B14F-4D97-AF65-F5344CB8AC3E}">
        <p14:creationId xmlns:p14="http://schemas.microsoft.com/office/powerpoint/2010/main" val="3433319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684277-02FB-514C-9CDC-38E27E985E6B}"/>
              </a:ext>
            </a:extLst>
          </p:cNvPr>
          <p:cNvPicPr>
            <a:picLocks noChangeAspect="1"/>
          </p:cNvPicPr>
          <p:nvPr/>
        </p:nvPicPr>
        <p:blipFill>
          <a:blip r:embed="rId2"/>
          <a:stretch>
            <a:fillRect/>
          </a:stretch>
        </p:blipFill>
        <p:spPr>
          <a:xfrm>
            <a:off x="4331416" y="-206019"/>
            <a:ext cx="7270038" cy="7270038"/>
          </a:xfrm>
          <a:prstGeom prst="rect">
            <a:avLst/>
          </a:prstGeom>
        </p:spPr>
      </p:pic>
    </p:spTree>
    <p:extLst>
      <p:ext uri="{BB962C8B-B14F-4D97-AF65-F5344CB8AC3E}">
        <p14:creationId xmlns:p14="http://schemas.microsoft.com/office/powerpoint/2010/main" val="986510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B89F07-FBE2-0248-9FEB-F5E8B0C6F727}"/>
              </a:ext>
            </a:extLst>
          </p:cNvPr>
          <p:cNvPicPr>
            <a:picLocks noChangeAspect="1"/>
          </p:cNvPicPr>
          <p:nvPr/>
        </p:nvPicPr>
        <p:blipFill>
          <a:blip r:embed="rId2"/>
          <a:stretch>
            <a:fillRect/>
          </a:stretch>
        </p:blipFill>
        <p:spPr>
          <a:xfrm>
            <a:off x="4800599" y="271462"/>
            <a:ext cx="6315075" cy="6315075"/>
          </a:xfrm>
          <a:prstGeom prst="rect">
            <a:avLst/>
          </a:prstGeom>
        </p:spPr>
      </p:pic>
    </p:spTree>
    <p:extLst>
      <p:ext uri="{BB962C8B-B14F-4D97-AF65-F5344CB8AC3E}">
        <p14:creationId xmlns:p14="http://schemas.microsoft.com/office/powerpoint/2010/main" val="381292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065FE-7CE9-A94A-8221-7CD5A2251725}"/>
              </a:ext>
            </a:extLst>
          </p:cNvPr>
          <p:cNvSpPr>
            <a:spLocks noGrp="1"/>
          </p:cNvSpPr>
          <p:nvPr>
            <p:ph type="ctrTitle"/>
          </p:nvPr>
        </p:nvSpPr>
        <p:spPr>
          <a:xfrm>
            <a:off x="4284328" y="2857567"/>
            <a:ext cx="6990144" cy="1142865"/>
          </a:xfrm>
        </p:spPr>
        <p:txBody>
          <a:bodyPr anchor="ctr">
            <a:normAutofit/>
          </a:bodyPr>
          <a:lstStyle/>
          <a:p>
            <a:pPr algn="l"/>
            <a:r>
              <a:rPr lang="en-US" sz="5000"/>
              <a:t>Let’s say hello  : )</a:t>
            </a:r>
          </a:p>
        </p:txBody>
      </p:sp>
    </p:spTree>
    <p:extLst>
      <p:ext uri="{BB962C8B-B14F-4D97-AF65-F5344CB8AC3E}">
        <p14:creationId xmlns:p14="http://schemas.microsoft.com/office/powerpoint/2010/main" val="202322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66804-445C-D447-9DB0-1E7692FEB4D8}"/>
              </a:ext>
            </a:extLst>
          </p:cNvPr>
          <p:cNvPicPr>
            <a:picLocks noChangeAspect="1"/>
          </p:cNvPicPr>
          <p:nvPr/>
        </p:nvPicPr>
        <p:blipFill>
          <a:blip r:embed="rId2"/>
          <a:stretch>
            <a:fillRect/>
          </a:stretch>
        </p:blipFill>
        <p:spPr>
          <a:xfrm>
            <a:off x="4381500" y="0"/>
            <a:ext cx="6858000" cy="6858000"/>
          </a:xfrm>
          <a:prstGeom prst="rect">
            <a:avLst/>
          </a:prstGeom>
        </p:spPr>
      </p:pic>
    </p:spTree>
    <p:extLst>
      <p:ext uri="{BB962C8B-B14F-4D97-AF65-F5344CB8AC3E}">
        <p14:creationId xmlns:p14="http://schemas.microsoft.com/office/powerpoint/2010/main" val="2623177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C310D-D973-4D4F-9E2D-E384372ADBFB}"/>
              </a:ext>
            </a:extLst>
          </p:cNvPr>
          <p:cNvPicPr>
            <a:picLocks noChangeAspect="1"/>
          </p:cNvPicPr>
          <p:nvPr/>
        </p:nvPicPr>
        <p:blipFill>
          <a:blip r:embed="rId2"/>
          <a:stretch>
            <a:fillRect/>
          </a:stretch>
        </p:blipFill>
        <p:spPr>
          <a:xfrm>
            <a:off x="4381500" y="0"/>
            <a:ext cx="6858000" cy="6858000"/>
          </a:xfrm>
          <a:prstGeom prst="rect">
            <a:avLst/>
          </a:prstGeom>
        </p:spPr>
      </p:pic>
      <p:sp>
        <p:nvSpPr>
          <p:cNvPr id="5" name="Oval 4">
            <a:extLst>
              <a:ext uri="{FF2B5EF4-FFF2-40B4-BE49-F238E27FC236}">
                <a16:creationId xmlns:a16="http://schemas.microsoft.com/office/drawing/2014/main" id="{A2B112E2-12AF-7649-89DD-0FFCCE216E58}"/>
              </a:ext>
            </a:extLst>
          </p:cNvPr>
          <p:cNvSpPr/>
          <p:nvPr/>
        </p:nvSpPr>
        <p:spPr>
          <a:xfrm rot="20618608">
            <a:off x="6047088" y="2335850"/>
            <a:ext cx="469628" cy="502909"/>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A71EC2E-B322-FE45-8FD5-18BFFFA7C35D}"/>
              </a:ext>
            </a:extLst>
          </p:cNvPr>
          <p:cNvSpPr/>
          <p:nvPr/>
        </p:nvSpPr>
        <p:spPr>
          <a:xfrm rot="20618608">
            <a:off x="6170833" y="2531430"/>
            <a:ext cx="96817" cy="139268"/>
          </a:xfrm>
          <a:prstGeom prst="ellipse">
            <a:avLst/>
          </a:prstGeom>
          <a:solidFill>
            <a:srgbClr val="46B3D0"/>
          </a:solidFill>
          <a:ln>
            <a:solidFill>
              <a:srgbClr val="46B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487030D-C93C-0046-BC51-8223CC6EBB83}"/>
              </a:ext>
            </a:extLst>
          </p:cNvPr>
          <p:cNvSpPr/>
          <p:nvPr/>
        </p:nvSpPr>
        <p:spPr>
          <a:xfrm rot="19763336">
            <a:off x="6934002" y="2425337"/>
            <a:ext cx="469628" cy="568212"/>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95C8785-E29E-9C4B-8AF6-680D4BE51845}"/>
              </a:ext>
            </a:extLst>
          </p:cNvPr>
          <p:cNvSpPr/>
          <p:nvPr/>
        </p:nvSpPr>
        <p:spPr>
          <a:xfrm rot="19569452">
            <a:off x="7022489" y="2615913"/>
            <a:ext cx="110056" cy="139159"/>
          </a:xfrm>
          <a:prstGeom prst="ellipse">
            <a:avLst/>
          </a:prstGeom>
          <a:solidFill>
            <a:srgbClr val="46B3D0"/>
          </a:solidFill>
          <a:ln>
            <a:solidFill>
              <a:srgbClr val="46B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375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3C310D-D973-4D4F-9E2D-E384372ADBFB}"/>
              </a:ext>
            </a:extLst>
          </p:cNvPr>
          <p:cNvPicPr>
            <a:picLocks noChangeAspect="1"/>
          </p:cNvPicPr>
          <p:nvPr/>
        </p:nvPicPr>
        <p:blipFill>
          <a:blip r:embed="rId2"/>
          <a:stretch>
            <a:fillRect/>
          </a:stretch>
        </p:blipFill>
        <p:spPr>
          <a:xfrm rot="301976">
            <a:off x="4381500" y="0"/>
            <a:ext cx="6858000" cy="6858000"/>
          </a:xfrm>
          <a:prstGeom prst="rect">
            <a:avLst/>
          </a:prstGeom>
        </p:spPr>
      </p:pic>
      <p:sp>
        <p:nvSpPr>
          <p:cNvPr id="5" name="Oval 4">
            <a:extLst>
              <a:ext uri="{FF2B5EF4-FFF2-40B4-BE49-F238E27FC236}">
                <a16:creationId xmlns:a16="http://schemas.microsoft.com/office/drawing/2014/main" id="{A2B112E2-12AF-7649-89DD-0FFCCE216E58}"/>
              </a:ext>
            </a:extLst>
          </p:cNvPr>
          <p:cNvSpPr/>
          <p:nvPr/>
        </p:nvSpPr>
        <p:spPr>
          <a:xfrm rot="20618608">
            <a:off x="6125145" y="2190887"/>
            <a:ext cx="469628" cy="502909"/>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A71EC2E-B322-FE45-8FD5-18BFFFA7C35D}"/>
              </a:ext>
            </a:extLst>
          </p:cNvPr>
          <p:cNvSpPr/>
          <p:nvPr/>
        </p:nvSpPr>
        <p:spPr>
          <a:xfrm rot="20618608">
            <a:off x="6248890" y="2386467"/>
            <a:ext cx="96817" cy="139268"/>
          </a:xfrm>
          <a:prstGeom prst="ellipse">
            <a:avLst/>
          </a:prstGeom>
          <a:solidFill>
            <a:srgbClr val="46B3D0"/>
          </a:solidFill>
          <a:ln>
            <a:solidFill>
              <a:srgbClr val="46B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487030D-C93C-0046-BC51-8223CC6EBB83}"/>
              </a:ext>
            </a:extLst>
          </p:cNvPr>
          <p:cNvSpPr/>
          <p:nvPr/>
        </p:nvSpPr>
        <p:spPr>
          <a:xfrm rot="19763336">
            <a:off x="6989757" y="2391884"/>
            <a:ext cx="469628" cy="568212"/>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95C8785-E29E-9C4B-8AF6-680D4BE51845}"/>
              </a:ext>
            </a:extLst>
          </p:cNvPr>
          <p:cNvSpPr/>
          <p:nvPr/>
        </p:nvSpPr>
        <p:spPr>
          <a:xfrm rot="19569452">
            <a:off x="7078244" y="2582460"/>
            <a:ext cx="110056" cy="139159"/>
          </a:xfrm>
          <a:prstGeom prst="ellipse">
            <a:avLst/>
          </a:prstGeom>
          <a:solidFill>
            <a:srgbClr val="46B3D0"/>
          </a:solidFill>
          <a:ln>
            <a:solidFill>
              <a:srgbClr val="46B3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805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C8F07-9C25-D149-B7AE-10C988F50B7F}"/>
              </a:ext>
            </a:extLst>
          </p:cNvPr>
          <p:cNvSpPr>
            <a:spLocks noGrp="1"/>
          </p:cNvSpPr>
          <p:nvPr>
            <p:ph idx="1"/>
          </p:nvPr>
        </p:nvSpPr>
        <p:spPr>
          <a:xfrm>
            <a:off x="4195481" y="2110628"/>
            <a:ext cx="2491564" cy="3870803"/>
          </a:xfrm>
        </p:spPr>
        <p:txBody>
          <a:bodyPr/>
          <a:lstStyle/>
          <a:p>
            <a:pPr marL="457200" indent="-457200">
              <a:buFont typeface="+mj-lt"/>
              <a:buAutoNum type="arabicPeriod"/>
            </a:pPr>
            <a:r>
              <a:rPr lang="ru-RU" sz="2600"/>
              <a:t>Росси́я</a:t>
            </a:r>
          </a:p>
          <a:p>
            <a:pPr marL="457200" indent="-457200">
              <a:buFont typeface="+mj-lt"/>
              <a:buAutoNum type="arabicPeriod"/>
            </a:pPr>
            <a:r>
              <a:rPr lang="ru-RU" sz="2600"/>
              <a:t>де́рево</a:t>
            </a:r>
          </a:p>
          <a:p>
            <a:pPr marL="457200" indent="-457200">
              <a:buFont typeface="+mj-lt"/>
              <a:buAutoNum type="arabicPeriod"/>
            </a:pPr>
            <a:r>
              <a:rPr lang="ru-RU" sz="2600"/>
              <a:t>бра́тья</a:t>
            </a:r>
          </a:p>
          <a:p>
            <a:pPr marL="457200" indent="-457200">
              <a:buFont typeface="+mj-lt"/>
              <a:buAutoNum type="arabicPeriod"/>
            </a:pPr>
            <a:r>
              <a:rPr lang="ru-RU" sz="2600"/>
              <a:t>чита́ть</a:t>
            </a:r>
          </a:p>
          <a:p>
            <a:pPr marL="457200" indent="-457200">
              <a:buFont typeface="+mj-lt"/>
              <a:buAutoNum type="arabicPeriod"/>
            </a:pPr>
            <a:r>
              <a:rPr lang="ru-RU" sz="2600"/>
              <a:t>цирк</a:t>
            </a:r>
          </a:p>
          <a:p>
            <a:pPr marL="457200" indent="-457200">
              <a:buFont typeface="+mj-lt"/>
              <a:buAutoNum type="arabicPeriod"/>
            </a:pPr>
            <a:r>
              <a:rPr lang="ru-RU" sz="2600"/>
              <a:t>маши́ны</a:t>
            </a:r>
          </a:p>
          <a:p>
            <a:pPr marL="457200" indent="-457200">
              <a:buFont typeface="+mj-lt"/>
              <a:buAutoNum type="arabicPeriod"/>
            </a:pPr>
            <a:r>
              <a:rPr lang="ru-RU" sz="2600"/>
              <a:t>жёлуди</a:t>
            </a:r>
          </a:p>
          <a:p>
            <a:pPr marL="457200" indent="-457200">
              <a:buFont typeface="+mj-lt"/>
              <a:buAutoNum type="arabicPeriod"/>
            </a:pPr>
            <a:r>
              <a:rPr lang="ru-RU" sz="2600"/>
              <a:t>плащ</a:t>
            </a:r>
          </a:p>
        </p:txBody>
      </p:sp>
      <p:sp>
        <p:nvSpPr>
          <p:cNvPr id="8" name="Subtitle 2">
            <a:extLst>
              <a:ext uri="{FF2B5EF4-FFF2-40B4-BE49-F238E27FC236}">
                <a16:creationId xmlns:a16="http://schemas.microsoft.com/office/drawing/2014/main" id="{FB1D1349-65D4-BE44-A08B-2FE072CE61A5}"/>
              </a:ext>
            </a:extLst>
          </p:cNvPr>
          <p:cNvSpPr txBox="1">
            <a:spLocks/>
          </p:cNvSpPr>
          <p:nvPr/>
        </p:nvSpPr>
        <p:spPr>
          <a:xfrm>
            <a:off x="4100680" y="1690688"/>
            <a:ext cx="7253119" cy="4526806"/>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p>
        </p:txBody>
      </p:sp>
      <p:sp>
        <p:nvSpPr>
          <p:cNvPr id="6" name="Content Placeholder 2">
            <a:extLst>
              <a:ext uri="{FF2B5EF4-FFF2-40B4-BE49-F238E27FC236}">
                <a16:creationId xmlns:a16="http://schemas.microsoft.com/office/drawing/2014/main" id="{3297BD7F-2B8C-4E47-AB9A-36415A2EFB6B}"/>
              </a:ext>
            </a:extLst>
          </p:cNvPr>
          <p:cNvSpPr txBox="1">
            <a:spLocks/>
          </p:cNvSpPr>
          <p:nvPr/>
        </p:nvSpPr>
        <p:spPr>
          <a:xfrm>
            <a:off x="7529175" y="2089363"/>
            <a:ext cx="2491564" cy="3870803"/>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t>Ross’íja</a:t>
            </a:r>
          </a:p>
          <a:p>
            <a:pPr marL="0" indent="0">
              <a:buNone/>
            </a:pPr>
            <a:r>
              <a:rPr lang="en-US" sz="2600"/>
              <a:t>d’ér’evo</a:t>
            </a:r>
          </a:p>
          <a:p>
            <a:pPr marL="0" indent="0">
              <a:buNone/>
            </a:pPr>
            <a:r>
              <a:rPr lang="en-US" sz="2600"/>
              <a:t>brát’-ja</a:t>
            </a:r>
          </a:p>
          <a:p>
            <a:pPr marL="0" indent="0">
              <a:buNone/>
            </a:pPr>
            <a:r>
              <a:rPr lang="en-US" sz="2600"/>
              <a:t>č’itát’</a:t>
            </a:r>
          </a:p>
          <a:p>
            <a:pPr marL="0" indent="0">
              <a:buNone/>
            </a:pPr>
            <a:r>
              <a:rPr lang="en-US" sz="2600"/>
              <a:t>cyrk</a:t>
            </a:r>
          </a:p>
          <a:p>
            <a:pPr marL="0" indent="0">
              <a:buNone/>
            </a:pPr>
            <a:r>
              <a:rPr lang="en-US" sz="2600"/>
              <a:t>mašýny</a:t>
            </a:r>
          </a:p>
          <a:p>
            <a:pPr marL="0" indent="0">
              <a:buNone/>
            </a:pPr>
            <a:r>
              <a:rPr lang="en-US" sz="2600"/>
              <a:t>žólud’i</a:t>
            </a:r>
          </a:p>
          <a:p>
            <a:pPr marL="0" indent="0">
              <a:buNone/>
            </a:pPr>
            <a:r>
              <a:rPr lang="en-US" sz="2600"/>
              <a:t>plaš’</a:t>
            </a:r>
          </a:p>
        </p:txBody>
      </p:sp>
      <p:pic>
        <p:nvPicPr>
          <p:cNvPr id="12" name="Picture 2">
            <a:extLst>
              <a:ext uri="{FF2B5EF4-FFF2-40B4-BE49-F238E27FC236}">
                <a16:creationId xmlns:a16="http://schemas.microsoft.com/office/drawing/2014/main" id="{D3107ED7-8CA8-764F-AB63-89D9B1702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755" y="700368"/>
            <a:ext cx="1201201" cy="11729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11D07DF-BE1E-FF4E-85D8-89C1496BC716}"/>
              </a:ext>
            </a:extLst>
          </p:cNvPr>
          <p:cNvPicPr>
            <a:picLocks noChangeAspect="1"/>
          </p:cNvPicPr>
          <p:nvPr/>
        </p:nvPicPr>
        <p:blipFill>
          <a:blip r:embed="rId5"/>
          <a:stretch>
            <a:fillRect/>
          </a:stretch>
        </p:blipFill>
        <p:spPr>
          <a:xfrm>
            <a:off x="260844" y="691217"/>
            <a:ext cx="3207653" cy="3213869"/>
          </a:xfrm>
          <a:prstGeom prst="rect">
            <a:avLst/>
          </a:prstGeom>
        </p:spPr>
      </p:pic>
      <p:pic>
        <p:nvPicPr>
          <p:cNvPr id="10" name="Волынка Timer 2 20" descr="Волынка Timer 2 20">
            <a:hlinkClick r:id="" action="ppaction://media"/>
            <a:extLst>
              <a:ext uri="{FF2B5EF4-FFF2-40B4-BE49-F238E27FC236}">
                <a16:creationId xmlns:a16="http://schemas.microsoft.com/office/drawing/2014/main" id="{A7ED81C0-648D-844C-81BB-6A2EDD4AA90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0843" y="4221741"/>
            <a:ext cx="3202565" cy="1801443"/>
          </a:xfrm>
          <a:prstGeom prst="rect">
            <a:avLst/>
          </a:prstGeom>
        </p:spPr>
      </p:pic>
      <p:sp>
        <p:nvSpPr>
          <p:cNvPr id="11" name="Content Placeholder 2">
            <a:extLst>
              <a:ext uri="{FF2B5EF4-FFF2-40B4-BE49-F238E27FC236}">
                <a16:creationId xmlns:a16="http://schemas.microsoft.com/office/drawing/2014/main" id="{A9477DD1-6A60-F24C-91A0-072FC257CBAF}"/>
              </a:ext>
            </a:extLst>
          </p:cNvPr>
          <p:cNvSpPr txBox="1">
            <a:spLocks/>
          </p:cNvSpPr>
          <p:nvPr/>
        </p:nvSpPr>
        <p:spPr>
          <a:xfrm>
            <a:off x="5913029" y="825171"/>
            <a:ext cx="5827214" cy="9233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rabicPeriod"/>
            </a:pPr>
            <a:r>
              <a:rPr lang="en-US" sz="1800"/>
              <a:t>Download the “Leetle Game – Day 3” doc</a:t>
            </a:r>
          </a:p>
          <a:p>
            <a:pPr marL="342900" indent="-342900">
              <a:lnSpc>
                <a:spcPct val="100000"/>
              </a:lnSpc>
              <a:spcBef>
                <a:spcPts val="0"/>
              </a:spcBef>
              <a:buFont typeface="+mj-lt"/>
              <a:buAutoNum type="arabicPeriod"/>
            </a:pPr>
            <a:r>
              <a:rPr lang="en-US" sz="1800"/>
              <a:t>Stop when I call time</a:t>
            </a:r>
          </a:p>
          <a:p>
            <a:pPr marL="342900" indent="-342900">
              <a:lnSpc>
                <a:spcPct val="100000"/>
              </a:lnSpc>
              <a:spcBef>
                <a:spcPts val="0"/>
              </a:spcBef>
              <a:buFont typeface="+mj-lt"/>
              <a:buAutoNum type="arabicPeriod"/>
            </a:pPr>
            <a:r>
              <a:rPr lang="en-US" sz="1800"/>
              <a:t>Drop your answers in the chat when I ask for them!</a:t>
            </a:r>
          </a:p>
        </p:txBody>
      </p:sp>
    </p:spTree>
    <p:extLst>
      <p:ext uri="{BB962C8B-B14F-4D97-AF65-F5344CB8AC3E}">
        <p14:creationId xmlns:p14="http://schemas.microsoft.com/office/powerpoint/2010/main" val="1487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877"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0"/>
                                        </p:tgtEl>
                                      </p:cBhvr>
                                    </p:cmd>
                                  </p:childTnLst>
                                </p:cTn>
                              </p:par>
                            </p:childTnLst>
                          </p:cTn>
                        </p:par>
                      </p:childTnLst>
                    </p:cTn>
                  </p:par>
                </p:childTnLst>
              </p:cTn>
              <p:nextCondLst>
                <p:cond evt="onClick" delay="0">
                  <p:tgtEl>
                    <p:spTgt spid="10"/>
                  </p:tgtEl>
                </p:cond>
              </p:nextCondLst>
            </p:seq>
            <p:video>
              <p:cMediaNode vol="80000">
                <p:cTn id="44" fill="hold" display="0">
                  <p:stCondLst>
                    <p:cond delay="indefinite"/>
                  </p:stCondLst>
                </p:cTn>
                <p:tgtEl>
                  <p:spTgt spid="10"/>
                </p:tgtEl>
              </p:cMediaNode>
            </p:video>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D3CE-1EB7-1F40-8FEF-EBC665A9345E}"/>
              </a:ext>
            </a:extLst>
          </p:cNvPr>
          <p:cNvSpPr>
            <a:spLocks noGrp="1"/>
          </p:cNvSpPr>
          <p:nvPr>
            <p:ph type="ctrTitle"/>
          </p:nvPr>
        </p:nvSpPr>
        <p:spPr/>
        <p:txBody>
          <a:bodyPr/>
          <a:lstStyle/>
          <a:p>
            <a:r>
              <a:rPr lang="ru-RU">
                <a:latin typeface="Arial" panose="020B0604020202020204" pitchFamily="34" charset="0"/>
                <a:cs typeface="Arial" panose="020B0604020202020204" pitchFamily="34" charset="0"/>
              </a:rPr>
              <a:t>Ну, как</a:t>
            </a:r>
            <a:r>
              <a:rPr lang="en-US">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68673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DF4BBFE-AC88-4843-AF6B-5319CB1F45FF}"/>
              </a:ext>
            </a:extLst>
          </p:cNvPr>
          <p:cNvGrpSpPr/>
          <p:nvPr/>
        </p:nvGrpSpPr>
        <p:grpSpPr>
          <a:xfrm>
            <a:off x="4943246" y="2003135"/>
            <a:ext cx="12164902" cy="6124144"/>
            <a:chOff x="5611091" y="4030087"/>
            <a:chExt cx="9040091" cy="3868592"/>
          </a:xfrm>
        </p:grpSpPr>
        <p:grpSp>
          <p:nvGrpSpPr>
            <p:cNvPr id="6" name="Group 5">
              <a:extLst>
                <a:ext uri="{FF2B5EF4-FFF2-40B4-BE49-F238E27FC236}">
                  <a16:creationId xmlns:a16="http://schemas.microsoft.com/office/drawing/2014/main" id="{4B9425CE-0F7C-4541-928C-A1FE45311C51}"/>
                </a:ext>
              </a:extLst>
            </p:cNvPr>
            <p:cNvGrpSpPr/>
            <p:nvPr/>
          </p:nvGrpSpPr>
          <p:grpSpPr>
            <a:xfrm>
              <a:off x="5611091" y="4030087"/>
              <a:ext cx="9040091" cy="3868592"/>
              <a:chOff x="5611091" y="4030087"/>
              <a:chExt cx="9040091" cy="3868592"/>
            </a:xfrm>
          </p:grpSpPr>
          <p:sp>
            <p:nvSpPr>
              <p:cNvPr id="11" name="Arc 10">
                <a:extLst>
                  <a:ext uri="{FF2B5EF4-FFF2-40B4-BE49-F238E27FC236}">
                    <a16:creationId xmlns:a16="http://schemas.microsoft.com/office/drawing/2014/main" id="{53288F7F-D7D4-C949-8F61-2A701652928B}"/>
                  </a:ext>
                </a:extLst>
              </p:cNvPr>
              <p:cNvSpPr/>
              <p:nvPr/>
            </p:nvSpPr>
            <p:spPr>
              <a:xfrm flipH="1">
                <a:off x="5611091" y="4030087"/>
                <a:ext cx="9040091" cy="3868592"/>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D42B6D56-C4F4-7343-94DF-662705485AC0}"/>
                  </a:ext>
                </a:extLst>
              </p:cNvPr>
              <p:cNvSpPr txBox="1"/>
              <p:nvPr/>
            </p:nvSpPr>
            <p:spPr>
              <a:xfrm>
                <a:off x="5715000" y="5063828"/>
                <a:ext cx="588820" cy="584775"/>
              </a:xfrm>
              <a:prstGeom prst="rect">
                <a:avLst/>
              </a:prstGeom>
              <a:noFill/>
            </p:spPr>
            <p:txBody>
              <a:bodyPr wrap="square" rtlCol="0">
                <a:spAutoFit/>
              </a:bodyPr>
              <a:lstStyle/>
              <a:p>
                <a:r>
                  <a:rPr lang="en-US" sz="3200" dirty="0">
                    <a:solidFill>
                      <a:schemeClr val="accent1">
                        <a:lumMod val="75000"/>
                      </a:schemeClr>
                    </a:solidFill>
                  </a:rPr>
                  <a:t>*</a:t>
                </a:r>
              </a:p>
            </p:txBody>
          </p:sp>
        </p:grpSp>
        <p:sp>
          <p:nvSpPr>
            <p:cNvPr id="7" name="Rectangle 6">
              <a:extLst>
                <a:ext uri="{FF2B5EF4-FFF2-40B4-BE49-F238E27FC236}">
                  <a16:creationId xmlns:a16="http://schemas.microsoft.com/office/drawing/2014/main" id="{C5A4E43F-D231-9A44-AE2B-1C4480A283F2}"/>
                </a:ext>
              </a:extLst>
            </p:cNvPr>
            <p:cNvSpPr/>
            <p:nvPr/>
          </p:nvSpPr>
          <p:spPr>
            <a:xfrm>
              <a:off x="5611091" y="4030087"/>
              <a:ext cx="4526137" cy="1945044"/>
            </a:xfrm>
            <a:prstGeom prst="rect">
              <a:avLst/>
            </a:prstGeom>
            <a:noFill/>
            <a:ln w="25400">
              <a:solidFill>
                <a:srgbClr val="43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85362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B0428F-C56F-2B40-B324-E20EBD7C3FDD}"/>
              </a:ext>
            </a:extLst>
          </p:cNvPr>
          <p:cNvPicPr>
            <a:picLocks noChangeAspect="1"/>
          </p:cNvPicPr>
          <p:nvPr/>
        </p:nvPicPr>
        <p:blipFill>
          <a:blip r:embed="rId2">
            <a:clrChange>
              <a:clrFrom>
                <a:srgbClr val="7ED957"/>
              </a:clrFrom>
              <a:clrTo>
                <a:srgbClr val="7ED957">
                  <a:alpha val="0"/>
                </a:srgbClr>
              </a:clrTo>
            </a:clrChange>
          </a:blip>
          <a:stretch>
            <a:fillRect/>
          </a:stretch>
        </p:blipFill>
        <p:spPr>
          <a:xfrm rot="21116555">
            <a:off x="4872628" y="3509802"/>
            <a:ext cx="801673" cy="801673"/>
          </a:xfrm>
          <a:prstGeom prst="rect">
            <a:avLst/>
          </a:prstGeom>
        </p:spPr>
      </p:pic>
      <p:grpSp>
        <p:nvGrpSpPr>
          <p:cNvPr id="5" name="Group 4">
            <a:extLst>
              <a:ext uri="{FF2B5EF4-FFF2-40B4-BE49-F238E27FC236}">
                <a16:creationId xmlns:a16="http://schemas.microsoft.com/office/drawing/2014/main" id="{9DF4BBFE-AC88-4843-AF6B-5319CB1F45FF}"/>
              </a:ext>
            </a:extLst>
          </p:cNvPr>
          <p:cNvGrpSpPr/>
          <p:nvPr/>
        </p:nvGrpSpPr>
        <p:grpSpPr>
          <a:xfrm>
            <a:off x="4943246" y="2003135"/>
            <a:ext cx="12164902" cy="6124144"/>
            <a:chOff x="5611091" y="4030087"/>
            <a:chExt cx="9040091" cy="3868592"/>
          </a:xfrm>
        </p:grpSpPr>
        <p:sp>
          <p:nvSpPr>
            <p:cNvPr id="11" name="Arc 10">
              <a:extLst>
                <a:ext uri="{FF2B5EF4-FFF2-40B4-BE49-F238E27FC236}">
                  <a16:creationId xmlns:a16="http://schemas.microsoft.com/office/drawing/2014/main" id="{53288F7F-D7D4-C949-8F61-2A701652928B}"/>
                </a:ext>
              </a:extLst>
            </p:cNvPr>
            <p:cNvSpPr/>
            <p:nvPr/>
          </p:nvSpPr>
          <p:spPr>
            <a:xfrm flipH="1">
              <a:off x="5611091" y="4030087"/>
              <a:ext cx="9040091" cy="3868592"/>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5A4E43F-D231-9A44-AE2B-1C4480A283F2}"/>
                </a:ext>
              </a:extLst>
            </p:cNvPr>
            <p:cNvSpPr/>
            <p:nvPr/>
          </p:nvSpPr>
          <p:spPr>
            <a:xfrm>
              <a:off x="5611091" y="4030087"/>
              <a:ext cx="4526137" cy="1945044"/>
            </a:xfrm>
            <a:prstGeom prst="rect">
              <a:avLst/>
            </a:prstGeom>
            <a:noFill/>
            <a:ln w="25400">
              <a:solidFill>
                <a:srgbClr val="43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91D8EC97-C7BB-F24B-9FAE-9BA641F550E8}"/>
              </a:ext>
            </a:extLst>
          </p:cNvPr>
          <p:cNvSpPr txBox="1"/>
          <p:nvPr/>
        </p:nvSpPr>
        <p:spPr>
          <a:xfrm>
            <a:off x="5083072" y="3639591"/>
            <a:ext cx="792352" cy="584776"/>
          </a:xfrm>
          <a:prstGeom prst="rect">
            <a:avLst/>
          </a:prstGeom>
          <a:noFill/>
        </p:spPr>
        <p:txBody>
          <a:bodyPr wrap="square" rtlCol="0">
            <a:spAutoFit/>
          </a:bodyPr>
          <a:lstStyle/>
          <a:p>
            <a:r>
              <a:rPr lang="en-US" sz="3200" dirty="0">
                <a:solidFill>
                  <a:schemeClr val="bg1"/>
                </a:solidFill>
              </a:rPr>
              <a:t>*</a:t>
            </a:r>
          </a:p>
        </p:txBody>
      </p:sp>
    </p:spTree>
    <p:extLst>
      <p:ext uri="{BB962C8B-B14F-4D97-AF65-F5344CB8AC3E}">
        <p14:creationId xmlns:p14="http://schemas.microsoft.com/office/powerpoint/2010/main" val="1059536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013B4-177A-FF4B-A648-C31186FD60E3}"/>
              </a:ext>
            </a:extLst>
          </p:cNvPr>
          <p:cNvSpPr>
            <a:spLocks noGrp="1"/>
          </p:cNvSpPr>
          <p:nvPr>
            <p:ph type="ctrTitle"/>
          </p:nvPr>
        </p:nvSpPr>
        <p:spPr>
          <a:xfrm>
            <a:off x="4067177" y="812795"/>
            <a:ext cx="7761168" cy="887413"/>
          </a:xfrm>
        </p:spPr>
        <p:txBody>
          <a:bodyPr>
            <a:normAutofit/>
          </a:bodyPr>
          <a:lstStyle/>
          <a:p>
            <a:r>
              <a:rPr lang="en-US" sz="4000"/>
              <a:t>Interlanguage</a:t>
            </a:r>
          </a:p>
        </p:txBody>
      </p:sp>
      <p:pic>
        <p:nvPicPr>
          <p:cNvPr id="4" name="Picture 3">
            <a:extLst>
              <a:ext uri="{FF2B5EF4-FFF2-40B4-BE49-F238E27FC236}">
                <a16:creationId xmlns:a16="http://schemas.microsoft.com/office/drawing/2014/main" id="{054DFA55-73B0-1847-B264-C176FFF93E80}"/>
              </a:ext>
            </a:extLst>
          </p:cNvPr>
          <p:cNvPicPr>
            <a:picLocks noChangeAspect="1"/>
          </p:cNvPicPr>
          <p:nvPr/>
        </p:nvPicPr>
        <p:blipFill>
          <a:blip r:embed="rId2">
            <a:clrChange>
              <a:clrFrom>
                <a:srgbClr val="7ED957"/>
              </a:clrFrom>
              <a:clrTo>
                <a:srgbClr val="7ED957">
                  <a:alpha val="0"/>
                </a:srgbClr>
              </a:clrTo>
            </a:clrChange>
          </a:blip>
          <a:stretch>
            <a:fillRect/>
          </a:stretch>
        </p:blipFill>
        <p:spPr>
          <a:xfrm rot="21116555">
            <a:off x="4190207" y="3636280"/>
            <a:ext cx="1892847" cy="1892847"/>
          </a:xfrm>
          <a:prstGeom prst="rect">
            <a:avLst/>
          </a:prstGeom>
        </p:spPr>
      </p:pic>
      <p:pic>
        <p:nvPicPr>
          <p:cNvPr id="9" name="Picture 8">
            <a:extLst>
              <a:ext uri="{FF2B5EF4-FFF2-40B4-BE49-F238E27FC236}">
                <a16:creationId xmlns:a16="http://schemas.microsoft.com/office/drawing/2014/main" id="{50700393-62C6-2543-95A9-267078262670}"/>
              </a:ext>
            </a:extLst>
          </p:cNvPr>
          <p:cNvPicPr>
            <a:picLocks noChangeAspect="1"/>
          </p:cNvPicPr>
          <p:nvPr/>
        </p:nvPicPr>
        <p:blipFill>
          <a:blip r:embed="rId3">
            <a:clrChange>
              <a:clrFrom>
                <a:srgbClr val="7ED957"/>
              </a:clrFrom>
              <a:clrTo>
                <a:srgbClr val="7ED957">
                  <a:alpha val="0"/>
                </a:srgbClr>
              </a:clrTo>
            </a:clrChange>
          </a:blip>
          <a:stretch>
            <a:fillRect/>
          </a:stretch>
        </p:blipFill>
        <p:spPr>
          <a:xfrm>
            <a:off x="4067177" y="3530253"/>
            <a:ext cx="2027847" cy="2027847"/>
          </a:xfrm>
          <a:prstGeom prst="rect">
            <a:avLst/>
          </a:prstGeom>
        </p:spPr>
      </p:pic>
      <p:pic>
        <p:nvPicPr>
          <p:cNvPr id="18" name="Picture 17">
            <a:extLst>
              <a:ext uri="{FF2B5EF4-FFF2-40B4-BE49-F238E27FC236}">
                <a16:creationId xmlns:a16="http://schemas.microsoft.com/office/drawing/2014/main" id="{B1BF498F-D965-D847-AE9A-D5DB2B8FE6CE}"/>
              </a:ext>
            </a:extLst>
          </p:cNvPr>
          <p:cNvPicPr>
            <a:picLocks noChangeAspect="1"/>
          </p:cNvPicPr>
          <p:nvPr/>
        </p:nvPicPr>
        <p:blipFill>
          <a:blip r:embed="rId2">
            <a:clrChange>
              <a:clrFrom>
                <a:srgbClr val="7ED957"/>
              </a:clrFrom>
              <a:clrTo>
                <a:srgbClr val="7ED957">
                  <a:alpha val="0"/>
                </a:srgbClr>
              </a:clrTo>
            </a:clrChange>
          </a:blip>
          <a:stretch>
            <a:fillRect/>
          </a:stretch>
        </p:blipFill>
        <p:spPr>
          <a:xfrm rot="21116555">
            <a:off x="9894348" y="3650569"/>
            <a:ext cx="1892847" cy="1892847"/>
          </a:xfrm>
          <a:prstGeom prst="rect">
            <a:avLst/>
          </a:prstGeom>
        </p:spPr>
      </p:pic>
      <p:pic>
        <p:nvPicPr>
          <p:cNvPr id="16" name="Picture 15">
            <a:extLst>
              <a:ext uri="{FF2B5EF4-FFF2-40B4-BE49-F238E27FC236}">
                <a16:creationId xmlns:a16="http://schemas.microsoft.com/office/drawing/2014/main" id="{D7D1091B-964A-0748-9D56-957FA231DEA0}"/>
              </a:ext>
            </a:extLst>
          </p:cNvPr>
          <p:cNvPicPr>
            <a:picLocks noChangeAspect="1"/>
          </p:cNvPicPr>
          <p:nvPr/>
        </p:nvPicPr>
        <p:blipFill>
          <a:blip r:embed="rId2">
            <a:clrChange>
              <a:clrFrom>
                <a:srgbClr val="7ED957"/>
              </a:clrFrom>
              <a:clrTo>
                <a:srgbClr val="7ED957">
                  <a:alpha val="0"/>
                </a:srgbClr>
              </a:clrTo>
            </a:clrChange>
          </a:blip>
          <a:stretch>
            <a:fillRect/>
          </a:stretch>
        </p:blipFill>
        <p:spPr>
          <a:xfrm rot="21116555">
            <a:off x="7045940" y="3627812"/>
            <a:ext cx="1892847" cy="1892847"/>
          </a:xfrm>
          <a:prstGeom prst="rect">
            <a:avLst/>
          </a:prstGeom>
        </p:spPr>
      </p:pic>
      <p:pic>
        <p:nvPicPr>
          <p:cNvPr id="17" name="Picture 16">
            <a:extLst>
              <a:ext uri="{FF2B5EF4-FFF2-40B4-BE49-F238E27FC236}">
                <a16:creationId xmlns:a16="http://schemas.microsoft.com/office/drawing/2014/main" id="{49BFFE4C-9244-C84A-9724-9A26BDDE3873}"/>
              </a:ext>
            </a:extLst>
          </p:cNvPr>
          <p:cNvPicPr>
            <a:picLocks noChangeAspect="1"/>
          </p:cNvPicPr>
          <p:nvPr/>
        </p:nvPicPr>
        <p:blipFill>
          <a:blip r:embed="rId4">
            <a:clrChange>
              <a:clrFrom>
                <a:srgbClr val="7ED957"/>
              </a:clrFrom>
              <a:clrTo>
                <a:srgbClr val="7ED957">
                  <a:alpha val="0"/>
                </a:srgbClr>
              </a:clrTo>
            </a:clrChange>
          </a:blip>
          <a:stretch>
            <a:fillRect/>
          </a:stretch>
        </p:blipFill>
        <p:spPr>
          <a:xfrm>
            <a:off x="9797961" y="3527256"/>
            <a:ext cx="2027847" cy="2027847"/>
          </a:xfrm>
          <a:prstGeom prst="rect">
            <a:avLst/>
          </a:prstGeom>
        </p:spPr>
      </p:pic>
      <p:pic>
        <p:nvPicPr>
          <p:cNvPr id="24" name="Picture 23">
            <a:extLst>
              <a:ext uri="{FF2B5EF4-FFF2-40B4-BE49-F238E27FC236}">
                <a16:creationId xmlns:a16="http://schemas.microsoft.com/office/drawing/2014/main" id="{8455DF87-2BD5-0549-BCCB-0FF9827CB1A1}"/>
              </a:ext>
            </a:extLst>
          </p:cNvPr>
          <p:cNvPicPr>
            <a:picLocks noChangeAspect="1"/>
          </p:cNvPicPr>
          <p:nvPr/>
        </p:nvPicPr>
        <p:blipFill>
          <a:blip r:embed="rId3">
            <a:clrChange>
              <a:clrFrom>
                <a:srgbClr val="7ED957"/>
              </a:clrFrom>
              <a:clrTo>
                <a:srgbClr val="7ED957">
                  <a:alpha val="0"/>
                </a:srgbClr>
              </a:clrTo>
            </a:clrChange>
          </a:blip>
          <a:stretch>
            <a:fillRect/>
          </a:stretch>
        </p:blipFill>
        <p:spPr>
          <a:xfrm>
            <a:off x="6932569" y="3529763"/>
            <a:ext cx="2027847" cy="2027847"/>
          </a:xfrm>
          <a:prstGeom prst="rect">
            <a:avLst/>
          </a:prstGeom>
        </p:spPr>
      </p:pic>
      <p:cxnSp>
        <p:nvCxnSpPr>
          <p:cNvPr id="26" name="Straight Arrow Connector 25">
            <a:extLst>
              <a:ext uri="{FF2B5EF4-FFF2-40B4-BE49-F238E27FC236}">
                <a16:creationId xmlns:a16="http://schemas.microsoft.com/office/drawing/2014/main" id="{9DC38745-B4C3-9147-83A9-9E55539CBC8C}"/>
              </a:ext>
            </a:extLst>
          </p:cNvPr>
          <p:cNvCxnSpPr>
            <a:cxnSpLocks/>
          </p:cNvCxnSpPr>
          <p:nvPr/>
        </p:nvCxnSpPr>
        <p:spPr>
          <a:xfrm>
            <a:off x="6095024" y="4503874"/>
            <a:ext cx="1015281" cy="0"/>
          </a:xfrm>
          <a:prstGeom prst="straightConnector1">
            <a:avLst/>
          </a:prstGeom>
          <a:ln w="50800">
            <a:solidFill>
              <a:schemeClr val="tx1"/>
            </a:solidFill>
            <a:headEnd w="lg" len="lg"/>
            <a:tailEnd type="triangle" w="lg" len="lg"/>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47B4C21A-45D0-F644-85F4-7B59B0DD28BA}"/>
              </a:ext>
            </a:extLst>
          </p:cNvPr>
          <p:cNvCxnSpPr>
            <a:cxnSpLocks/>
          </p:cNvCxnSpPr>
          <p:nvPr/>
        </p:nvCxnSpPr>
        <p:spPr>
          <a:xfrm>
            <a:off x="8960416" y="4503874"/>
            <a:ext cx="1015281" cy="0"/>
          </a:xfrm>
          <a:prstGeom prst="straightConnector1">
            <a:avLst/>
          </a:prstGeom>
          <a:ln w="50800">
            <a:solidFill>
              <a:schemeClr val="tx1"/>
            </a:solidFill>
            <a:headEnd w="lg" len="lg"/>
            <a:tailEnd type="triangle" w="lg" len="lg"/>
          </a:ln>
        </p:spPr>
        <p:style>
          <a:lnRef idx="1">
            <a:schemeClr val="dk1"/>
          </a:lnRef>
          <a:fillRef idx="0">
            <a:schemeClr val="dk1"/>
          </a:fillRef>
          <a:effectRef idx="0">
            <a:schemeClr val="dk1"/>
          </a:effectRef>
          <a:fontRef idx="minor">
            <a:schemeClr val="tx1"/>
          </a:fontRef>
        </p:style>
      </p:cxnSp>
      <p:pic>
        <p:nvPicPr>
          <p:cNvPr id="30" name="Picture 29">
            <a:extLst>
              <a:ext uri="{FF2B5EF4-FFF2-40B4-BE49-F238E27FC236}">
                <a16:creationId xmlns:a16="http://schemas.microsoft.com/office/drawing/2014/main" id="{5AD06EF5-9762-1644-8FFE-566DB0E07867}"/>
              </a:ext>
            </a:extLst>
          </p:cNvPr>
          <p:cNvPicPr>
            <a:picLocks noChangeAspect="1"/>
          </p:cNvPicPr>
          <p:nvPr/>
        </p:nvPicPr>
        <p:blipFill>
          <a:blip r:embed="rId5"/>
          <a:stretch>
            <a:fillRect/>
          </a:stretch>
        </p:blipFill>
        <p:spPr>
          <a:xfrm>
            <a:off x="4166044" y="1874170"/>
            <a:ext cx="1712744" cy="1712744"/>
          </a:xfrm>
          <a:prstGeom prst="rect">
            <a:avLst/>
          </a:prstGeom>
        </p:spPr>
      </p:pic>
      <p:pic>
        <p:nvPicPr>
          <p:cNvPr id="32" name="Picture 31">
            <a:extLst>
              <a:ext uri="{FF2B5EF4-FFF2-40B4-BE49-F238E27FC236}">
                <a16:creationId xmlns:a16="http://schemas.microsoft.com/office/drawing/2014/main" id="{7686B2C0-E9E8-844A-8590-7389670A3D4D}"/>
              </a:ext>
            </a:extLst>
          </p:cNvPr>
          <p:cNvPicPr>
            <a:picLocks noChangeAspect="1"/>
          </p:cNvPicPr>
          <p:nvPr/>
        </p:nvPicPr>
        <p:blipFill>
          <a:blip r:embed="rId6"/>
          <a:stretch>
            <a:fillRect/>
          </a:stretch>
        </p:blipFill>
        <p:spPr>
          <a:xfrm>
            <a:off x="6932568" y="1720302"/>
            <a:ext cx="1852324" cy="1852324"/>
          </a:xfrm>
          <a:prstGeom prst="rect">
            <a:avLst/>
          </a:prstGeom>
        </p:spPr>
      </p:pic>
      <p:pic>
        <p:nvPicPr>
          <p:cNvPr id="34" name="Picture 33">
            <a:extLst>
              <a:ext uri="{FF2B5EF4-FFF2-40B4-BE49-F238E27FC236}">
                <a16:creationId xmlns:a16="http://schemas.microsoft.com/office/drawing/2014/main" id="{3D0C4991-6367-5449-A106-9A03F1BC2F9E}"/>
              </a:ext>
            </a:extLst>
          </p:cNvPr>
          <p:cNvPicPr>
            <a:picLocks noChangeAspect="1"/>
          </p:cNvPicPr>
          <p:nvPr/>
        </p:nvPicPr>
        <p:blipFill>
          <a:blip r:embed="rId7"/>
          <a:stretch>
            <a:fillRect/>
          </a:stretch>
        </p:blipFill>
        <p:spPr>
          <a:xfrm>
            <a:off x="9880132" y="1800224"/>
            <a:ext cx="1712744" cy="1712744"/>
          </a:xfrm>
          <a:prstGeom prst="rect">
            <a:avLst/>
          </a:prstGeom>
        </p:spPr>
      </p:pic>
    </p:spTree>
    <p:extLst>
      <p:ext uri="{BB962C8B-B14F-4D97-AF65-F5344CB8AC3E}">
        <p14:creationId xmlns:p14="http://schemas.microsoft.com/office/powerpoint/2010/main" val="2989121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D3CE-1EB7-1F40-8FEF-EBC665A9345E}"/>
              </a:ext>
            </a:extLst>
          </p:cNvPr>
          <p:cNvSpPr>
            <a:spLocks noGrp="1"/>
          </p:cNvSpPr>
          <p:nvPr>
            <p:ph type="ctrTitle"/>
          </p:nvPr>
        </p:nvSpPr>
        <p:spPr>
          <a:xfrm>
            <a:off x="4022558" y="1138990"/>
            <a:ext cx="7761168" cy="1755274"/>
          </a:xfrm>
        </p:spPr>
        <p:txBody>
          <a:bodyPr/>
          <a:lstStyle/>
          <a:p>
            <a:r>
              <a:rPr lang="en-US">
                <a:latin typeface="Arial" panose="020B0604020202020204" pitchFamily="34" charset="0"/>
                <a:cs typeface="Arial" panose="020B0604020202020204" pitchFamily="34" charset="0"/>
              </a:rPr>
              <a:t>Next time...</a:t>
            </a:r>
            <a:r>
              <a:rPr lang="ru-RU">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A23AA068-DDA6-5348-962D-0711EA356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264" y="2894264"/>
            <a:ext cx="2761756" cy="2696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383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D3CE-1EB7-1F40-8FEF-EBC665A9345E}"/>
              </a:ext>
            </a:extLst>
          </p:cNvPr>
          <p:cNvSpPr>
            <a:spLocks noGrp="1"/>
          </p:cNvSpPr>
          <p:nvPr>
            <p:ph type="ctrTitle"/>
          </p:nvPr>
        </p:nvSpPr>
        <p:spPr/>
        <p:txBody>
          <a:bodyPr/>
          <a:lstStyle/>
          <a:p>
            <a:r>
              <a:rPr lang="en-US"/>
              <a:t>Leetle Warm Up</a:t>
            </a:r>
          </a:p>
        </p:txBody>
      </p:sp>
    </p:spTree>
    <p:extLst>
      <p:ext uri="{BB962C8B-B14F-4D97-AF65-F5344CB8AC3E}">
        <p14:creationId xmlns:p14="http://schemas.microsoft.com/office/powerpoint/2010/main" val="3632575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065FE-7CE9-A94A-8221-7CD5A2251725}"/>
              </a:ext>
            </a:extLst>
          </p:cNvPr>
          <p:cNvSpPr>
            <a:spLocks noGrp="1"/>
          </p:cNvSpPr>
          <p:nvPr>
            <p:ph type="ctrTitle"/>
          </p:nvPr>
        </p:nvSpPr>
        <p:spPr>
          <a:xfrm>
            <a:off x="4328932" y="2662172"/>
            <a:ext cx="6990144" cy="1137153"/>
          </a:xfrm>
        </p:spPr>
        <p:txBody>
          <a:bodyPr>
            <a:normAutofit/>
          </a:bodyPr>
          <a:lstStyle/>
          <a:p>
            <a:pPr algn="l"/>
            <a:r>
              <a:rPr lang="en-US" sz="5000"/>
              <a:t>Master Class with Kira</a:t>
            </a:r>
          </a:p>
        </p:txBody>
      </p:sp>
      <p:sp>
        <p:nvSpPr>
          <p:cNvPr id="3" name="Subtitle 2">
            <a:extLst>
              <a:ext uri="{FF2B5EF4-FFF2-40B4-BE49-F238E27FC236}">
                <a16:creationId xmlns:a16="http://schemas.microsoft.com/office/drawing/2014/main" id="{44918513-6430-DB4E-9FD1-5C274B2BBCCF}"/>
              </a:ext>
            </a:extLst>
          </p:cNvPr>
          <p:cNvSpPr>
            <a:spLocks noGrp="1"/>
          </p:cNvSpPr>
          <p:nvPr>
            <p:ph type="subTitle" idx="1"/>
          </p:nvPr>
        </p:nvSpPr>
        <p:spPr>
          <a:xfrm>
            <a:off x="4328931" y="3920430"/>
            <a:ext cx="6990144" cy="1004890"/>
          </a:xfrm>
        </p:spPr>
        <p:txBody>
          <a:bodyPr/>
          <a:lstStyle/>
          <a:p>
            <a:pPr algn="l"/>
            <a:r>
              <a:rPr lang="en-US" sz="2800" spc="20">
                <a:latin typeface="Avenir" panose="02000503020000020003" pitchFamily="2" charset="0"/>
              </a:rPr>
              <a:t>Kimberly (Kira) DiMattia </a:t>
            </a:r>
          </a:p>
          <a:p>
            <a:pPr algn="l"/>
            <a:r>
              <a:rPr lang="en-US" sz="2800" spc="20">
                <a:latin typeface="Avenir" panose="02000503020000020003" pitchFamily="2" charset="0"/>
              </a:rPr>
              <a:t>Week 3</a:t>
            </a:r>
          </a:p>
        </p:txBody>
      </p:sp>
    </p:spTree>
    <p:extLst>
      <p:ext uri="{BB962C8B-B14F-4D97-AF65-F5344CB8AC3E}">
        <p14:creationId xmlns:p14="http://schemas.microsoft.com/office/powerpoint/2010/main" val="1566411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D18DDEC-94ED-A845-847B-3F281F8909C4}"/>
              </a:ext>
            </a:extLst>
          </p:cNvPr>
          <p:cNvPicPr>
            <a:picLocks noGrp="1" noChangeAspect="1"/>
          </p:cNvPicPr>
          <p:nvPr>
            <p:ph idx="1"/>
          </p:nvPr>
        </p:nvPicPr>
        <p:blipFill>
          <a:blip r:embed="rId2"/>
          <a:stretch>
            <a:fillRect/>
          </a:stretch>
        </p:blipFill>
        <p:spPr>
          <a:xfrm>
            <a:off x="6016488" y="1805623"/>
            <a:ext cx="3952792" cy="3952792"/>
          </a:xfrm>
        </p:spPr>
      </p:pic>
      <p:sp>
        <p:nvSpPr>
          <p:cNvPr id="14" name="Title 1">
            <a:extLst>
              <a:ext uri="{FF2B5EF4-FFF2-40B4-BE49-F238E27FC236}">
                <a16:creationId xmlns:a16="http://schemas.microsoft.com/office/drawing/2014/main" id="{17E68EE5-0328-354C-9530-A6D4B543A7AE}"/>
              </a:ext>
            </a:extLst>
          </p:cNvPr>
          <p:cNvSpPr>
            <a:spLocks noGrp="1"/>
          </p:cNvSpPr>
          <p:nvPr>
            <p:ph type="title"/>
          </p:nvPr>
        </p:nvSpPr>
        <p:spPr>
          <a:xfrm>
            <a:off x="4195481" y="678844"/>
            <a:ext cx="7515255" cy="1325563"/>
          </a:xfrm>
        </p:spPr>
        <p:txBody>
          <a:bodyPr>
            <a:normAutofit/>
          </a:bodyPr>
          <a:lstStyle/>
          <a:p>
            <a:pPr algn="ctr"/>
            <a:r>
              <a:rPr lang="en-US" sz="4000"/>
              <a:t>Get your phones!</a:t>
            </a:r>
          </a:p>
        </p:txBody>
      </p:sp>
      <p:pic>
        <p:nvPicPr>
          <p:cNvPr id="2" name="Picture 1">
            <a:extLst>
              <a:ext uri="{FF2B5EF4-FFF2-40B4-BE49-F238E27FC236}">
                <a16:creationId xmlns:a16="http://schemas.microsoft.com/office/drawing/2014/main" id="{11C59258-7BD7-63FB-F891-1BDB4C228858}"/>
              </a:ext>
            </a:extLst>
          </p:cNvPr>
          <p:cNvPicPr>
            <a:picLocks noChangeAspect="1"/>
          </p:cNvPicPr>
          <p:nvPr/>
        </p:nvPicPr>
        <p:blipFill>
          <a:blip r:embed="rId3"/>
          <a:stretch>
            <a:fillRect/>
          </a:stretch>
        </p:blipFill>
        <p:spPr>
          <a:xfrm>
            <a:off x="7646504" y="2826386"/>
            <a:ext cx="583096" cy="548796"/>
          </a:xfrm>
          <a:prstGeom prst="rect">
            <a:avLst/>
          </a:prstGeom>
        </p:spPr>
      </p:pic>
    </p:spTree>
    <p:extLst>
      <p:ext uri="{BB962C8B-B14F-4D97-AF65-F5344CB8AC3E}">
        <p14:creationId xmlns:p14="http://schemas.microsoft.com/office/powerpoint/2010/main" val="1262650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F10E2-3004-D64E-8F5C-6585504F49F2}"/>
              </a:ext>
            </a:extLst>
          </p:cNvPr>
          <p:cNvSpPr txBox="1"/>
          <p:nvPr/>
        </p:nvSpPr>
        <p:spPr>
          <a:xfrm>
            <a:off x="2625969" y="3563815"/>
            <a:ext cx="184731" cy="369332"/>
          </a:xfrm>
          <a:prstGeom prst="rect">
            <a:avLst/>
          </a:prstGeom>
          <a:noFill/>
        </p:spPr>
        <p:txBody>
          <a:bodyPr wrap="none" rtlCol="0">
            <a:spAutoFit/>
          </a:bodyPr>
          <a:lstStyle/>
          <a:p>
            <a:endParaRPr lang="en-US"/>
          </a:p>
        </p:txBody>
      </p:sp>
      <p:pic>
        <p:nvPicPr>
          <p:cNvPr id="5" name="Picture 2" descr="Review: Despicable Me 3">
            <a:extLst>
              <a:ext uri="{FF2B5EF4-FFF2-40B4-BE49-F238E27FC236}">
                <a16:creationId xmlns:a16="http://schemas.microsoft.com/office/drawing/2014/main" id="{D250D296-CE3B-9142-BF70-6F156ACB8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9374" y="765203"/>
            <a:ext cx="4783016" cy="31906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espicable Me Costumes | Gru, Agnes &amp; More Characters DIY">
            <a:extLst>
              <a:ext uri="{FF2B5EF4-FFF2-40B4-BE49-F238E27FC236}">
                <a16:creationId xmlns:a16="http://schemas.microsoft.com/office/drawing/2014/main" id="{ACA18421-40E1-DE4D-82E7-A819DD539C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01" t="6866" r="12707" b="2759"/>
          <a:stretch/>
        </p:blipFill>
        <p:spPr bwMode="auto">
          <a:xfrm>
            <a:off x="8687113" y="2722710"/>
            <a:ext cx="2853364" cy="277905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espicable Me 3 Girls">
            <a:extLst>
              <a:ext uri="{FF2B5EF4-FFF2-40B4-BE49-F238E27FC236}">
                <a16:creationId xmlns:a16="http://schemas.microsoft.com/office/drawing/2014/main" id="{5A9F5555-8776-F943-AB36-EB0817979D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2554"/>
          <a:stretch/>
        </p:blipFill>
        <p:spPr bwMode="auto">
          <a:xfrm>
            <a:off x="4032740" y="2249899"/>
            <a:ext cx="2417298" cy="3227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picable Me 3 - Fluffy Unicorn | official trailer &amp; clip (2017)  moviemaniacs - YouTube">
            <a:extLst>
              <a:ext uri="{FF2B5EF4-FFF2-40B4-BE49-F238E27FC236}">
                <a16:creationId xmlns:a16="http://schemas.microsoft.com/office/drawing/2014/main" id="{6542E5C7-EDCF-1F46-83AC-00C689F4A4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9235" y="4443139"/>
            <a:ext cx="2932726" cy="1649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11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8B97-BBEC-2B41-84A0-4DB10956C069}"/>
              </a:ext>
            </a:extLst>
          </p:cNvPr>
          <p:cNvSpPr>
            <a:spLocks noGrp="1"/>
          </p:cNvSpPr>
          <p:nvPr>
            <p:ph type="title"/>
          </p:nvPr>
        </p:nvSpPr>
        <p:spPr>
          <a:xfrm>
            <a:off x="4195482" y="1005840"/>
            <a:ext cx="7158318" cy="1325563"/>
          </a:xfrm>
        </p:spPr>
        <p:txBody>
          <a:bodyPr/>
          <a:lstStyle/>
          <a:p>
            <a:r>
              <a:rPr lang="en-US"/>
              <a:t>Russian Default Mouth Position</a:t>
            </a:r>
          </a:p>
        </p:txBody>
      </p:sp>
      <p:sp>
        <p:nvSpPr>
          <p:cNvPr id="4" name="Content Placeholder 2">
            <a:extLst>
              <a:ext uri="{FF2B5EF4-FFF2-40B4-BE49-F238E27FC236}">
                <a16:creationId xmlns:a16="http://schemas.microsoft.com/office/drawing/2014/main" id="{BFC68B28-BC4B-C643-8B4E-E0038F43B92A}"/>
              </a:ext>
            </a:extLst>
          </p:cNvPr>
          <p:cNvSpPr txBox="1">
            <a:spLocks/>
          </p:cNvSpPr>
          <p:nvPr/>
        </p:nvSpPr>
        <p:spPr>
          <a:xfrm>
            <a:off x="4195482" y="2834640"/>
            <a:ext cx="7158318" cy="3378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800" dirty="0">
                <a:latin typeface="Calibri" panose="020F0502020204030204" pitchFamily="34" charset="0"/>
                <a:cs typeface="Calibri" panose="020F0502020204030204" pitchFamily="34" charset="0"/>
              </a:rPr>
              <a:t>Jaw		</a:t>
            </a:r>
          </a:p>
          <a:p>
            <a:pPr marL="457200" indent="-457200">
              <a:buFont typeface="+mj-lt"/>
              <a:buAutoNum type="arabicPeriod"/>
            </a:pPr>
            <a:r>
              <a:rPr lang="en-US" sz="2800" dirty="0">
                <a:latin typeface="Calibri" panose="020F0502020204030204" pitchFamily="34" charset="0"/>
                <a:cs typeface="Calibri" panose="020F0502020204030204" pitchFamily="34" charset="0"/>
              </a:rPr>
              <a:t>Tongue	</a:t>
            </a:r>
          </a:p>
          <a:p>
            <a:pPr marL="457200" indent="-457200">
              <a:buFont typeface="+mj-lt"/>
              <a:buAutoNum type="arabicPeriod"/>
            </a:pPr>
            <a:r>
              <a:rPr lang="en-US" sz="2800" dirty="0">
                <a:latin typeface="Calibri" panose="020F0502020204030204" pitchFamily="34" charset="0"/>
                <a:cs typeface="Calibri" panose="020F0502020204030204" pitchFamily="34" charset="0"/>
              </a:rPr>
              <a:t>Lips	 	</a:t>
            </a:r>
          </a:p>
        </p:txBody>
      </p:sp>
      <p:pic>
        <p:nvPicPr>
          <p:cNvPr id="6" name="Picture 5">
            <a:extLst>
              <a:ext uri="{FF2B5EF4-FFF2-40B4-BE49-F238E27FC236}">
                <a16:creationId xmlns:a16="http://schemas.microsoft.com/office/drawing/2014/main" id="{CC3D7D93-9A5C-EF48-9DC4-B853314C33E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4000"/>
                    </a14:imgEffect>
                  </a14:imgLayer>
                </a14:imgProps>
              </a:ext>
            </a:extLst>
          </a:blip>
          <a:stretch>
            <a:fillRect/>
          </a:stretch>
        </p:blipFill>
        <p:spPr>
          <a:xfrm rot="5400000">
            <a:off x="6934994" y="1990959"/>
            <a:ext cx="4418805" cy="4418805"/>
          </a:xfrm>
          <a:prstGeom prst="rect">
            <a:avLst/>
          </a:prstGeom>
          <a:ln>
            <a:solidFill>
              <a:schemeClr val="tx1"/>
            </a:solidFill>
          </a:ln>
        </p:spPr>
      </p:pic>
    </p:spTree>
    <p:extLst>
      <p:ext uri="{BB962C8B-B14F-4D97-AF65-F5344CB8AC3E}">
        <p14:creationId xmlns:p14="http://schemas.microsoft.com/office/powerpoint/2010/main" val="3295279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27871A-5A3D-EE4C-B2A3-DD91662F4F65}"/>
              </a:ext>
            </a:extLst>
          </p:cNvPr>
          <p:cNvPicPr>
            <a:picLocks noChangeAspect="1"/>
          </p:cNvPicPr>
          <p:nvPr/>
        </p:nvPicPr>
        <p:blipFill>
          <a:blip r:embed="rId2"/>
          <a:stretch>
            <a:fillRect/>
          </a:stretch>
        </p:blipFill>
        <p:spPr>
          <a:xfrm>
            <a:off x="4695092" y="878497"/>
            <a:ext cx="6605953" cy="4128721"/>
          </a:xfrm>
          <a:prstGeom prst="rect">
            <a:avLst/>
          </a:prstGeom>
        </p:spPr>
      </p:pic>
      <p:sp>
        <p:nvSpPr>
          <p:cNvPr id="9" name="Content Placeholder 2">
            <a:extLst>
              <a:ext uri="{FF2B5EF4-FFF2-40B4-BE49-F238E27FC236}">
                <a16:creationId xmlns:a16="http://schemas.microsoft.com/office/drawing/2014/main" id="{5B0AAC28-B460-0B42-953C-551F038204EE}"/>
              </a:ext>
            </a:extLst>
          </p:cNvPr>
          <p:cNvSpPr>
            <a:spLocks noGrp="1"/>
          </p:cNvSpPr>
          <p:nvPr>
            <p:ph idx="1"/>
          </p:nvPr>
        </p:nvSpPr>
        <p:spPr>
          <a:xfrm>
            <a:off x="4906107" y="5469549"/>
            <a:ext cx="6605953" cy="509954"/>
          </a:xfrm>
        </p:spPr>
        <p:txBody>
          <a:bodyPr>
            <a:noAutofit/>
          </a:bodyPr>
          <a:lstStyle/>
          <a:p>
            <a:pPr marL="0" indent="0" algn="ctr">
              <a:buNone/>
            </a:pPr>
            <a:r>
              <a:rPr lang="ru-RU"/>
              <a:t>баст</a:t>
            </a:r>
            <a:r>
              <a:rPr lang="ru-RU" u="sng"/>
              <a:t>у́</a:t>
            </a:r>
            <a:r>
              <a:rPr lang="ru-RU"/>
              <a:t>ют</a:t>
            </a:r>
            <a:endParaRPr lang="en-US"/>
          </a:p>
        </p:txBody>
      </p:sp>
    </p:spTree>
    <p:extLst>
      <p:ext uri="{BB962C8B-B14F-4D97-AF65-F5344CB8AC3E}">
        <p14:creationId xmlns:p14="http://schemas.microsoft.com/office/powerpoint/2010/main" val="2613303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B0AAC28-B460-0B42-953C-551F038204EE}"/>
              </a:ext>
            </a:extLst>
          </p:cNvPr>
          <p:cNvSpPr>
            <a:spLocks noGrp="1"/>
          </p:cNvSpPr>
          <p:nvPr>
            <p:ph idx="1"/>
          </p:nvPr>
        </p:nvSpPr>
        <p:spPr>
          <a:xfrm>
            <a:off x="4699071" y="5469549"/>
            <a:ext cx="6605953" cy="509954"/>
          </a:xfrm>
        </p:spPr>
        <p:txBody>
          <a:bodyPr>
            <a:noAutofit/>
          </a:bodyPr>
          <a:lstStyle/>
          <a:p>
            <a:pPr marL="0" indent="0" algn="ctr">
              <a:buNone/>
            </a:pPr>
            <a:r>
              <a:rPr lang="ru-RU"/>
              <a:t>дом</a:t>
            </a:r>
            <a:endParaRPr lang="en-US"/>
          </a:p>
        </p:txBody>
      </p:sp>
      <p:pic>
        <p:nvPicPr>
          <p:cNvPr id="3" name="Picture 2">
            <a:extLst>
              <a:ext uri="{FF2B5EF4-FFF2-40B4-BE49-F238E27FC236}">
                <a16:creationId xmlns:a16="http://schemas.microsoft.com/office/drawing/2014/main" id="{1A7A720A-167E-6E47-8618-2B2C6337FAAF}"/>
              </a:ext>
            </a:extLst>
          </p:cNvPr>
          <p:cNvPicPr>
            <a:picLocks noChangeAspect="1"/>
          </p:cNvPicPr>
          <p:nvPr/>
        </p:nvPicPr>
        <p:blipFill rotWithShape="1">
          <a:blip r:embed="rId2"/>
          <a:srcRect l="17191" r="17296"/>
          <a:stretch/>
        </p:blipFill>
        <p:spPr>
          <a:xfrm>
            <a:off x="8234021" y="1568608"/>
            <a:ext cx="3278039" cy="3127248"/>
          </a:xfrm>
          <a:prstGeom prst="rect">
            <a:avLst/>
          </a:prstGeom>
        </p:spPr>
      </p:pic>
      <p:pic>
        <p:nvPicPr>
          <p:cNvPr id="5" name="Picture 4">
            <a:extLst>
              <a:ext uri="{FF2B5EF4-FFF2-40B4-BE49-F238E27FC236}">
                <a16:creationId xmlns:a16="http://schemas.microsoft.com/office/drawing/2014/main" id="{D3C10FD9-57EB-FB4B-84F1-0DE0ECDC0E19}"/>
              </a:ext>
            </a:extLst>
          </p:cNvPr>
          <p:cNvPicPr>
            <a:picLocks noChangeAspect="1"/>
          </p:cNvPicPr>
          <p:nvPr/>
        </p:nvPicPr>
        <p:blipFill rotWithShape="1">
          <a:blip r:embed="rId3"/>
          <a:srcRect l="6663" r="27823"/>
          <a:stretch/>
        </p:blipFill>
        <p:spPr>
          <a:xfrm>
            <a:off x="4456980" y="1568609"/>
            <a:ext cx="3278039" cy="3127247"/>
          </a:xfrm>
          <a:prstGeom prst="rect">
            <a:avLst/>
          </a:prstGeom>
        </p:spPr>
      </p:pic>
    </p:spTree>
    <p:extLst>
      <p:ext uri="{BB962C8B-B14F-4D97-AF65-F5344CB8AC3E}">
        <p14:creationId xmlns:p14="http://schemas.microsoft.com/office/powerpoint/2010/main" val="2453082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8B97-BBEC-2B41-84A0-4DB10956C069}"/>
              </a:ext>
            </a:extLst>
          </p:cNvPr>
          <p:cNvSpPr>
            <a:spLocks noGrp="1"/>
          </p:cNvSpPr>
          <p:nvPr>
            <p:ph type="title"/>
          </p:nvPr>
        </p:nvSpPr>
        <p:spPr>
          <a:xfrm>
            <a:off x="4369107" y="822960"/>
            <a:ext cx="7158318" cy="1325563"/>
          </a:xfrm>
        </p:spPr>
        <p:txBody>
          <a:bodyPr/>
          <a:lstStyle/>
          <a:p>
            <a:r>
              <a:rPr lang="en-US"/>
              <a:t>Extra Phrases for Practice</a:t>
            </a:r>
          </a:p>
        </p:txBody>
      </p:sp>
      <p:sp>
        <p:nvSpPr>
          <p:cNvPr id="5" name="Content Placeholder 2">
            <a:extLst>
              <a:ext uri="{FF2B5EF4-FFF2-40B4-BE49-F238E27FC236}">
                <a16:creationId xmlns:a16="http://schemas.microsoft.com/office/drawing/2014/main" id="{FA008C8B-1B16-4444-A104-99D8904E3214}"/>
              </a:ext>
            </a:extLst>
          </p:cNvPr>
          <p:cNvSpPr>
            <a:spLocks noGrp="1"/>
          </p:cNvSpPr>
          <p:nvPr>
            <p:ph idx="1"/>
          </p:nvPr>
        </p:nvSpPr>
        <p:spPr>
          <a:xfrm>
            <a:off x="5330704" y="2848677"/>
            <a:ext cx="5235122" cy="2612406"/>
          </a:xfrm>
        </p:spPr>
        <p:txBody>
          <a:bodyPr>
            <a:noAutofit/>
          </a:bodyPr>
          <a:lstStyle/>
          <a:p>
            <a:pPr marL="11113" indent="0" algn="ctr">
              <a:buNone/>
            </a:pPr>
            <a:r>
              <a:rPr lang="en-US" dirty="0">
                <a:latin typeface="Calibri" panose="020F0502020204030204" pitchFamily="34" charset="0"/>
                <a:cs typeface="Calibri" panose="020F0502020204030204" pitchFamily="34" charset="0"/>
              </a:rPr>
              <a:t>Hello, world!</a:t>
            </a:r>
          </a:p>
          <a:p>
            <a:pPr marL="11113" indent="0" algn="ctr">
              <a:buNone/>
            </a:pPr>
            <a:r>
              <a:rPr lang="en-US" dirty="0">
                <a:latin typeface="Calibri" panose="020F0502020204030204" pitchFamily="34" charset="0"/>
                <a:cs typeface="Calibri" panose="020F0502020204030204" pitchFamily="34" charset="0"/>
              </a:rPr>
              <a:t>Lake Baikal</a:t>
            </a:r>
          </a:p>
          <a:p>
            <a:pPr marL="0" indent="0" algn="ctr">
              <a:buNone/>
            </a:pPr>
            <a:r>
              <a:rPr lang="en-US" dirty="0"/>
              <a:t>Don’t say no!</a:t>
            </a:r>
          </a:p>
          <a:p>
            <a:pPr marL="0" indent="0" algn="ctr">
              <a:buNone/>
            </a:pPr>
            <a:r>
              <a:rPr lang="en-US" dirty="0"/>
              <a:t>You must say yes!  </a:t>
            </a:r>
          </a:p>
          <a:p>
            <a:pPr marL="0" indent="0" algn="ctr">
              <a:buNone/>
            </a:pPr>
            <a:r>
              <a:rPr lang="en-US" dirty="0"/>
              <a:t>Your face…is asking for a brick!</a:t>
            </a:r>
          </a:p>
        </p:txBody>
      </p:sp>
      <p:sp>
        <p:nvSpPr>
          <p:cNvPr id="4" name="Content Placeholder 2">
            <a:extLst>
              <a:ext uri="{FF2B5EF4-FFF2-40B4-BE49-F238E27FC236}">
                <a16:creationId xmlns:a16="http://schemas.microsoft.com/office/drawing/2014/main" id="{F198F70D-B129-8E4B-B2BE-BC405BA87AA4}"/>
              </a:ext>
            </a:extLst>
          </p:cNvPr>
          <p:cNvSpPr txBox="1">
            <a:spLocks/>
          </p:cNvSpPr>
          <p:nvPr/>
        </p:nvSpPr>
        <p:spPr>
          <a:xfrm>
            <a:off x="4416688" y="1720525"/>
            <a:ext cx="7063154" cy="5099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indent="0" algn="ctr">
              <a:buNone/>
            </a:pPr>
            <a:r>
              <a:rPr lang="en-US"/>
              <a:t>(jaw – tongue – LEEPS!)</a:t>
            </a:r>
          </a:p>
        </p:txBody>
      </p:sp>
    </p:spTree>
    <p:extLst>
      <p:ext uri="{BB962C8B-B14F-4D97-AF65-F5344CB8AC3E}">
        <p14:creationId xmlns:p14="http://schemas.microsoft.com/office/powerpoint/2010/main" val="199110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8B97-BBEC-2B41-84A0-4DB10956C069}"/>
              </a:ext>
            </a:extLst>
          </p:cNvPr>
          <p:cNvSpPr>
            <a:spLocks noGrp="1"/>
          </p:cNvSpPr>
          <p:nvPr>
            <p:ph type="title"/>
          </p:nvPr>
        </p:nvSpPr>
        <p:spPr>
          <a:xfrm>
            <a:off x="4195481" y="559185"/>
            <a:ext cx="7501187" cy="1325563"/>
          </a:xfrm>
        </p:spPr>
        <p:txBody>
          <a:bodyPr>
            <a:normAutofit/>
          </a:bodyPr>
          <a:lstStyle/>
          <a:p>
            <a:r>
              <a:rPr lang="en-US"/>
              <a:t>Let’s reset our DMP.  </a:t>
            </a:r>
          </a:p>
        </p:txBody>
      </p:sp>
      <p:sp>
        <p:nvSpPr>
          <p:cNvPr id="10" name="Content Placeholder 9">
            <a:extLst>
              <a:ext uri="{FF2B5EF4-FFF2-40B4-BE49-F238E27FC236}">
                <a16:creationId xmlns:a16="http://schemas.microsoft.com/office/drawing/2014/main" id="{7B291E04-DB7D-9E41-A444-DF6148C93647}"/>
              </a:ext>
            </a:extLst>
          </p:cNvPr>
          <p:cNvSpPr>
            <a:spLocks noGrp="1"/>
          </p:cNvSpPr>
          <p:nvPr>
            <p:ph idx="1"/>
          </p:nvPr>
        </p:nvSpPr>
        <p:spPr>
          <a:xfrm>
            <a:off x="4281203" y="1882823"/>
            <a:ext cx="2979993" cy="4109843"/>
          </a:xfrm>
        </p:spPr>
        <p:txBody>
          <a:bodyPr/>
          <a:lstStyle/>
          <a:p>
            <a:pPr marL="0" indent="0">
              <a:buNone/>
            </a:pPr>
            <a:r>
              <a:rPr lang="ru-RU" sz="2400"/>
              <a:t>а	о	у	</a:t>
            </a:r>
            <a:endParaRPr lang="en-US" sz="2400"/>
          </a:p>
          <a:p>
            <a:pPr marL="0" indent="0">
              <a:buNone/>
            </a:pPr>
            <a:r>
              <a:rPr lang="ru-RU" sz="2400"/>
              <a:t>та	то	ту</a:t>
            </a:r>
            <a:endParaRPr lang="en-US" sz="2400"/>
          </a:p>
          <a:p>
            <a:pPr marL="0" indent="0">
              <a:buNone/>
            </a:pPr>
            <a:r>
              <a:rPr lang="ru-RU" sz="2400"/>
              <a:t>там	том	ту́мба</a:t>
            </a:r>
            <a:endParaRPr lang="en-US" sz="2400"/>
          </a:p>
          <a:p>
            <a:pPr marL="0" indent="0">
              <a:buNone/>
            </a:pPr>
            <a:r>
              <a:rPr lang="ru-RU" sz="2400"/>
              <a:t>да́ма	до́ма	ду́ма</a:t>
            </a:r>
            <a:endParaRPr lang="en-US" sz="2400"/>
          </a:p>
          <a:p>
            <a:pPr marL="0" indent="0">
              <a:buNone/>
            </a:pPr>
            <a:r>
              <a:rPr lang="ru-RU" sz="2400"/>
              <a:t> </a:t>
            </a:r>
            <a:endParaRPr lang="en-US" sz="2400"/>
          </a:p>
          <a:p>
            <a:pPr marL="0" indent="0">
              <a:buNone/>
            </a:pPr>
            <a:r>
              <a:rPr lang="ru-RU" sz="2400"/>
              <a:t>ю	е	и</a:t>
            </a:r>
            <a:endParaRPr lang="en-US" sz="2400"/>
          </a:p>
          <a:p>
            <a:pPr marL="0" indent="0">
              <a:buNone/>
            </a:pPr>
            <a:r>
              <a:rPr lang="ru-RU" sz="2400"/>
              <a:t>и	и́ми	и</a:t>
            </a:r>
            <a:endParaRPr lang="en-US" sz="2400"/>
          </a:p>
          <a:p>
            <a:pPr marL="0" indent="0">
              <a:buNone/>
            </a:pPr>
            <a:r>
              <a:rPr lang="ru-RU" sz="2400"/>
              <a:t>и	идти́	тип</a:t>
            </a:r>
            <a:endParaRPr lang="en-US" sz="2400"/>
          </a:p>
          <a:p>
            <a:pPr marL="0" indent="0">
              <a:buNone/>
            </a:pPr>
            <a:r>
              <a:rPr lang="ru-RU" sz="2400"/>
              <a:t>и	иди́	Ди́ма</a:t>
            </a:r>
            <a:endParaRPr lang="en-US" sz="2400"/>
          </a:p>
        </p:txBody>
      </p:sp>
      <p:sp>
        <p:nvSpPr>
          <p:cNvPr id="8" name="Content Placeholder 9">
            <a:extLst>
              <a:ext uri="{FF2B5EF4-FFF2-40B4-BE49-F238E27FC236}">
                <a16:creationId xmlns:a16="http://schemas.microsoft.com/office/drawing/2014/main" id="{96394CCA-FABF-F343-85C0-CE44B0EA9D1E}"/>
              </a:ext>
            </a:extLst>
          </p:cNvPr>
          <p:cNvSpPr txBox="1">
            <a:spLocks/>
          </p:cNvSpPr>
          <p:nvPr/>
        </p:nvSpPr>
        <p:spPr>
          <a:xfrm>
            <a:off x="7988936" y="2106903"/>
            <a:ext cx="2783840" cy="121776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057400" algn="l"/>
              </a:tabLst>
            </a:pPr>
            <a:r>
              <a:rPr lang="en-US" sz="2400" b="1">
                <a:solidFill>
                  <a:srgbClr val="00B050"/>
                </a:solidFill>
              </a:rPr>
              <a:t>Warm Up 1</a:t>
            </a:r>
          </a:p>
          <a:p>
            <a:pPr marL="0" indent="0">
              <a:buNone/>
              <a:tabLst>
                <a:tab pos="2057400" algn="l"/>
              </a:tabLst>
            </a:pPr>
            <a:r>
              <a:rPr lang="en-US" sz="2400" i="1">
                <a:solidFill>
                  <a:srgbClr val="00B050"/>
                </a:solidFill>
              </a:rPr>
              <a:t>No aspiration, tongue is back &amp; low</a:t>
            </a:r>
          </a:p>
        </p:txBody>
      </p:sp>
      <p:sp>
        <p:nvSpPr>
          <p:cNvPr id="3" name="Right Bracket 2">
            <a:extLst>
              <a:ext uri="{FF2B5EF4-FFF2-40B4-BE49-F238E27FC236}">
                <a16:creationId xmlns:a16="http://schemas.microsoft.com/office/drawing/2014/main" id="{E8E6E945-A6CB-014F-BBA0-45BEBFE6CFF9}"/>
              </a:ext>
            </a:extLst>
          </p:cNvPr>
          <p:cNvSpPr/>
          <p:nvPr/>
        </p:nvSpPr>
        <p:spPr>
          <a:xfrm>
            <a:off x="7725013" y="1986455"/>
            <a:ext cx="150471" cy="1543823"/>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9" name="Content Placeholder 9">
            <a:extLst>
              <a:ext uri="{FF2B5EF4-FFF2-40B4-BE49-F238E27FC236}">
                <a16:creationId xmlns:a16="http://schemas.microsoft.com/office/drawing/2014/main" id="{F4653745-ACD7-404D-8585-076E19623739}"/>
              </a:ext>
            </a:extLst>
          </p:cNvPr>
          <p:cNvSpPr txBox="1">
            <a:spLocks/>
          </p:cNvSpPr>
          <p:nvPr/>
        </p:nvSpPr>
        <p:spPr>
          <a:xfrm>
            <a:off x="8047485" y="4350626"/>
            <a:ext cx="3325365" cy="121776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2057400" algn="l"/>
              </a:tabLst>
            </a:pPr>
            <a:r>
              <a:rPr lang="en-US" sz="2400" b="1">
                <a:solidFill>
                  <a:srgbClr val="0569CB"/>
                </a:solidFill>
              </a:rPr>
              <a:t>Warm Up 2</a:t>
            </a:r>
          </a:p>
          <a:p>
            <a:pPr marL="0" indent="0">
              <a:buNone/>
              <a:tabLst>
                <a:tab pos="2057400" algn="l"/>
              </a:tabLst>
            </a:pPr>
            <a:r>
              <a:rPr lang="en-US" sz="2400" i="1">
                <a:solidFill>
                  <a:srgbClr val="0569CB"/>
                </a:solidFill>
              </a:rPr>
              <a:t>Lots of aspiration, tongue is high &amp; forward</a:t>
            </a:r>
          </a:p>
        </p:txBody>
      </p:sp>
      <p:sp>
        <p:nvSpPr>
          <p:cNvPr id="11" name="Right Bracket 10">
            <a:extLst>
              <a:ext uri="{FF2B5EF4-FFF2-40B4-BE49-F238E27FC236}">
                <a16:creationId xmlns:a16="http://schemas.microsoft.com/office/drawing/2014/main" id="{E5A4D768-4F12-294A-BE66-FA215B01C2B4}"/>
              </a:ext>
            </a:extLst>
          </p:cNvPr>
          <p:cNvSpPr/>
          <p:nvPr/>
        </p:nvSpPr>
        <p:spPr>
          <a:xfrm>
            <a:off x="7740702" y="4221425"/>
            <a:ext cx="150471" cy="1543823"/>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Picture 12">
            <a:extLst>
              <a:ext uri="{FF2B5EF4-FFF2-40B4-BE49-F238E27FC236}">
                <a16:creationId xmlns:a16="http://schemas.microsoft.com/office/drawing/2014/main" id="{3725F5E0-8B0E-644A-8F60-D7BFB50E50A9}"/>
              </a:ext>
            </a:extLst>
          </p:cNvPr>
          <p:cNvPicPr>
            <a:picLocks noChangeAspect="1"/>
          </p:cNvPicPr>
          <p:nvPr/>
        </p:nvPicPr>
        <p:blipFill>
          <a:blip r:embed="rId2"/>
          <a:stretch>
            <a:fillRect/>
          </a:stretch>
        </p:blipFill>
        <p:spPr>
          <a:xfrm>
            <a:off x="538196" y="559185"/>
            <a:ext cx="2632075" cy="2710145"/>
          </a:xfrm>
          <a:prstGeom prst="rect">
            <a:avLst/>
          </a:prstGeom>
        </p:spPr>
      </p:pic>
      <p:pic>
        <p:nvPicPr>
          <p:cNvPr id="15" name="Picture 14">
            <a:extLst>
              <a:ext uri="{FF2B5EF4-FFF2-40B4-BE49-F238E27FC236}">
                <a16:creationId xmlns:a16="http://schemas.microsoft.com/office/drawing/2014/main" id="{0E368AC5-DFA8-6B4F-95DF-DB0B5D32E59B}"/>
              </a:ext>
            </a:extLst>
          </p:cNvPr>
          <p:cNvPicPr>
            <a:picLocks noChangeAspect="1"/>
          </p:cNvPicPr>
          <p:nvPr/>
        </p:nvPicPr>
        <p:blipFill>
          <a:blip r:embed="rId3"/>
          <a:stretch>
            <a:fillRect/>
          </a:stretch>
        </p:blipFill>
        <p:spPr>
          <a:xfrm>
            <a:off x="538196" y="3530278"/>
            <a:ext cx="2647642" cy="2854849"/>
          </a:xfrm>
          <a:prstGeom prst="rect">
            <a:avLst/>
          </a:prstGeom>
        </p:spPr>
      </p:pic>
    </p:spTree>
    <p:extLst>
      <p:ext uri="{BB962C8B-B14F-4D97-AF65-F5344CB8AC3E}">
        <p14:creationId xmlns:p14="http://schemas.microsoft.com/office/powerpoint/2010/main" val="3513539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8B97-BBEC-2B41-84A0-4DB10956C069}"/>
              </a:ext>
            </a:extLst>
          </p:cNvPr>
          <p:cNvSpPr>
            <a:spLocks noGrp="1"/>
          </p:cNvSpPr>
          <p:nvPr>
            <p:ph type="title"/>
          </p:nvPr>
        </p:nvSpPr>
        <p:spPr/>
        <p:txBody>
          <a:bodyPr>
            <a:normAutofit/>
          </a:bodyPr>
          <a:lstStyle/>
          <a:p>
            <a:r>
              <a:rPr lang="en-US"/>
              <a:t>Default Mouth Position</a:t>
            </a:r>
          </a:p>
        </p:txBody>
      </p:sp>
      <p:sp>
        <p:nvSpPr>
          <p:cNvPr id="10" name="Content Placeholder 9">
            <a:extLst>
              <a:ext uri="{FF2B5EF4-FFF2-40B4-BE49-F238E27FC236}">
                <a16:creationId xmlns:a16="http://schemas.microsoft.com/office/drawing/2014/main" id="{7B291E04-DB7D-9E41-A444-DF6148C93647}"/>
              </a:ext>
            </a:extLst>
          </p:cNvPr>
          <p:cNvSpPr>
            <a:spLocks noGrp="1"/>
          </p:cNvSpPr>
          <p:nvPr>
            <p:ph idx="1"/>
          </p:nvPr>
        </p:nvSpPr>
        <p:spPr/>
        <p:txBody>
          <a:bodyPr/>
          <a:lstStyle/>
          <a:p>
            <a:pPr marL="514350" indent="-514350">
              <a:buFont typeface="+mj-lt"/>
              <a:buAutoNum type="arabicPeriod"/>
              <a:tabLst>
                <a:tab pos="2057400" algn="l"/>
              </a:tabLst>
            </a:pPr>
            <a:r>
              <a:rPr lang="ru-RU" sz="2400"/>
              <a:t>дай</a:t>
            </a:r>
            <a:r>
              <a:rPr lang="en-US" sz="2400"/>
              <a:t>, </a:t>
            </a:r>
            <a:r>
              <a:rPr lang="ru-RU" sz="2400"/>
              <a:t>давно</a:t>
            </a:r>
            <a:r>
              <a:rPr lang="en-US" sz="2400"/>
              <a:t>́</a:t>
            </a:r>
          </a:p>
          <a:p>
            <a:pPr marL="514350" indent="-514350">
              <a:buFont typeface="+mj-lt"/>
              <a:buAutoNum type="arabicPeriod"/>
              <a:tabLst>
                <a:tab pos="2057400" algn="l"/>
              </a:tabLst>
            </a:pPr>
            <a:r>
              <a:rPr lang="ru-RU" sz="2400"/>
              <a:t>там</a:t>
            </a:r>
            <a:r>
              <a:rPr lang="en-US" sz="2400"/>
              <a:t>, </a:t>
            </a:r>
            <a:r>
              <a:rPr lang="ru-RU" sz="2400"/>
              <a:t>так</a:t>
            </a:r>
            <a:r>
              <a:rPr lang="en-US" sz="2400"/>
              <a:t> </a:t>
            </a:r>
          </a:p>
          <a:p>
            <a:pPr marL="514350" indent="-514350">
              <a:buFont typeface="+mj-lt"/>
              <a:buAutoNum type="arabicPeriod"/>
              <a:tabLst>
                <a:tab pos="2057400" algn="l"/>
              </a:tabLst>
            </a:pPr>
            <a:r>
              <a:rPr lang="ru-RU" sz="2400"/>
              <a:t>ему</a:t>
            </a:r>
            <a:r>
              <a:rPr lang="en-US" sz="2400"/>
              <a:t>́, </a:t>
            </a:r>
            <a:r>
              <a:rPr lang="ru-RU" sz="2400"/>
              <a:t>э</a:t>
            </a:r>
            <a:r>
              <a:rPr lang="en-US" sz="2400"/>
              <a:t>́</a:t>
            </a:r>
            <a:r>
              <a:rPr lang="ru-RU" sz="2400"/>
              <a:t>ту</a:t>
            </a:r>
            <a:r>
              <a:rPr lang="en-US" sz="2400"/>
              <a:t> </a:t>
            </a:r>
          </a:p>
          <a:p>
            <a:pPr marL="514350" indent="-514350">
              <a:buFont typeface="+mj-lt"/>
              <a:buAutoNum type="arabicPeriod"/>
              <a:tabLst>
                <a:tab pos="2057400" algn="l"/>
              </a:tabLst>
            </a:pPr>
            <a:r>
              <a:rPr lang="ru-RU" sz="2400"/>
              <a:t>вот</a:t>
            </a:r>
            <a:r>
              <a:rPr lang="en-US" sz="2400"/>
              <a:t>, </a:t>
            </a:r>
            <a:r>
              <a:rPr lang="ru-RU" sz="2400"/>
              <a:t>год</a:t>
            </a:r>
            <a:r>
              <a:rPr lang="en-US" sz="2400"/>
              <a:t> </a:t>
            </a:r>
          </a:p>
          <a:p>
            <a:pPr marL="514350" indent="-514350">
              <a:buFont typeface="+mj-lt"/>
              <a:buAutoNum type="arabicPeriod"/>
              <a:tabLst>
                <a:tab pos="2057400" algn="l"/>
              </a:tabLst>
            </a:pPr>
            <a:r>
              <a:rPr lang="ru-RU" sz="2400"/>
              <a:t>эл</a:t>
            </a:r>
            <a:r>
              <a:rPr lang="en-US" sz="2400"/>
              <a:t>, </a:t>
            </a:r>
            <a:r>
              <a:rPr lang="ru-RU" sz="2400"/>
              <a:t>ал</a:t>
            </a:r>
            <a:endParaRPr lang="en-US" sz="2400"/>
          </a:p>
        </p:txBody>
      </p:sp>
    </p:spTree>
    <p:extLst>
      <p:ext uri="{BB962C8B-B14F-4D97-AF65-F5344CB8AC3E}">
        <p14:creationId xmlns:p14="http://schemas.microsoft.com/office/powerpoint/2010/main" val="1336610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8B97-BBEC-2B41-84A0-4DB10956C069}"/>
              </a:ext>
            </a:extLst>
          </p:cNvPr>
          <p:cNvSpPr>
            <a:spLocks noGrp="1"/>
          </p:cNvSpPr>
          <p:nvPr>
            <p:ph type="title"/>
          </p:nvPr>
        </p:nvSpPr>
        <p:spPr>
          <a:xfrm>
            <a:off x="4122295" y="539936"/>
            <a:ext cx="7611862" cy="1325563"/>
          </a:xfrm>
        </p:spPr>
        <p:txBody>
          <a:bodyPr>
            <a:normAutofit/>
          </a:bodyPr>
          <a:lstStyle/>
          <a:p>
            <a:r>
              <a:rPr lang="en-US"/>
              <a:t>Skills Check – Words</a:t>
            </a:r>
          </a:p>
        </p:txBody>
      </p:sp>
      <p:sp>
        <p:nvSpPr>
          <p:cNvPr id="10" name="Content Placeholder 9">
            <a:extLst>
              <a:ext uri="{FF2B5EF4-FFF2-40B4-BE49-F238E27FC236}">
                <a16:creationId xmlns:a16="http://schemas.microsoft.com/office/drawing/2014/main" id="{7B291E04-DB7D-9E41-A444-DF6148C93647}"/>
              </a:ext>
            </a:extLst>
          </p:cNvPr>
          <p:cNvSpPr>
            <a:spLocks noGrp="1"/>
          </p:cNvSpPr>
          <p:nvPr>
            <p:ph idx="1"/>
          </p:nvPr>
        </p:nvSpPr>
        <p:spPr>
          <a:xfrm>
            <a:off x="4122295" y="1807037"/>
            <a:ext cx="7611862" cy="4570482"/>
          </a:xfrm>
        </p:spPr>
        <p:txBody>
          <a:bodyPr/>
          <a:lstStyle/>
          <a:p>
            <a:pPr marL="514350" indent="-514350">
              <a:buFont typeface="+mj-lt"/>
              <a:buAutoNum type="arabicPeriod"/>
              <a:tabLst>
                <a:tab pos="2057400" algn="l"/>
              </a:tabLst>
            </a:pPr>
            <a:r>
              <a:rPr lang="ru-RU" sz="2400"/>
              <a:t>там, тя́га	</a:t>
            </a:r>
          </a:p>
          <a:p>
            <a:pPr marL="514350" indent="-514350">
              <a:buFont typeface="+mj-lt"/>
              <a:buAutoNum type="arabicPeriod"/>
              <a:tabLst>
                <a:tab pos="2057400" algn="l"/>
              </a:tabLst>
            </a:pPr>
            <a:r>
              <a:rPr lang="ru-RU" sz="2400"/>
              <a:t>том, тёмный</a:t>
            </a:r>
          </a:p>
          <a:p>
            <a:pPr marL="514350" indent="-514350">
              <a:buFont typeface="+mj-lt"/>
              <a:buAutoNum type="arabicPeriod"/>
              <a:tabLst>
                <a:tab pos="2057400" algn="l"/>
              </a:tabLst>
            </a:pPr>
            <a:r>
              <a:rPr lang="ru-RU" sz="2400"/>
              <a:t>чита́ет, чита́ть</a:t>
            </a:r>
          </a:p>
          <a:p>
            <a:pPr marL="514350" indent="-514350">
              <a:buFont typeface="+mj-lt"/>
              <a:buAutoNum type="arabicPeriod"/>
              <a:tabLst>
                <a:tab pos="2057400" algn="l"/>
              </a:tabLst>
            </a:pPr>
            <a:r>
              <a:rPr lang="ru-RU" sz="2400"/>
              <a:t>понима́ет, понима́ть</a:t>
            </a:r>
          </a:p>
          <a:p>
            <a:pPr marL="514350" indent="-514350">
              <a:buFont typeface="+mj-lt"/>
              <a:buAutoNum type="arabicPeriod"/>
              <a:tabLst>
                <a:tab pos="2057400" algn="l"/>
              </a:tabLst>
            </a:pPr>
            <a:r>
              <a:rPr lang="ru-RU" sz="2400"/>
              <a:t>дал, дя́дя</a:t>
            </a:r>
          </a:p>
          <a:p>
            <a:pPr marL="514350" indent="-514350">
              <a:buFont typeface="+mj-lt"/>
              <a:buAutoNum type="arabicPeriod"/>
              <a:tabLst>
                <a:tab pos="2057400" algn="l"/>
              </a:tabLst>
            </a:pPr>
            <a:r>
              <a:rPr lang="ru-RU" sz="2400"/>
              <a:t>жёны, жизнь</a:t>
            </a:r>
          </a:p>
          <a:p>
            <a:pPr marL="514350" indent="-514350">
              <a:buFont typeface="+mj-lt"/>
              <a:buAutoNum type="arabicPeriod"/>
              <a:tabLst>
                <a:tab pos="2057400" algn="l"/>
              </a:tabLst>
            </a:pPr>
            <a:r>
              <a:rPr lang="ru-RU" sz="2400"/>
              <a:t>маши́на, ешь</a:t>
            </a:r>
          </a:p>
          <a:p>
            <a:pPr marL="514350" indent="-514350">
              <a:buFont typeface="+mj-lt"/>
              <a:buAutoNum type="arabicPeriod"/>
              <a:tabLst>
                <a:tab pos="2057400" algn="l"/>
              </a:tabLst>
            </a:pPr>
            <a:r>
              <a:rPr lang="ru-RU" sz="2400"/>
              <a:t>цикл, цель</a:t>
            </a:r>
          </a:p>
          <a:p>
            <a:pPr marL="514350" indent="-514350">
              <a:buFont typeface="+mj-lt"/>
              <a:buAutoNum type="arabicPeriod"/>
              <a:tabLst>
                <a:tab pos="2057400" algn="l"/>
              </a:tabLst>
            </a:pPr>
            <a:r>
              <a:rPr lang="ru-RU" sz="2400"/>
              <a:t>чей, ча́ры, </a:t>
            </a:r>
          </a:p>
          <a:p>
            <a:pPr marL="514350" indent="-514350">
              <a:buFont typeface="+mj-lt"/>
              <a:buAutoNum type="arabicPeriod"/>
              <a:tabLst>
                <a:tab pos="2057400" algn="l"/>
              </a:tabLst>
            </a:pPr>
            <a:r>
              <a:rPr lang="ru-RU" sz="2400"/>
              <a:t>щи, ищу́ </a:t>
            </a:r>
            <a:endParaRPr lang="en-US" sz="2400"/>
          </a:p>
        </p:txBody>
      </p:sp>
    </p:spTree>
    <p:extLst>
      <p:ext uri="{BB962C8B-B14F-4D97-AF65-F5344CB8AC3E}">
        <p14:creationId xmlns:p14="http://schemas.microsoft.com/office/powerpoint/2010/main" val="3910730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8B97-BBEC-2B41-84A0-4DB10956C069}"/>
              </a:ext>
            </a:extLst>
          </p:cNvPr>
          <p:cNvSpPr>
            <a:spLocks noGrp="1"/>
          </p:cNvSpPr>
          <p:nvPr>
            <p:ph type="title"/>
          </p:nvPr>
        </p:nvSpPr>
        <p:spPr>
          <a:xfrm>
            <a:off x="4122295" y="539936"/>
            <a:ext cx="7611862" cy="1325563"/>
          </a:xfrm>
        </p:spPr>
        <p:txBody>
          <a:bodyPr>
            <a:normAutofit/>
          </a:bodyPr>
          <a:lstStyle/>
          <a:p>
            <a:r>
              <a:rPr lang="en-US"/>
              <a:t>Skills Check – Words</a:t>
            </a:r>
          </a:p>
        </p:txBody>
      </p:sp>
      <p:sp>
        <p:nvSpPr>
          <p:cNvPr id="10" name="Content Placeholder 9">
            <a:extLst>
              <a:ext uri="{FF2B5EF4-FFF2-40B4-BE49-F238E27FC236}">
                <a16:creationId xmlns:a16="http://schemas.microsoft.com/office/drawing/2014/main" id="{7B291E04-DB7D-9E41-A444-DF6148C93647}"/>
              </a:ext>
            </a:extLst>
          </p:cNvPr>
          <p:cNvSpPr>
            <a:spLocks noGrp="1"/>
          </p:cNvSpPr>
          <p:nvPr>
            <p:ph idx="1"/>
          </p:nvPr>
        </p:nvSpPr>
        <p:spPr>
          <a:xfrm>
            <a:off x="7924799" y="1807037"/>
            <a:ext cx="3809357" cy="4570482"/>
          </a:xfrm>
        </p:spPr>
        <p:txBody>
          <a:bodyPr/>
          <a:lstStyle/>
          <a:p>
            <a:pPr marL="514350" indent="-514350">
              <a:buFont typeface="+mj-lt"/>
              <a:buAutoNum type="arabicPeriod"/>
              <a:tabLst>
                <a:tab pos="2057400" algn="l"/>
              </a:tabLst>
            </a:pPr>
            <a:r>
              <a:rPr lang="en-US" sz="2400"/>
              <a:t>tam, t’ága</a:t>
            </a:r>
          </a:p>
          <a:p>
            <a:pPr marL="514350" indent="-514350">
              <a:buFont typeface="+mj-lt"/>
              <a:buAutoNum type="arabicPeriod"/>
              <a:tabLst>
                <a:tab pos="2057400" algn="l"/>
              </a:tabLst>
            </a:pPr>
            <a:r>
              <a:rPr lang="en-US" sz="2400"/>
              <a:t>tom, t’ómnyj</a:t>
            </a:r>
          </a:p>
          <a:p>
            <a:pPr marL="514350" indent="-514350">
              <a:buFont typeface="+mj-lt"/>
              <a:buAutoNum type="arabicPeriod"/>
              <a:tabLst>
                <a:tab pos="2057400" algn="l"/>
              </a:tabLst>
            </a:pPr>
            <a:r>
              <a:rPr lang="en-US" sz="2400"/>
              <a:t>č’itájet, č’itát’</a:t>
            </a:r>
          </a:p>
          <a:p>
            <a:pPr marL="514350" indent="-514350">
              <a:buFont typeface="+mj-lt"/>
              <a:buAutoNum type="arabicPeriod"/>
              <a:tabLst>
                <a:tab pos="2057400" algn="l"/>
              </a:tabLst>
            </a:pPr>
            <a:r>
              <a:rPr lang="en-US" sz="2400"/>
              <a:t>pon’imájet, pon’imát’</a:t>
            </a:r>
          </a:p>
          <a:p>
            <a:pPr marL="514350" indent="-514350">
              <a:buFont typeface="+mj-lt"/>
              <a:buAutoNum type="arabicPeriod"/>
              <a:tabLst>
                <a:tab pos="2057400" algn="l"/>
              </a:tabLst>
            </a:pPr>
            <a:r>
              <a:rPr lang="en-US" sz="2400"/>
              <a:t>dal, d’ád’a</a:t>
            </a:r>
          </a:p>
          <a:p>
            <a:pPr marL="514350" indent="-514350">
              <a:buFont typeface="+mj-lt"/>
              <a:buAutoNum type="arabicPeriod"/>
              <a:tabLst>
                <a:tab pos="2057400" algn="l"/>
              </a:tabLst>
            </a:pPr>
            <a:r>
              <a:rPr lang="en-US" sz="2400"/>
              <a:t>žóny, žyzn’</a:t>
            </a:r>
          </a:p>
          <a:p>
            <a:pPr marL="514350" indent="-514350">
              <a:buFont typeface="+mj-lt"/>
              <a:buAutoNum type="arabicPeriod"/>
              <a:tabLst>
                <a:tab pos="2057400" algn="l"/>
              </a:tabLst>
            </a:pPr>
            <a:r>
              <a:rPr lang="en-US" sz="2400"/>
              <a:t>mašýna, ješ</a:t>
            </a:r>
          </a:p>
          <a:p>
            <a:pPr marL="514350" indent="-514350">
              <a:buFont typeface="+mj-lt"/>
              <a:buAutoNum type="arabicPeriod"/>
              <a:tabLst>
                <a:tab pos="2057400" algn="l"/>
              </a:tabLst>
            </a:pPr>
            <a:r>
              <a:rPr lang="en-US" sz="2400"/>
              <a:t>cykl, cel’</a:t>
            </a:r>
          </a:p>
          <a:p>
            <a:pPr marL="514350" indent="-514350">
              <a:buFont typeface="+mj-lt"/>
              <a:buAutoNum type="arabicPeriod"/>
              <a:tabLst>
                <a:tab pos="2057400" algn="l"/>
              </a:tabLst>
            </a:pPr>
            <a:r>
              <a:rPr lang="en-US" sz="2400"/>
              <a:t>č’ej, č’ary</a:t>
            </a:r>
          </a:p>
          <a:p>
            <a:pPr marL="514350" indent="-514350">
              <a:buFont typeface="+mj-lt"/>
              <a:buAutoNum type="arabicPeriod"/>
              <a:tabLst>
                <a:tab pos="2057400" algn="l"/>
              </a:tabLst>
            </a:pPr>
            <a:r>
              <a:rPr lang="en-US" sz="2400"/>
              <a:t>š’i, iš’ú</a:t>
            </a:r>
          </a:p>
        </p:txBody>
      </p:sp>
      <p:sp>
        <p:nvSpPr>
          <p:cNvPr id="4" name="Content Placeholder 9">
            <a:extLst>
              <a:ext uri="{FF2B5EF4-FFF2-40B4-BE49-F238E27FC236}">
                <a16:creationId xmlns:a16="http://schemas.microsoft.com/office/drawing/2014/main" id="{B30B8A4C-7C02-5A42-88DD-0B755AC2004D}"/>
              </a:ext>
            </a:extLst>
          </p:cNvPr>
          <p:cNvSpPr txBox="1">
            <a:spLocks/>
          </p:cNvSpPr>
          <p:nvPr/>
        </p:nvSpPr>
        <p:spPr>
          <a:xfrm>
            <a:off x="4122295" y="1807037"/>
            <a:ext cx="3475934" cy="45704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tabLst>
                <a:tab pos="2057400" algn="l"/>
              </a:tabLst>
            </a:pPr>
            <a:r>
              <a:rPr lang="ru-RU" sz="2400"/>
              <a:t>там, тя́га</a:t>
            </a:r>
          </a:p>
          <a:p>
            <a:pPr marL="514350" indent="-514350">
              <a:buFont typeface="+mj-lt"/>
              <a:buAutoNum type="arabicPeriod"/>
              <a:tabLst>
                <a:tab pos="2057400" algn="l"/>
              </a:tabLst>
            </a:pPr>
            <a:r>
              <a:rPr lang="ru-RU" sz="2400"/>
              <a:t>том, тёмный</a:t>
            </a:r>
          </a:p>
          <a:p>
            <a:pPr marL="514350" indent="-514350">
              <a:buFont typeface="+mj-lt"/>
              <a:buAutoNum type="arabicPeriod"/>
              <a:tabLst>
                <a:tab pos="2057400" algn="l"/>
              </a:tabLst>
            </a:pPr>
            <a:r>
              <a:rPr lang="ru-RU" sz="2400"/>
              <a:t>чита́ет, чита́ть</a:t>
            </a:r>
          </a:p>
          <a:p>
            <a:pPr marL="514350" indent="-514350">
              <a:buFont typeface="+mj-lt"/>
              <a:buAutoNum type="arabicPeriod"/>
              <a:tabLst>
                <a:tab pos="2057400" algn="l"/>
              </a:tabLst>
            </a:pPr>
            <a:r>
              <a:rPr lang="ru-RU" sz="2400"/>
              <a:t>понима́ет, понима́ть</a:t>
            </a:r>
          </a:p>
          <a:p>
            <a:pPr marL="514350" indent="-514350">
              <a:buFont typeface="+mj-lt"/>
              <a:buAutoNum type="arabicPeriod"/>
              <a:tabLst>
                <a:tab pos="2057400" algn="l"/>
              </a:tabLst>
            </a:pPr>
            <a:r>
              <a:rPr lang="ru-RU" sz="2400"/>
              <a:t>дал, дя́дя</a:t>
            </a:r>
          </a:p>
          <a:p>
            <a:pPr marL="514350" indent="-514350">
              <a:buFont typeface="+mj-lt"/>
              <a:buAutoNum type="arabicPeriod"/>
              <a:tabLst>
                <a:tab pos="2057400" algn="l"/>
              </a:tabLst>
            </a:pPr>
            <a:r>
              <a:rPr lang="ru-RU" sz="2400"/>
              <a:t>жёны, жизнь</a:t>
            </a:r>
          </a:p>
          <a:p>
            <a:pPr marL="514350" indent="-514350">
              <a:buFont typeface="+mj-lt"/>
              <a:buAutoNum type="arabicPeriod"/>
              <a:tabLst>
                <a:tab pos="2057400" algn="l"/>
              </a:tabLst>
            </a:pPr>
            <a:r>
              <a:rPr lang="ru-RU" sz="2400"/>
              <a:t>маши́на, ешь</a:t>
            </a:r>
          </a:p>
          <a:p>
            <a:pPr marL="514350" indent="-514350">
              <a:buFont typeface="+mj-lt"/>
              <a:buAutoNum type="arabicPeriod"/>
              <a:tabLst>
                <a:tab pos="2057400" algn="l"/>
              </a:tabLst>
            </a:pPr>
            <a:r>
              <a:rPr lang="ru-RU" sz="2400"/>
              <a:t>цикл, цель</a:t>
            </a:r>
          </a:p>
          <a:p>
            <a:pPr marL="514350" indent="-514350">
              <a:buFont typeface="+mj-lt"/>
              <a:buAutoNum type="arabicPeriod"/>
              <a:tabLst>
                <a:tab pos="2057400" algn="l"/>
              </a:tabLst>
            </a:pPr>
            <a:r>
              <a:rPr lang="ru-RU" sz="2400"/>
              <a:t>чей, ча́ры, </a:t>
            </a:r>
          </a:p>
          <a:p>
            <a:pPr marL="514350" indent="-514350">
              <a:buFont typeface="+mj-lt"/>
              <a:buAutoNum type="arabicPeriod"/>
              <a:tabLst>
                <a:tab pos="2057400" algn="l"/>
              </a:tabLst>
            </a:pPr>
            <a:r>
              <a:rPr lang="ru-RU" sz="2400"/>
              <a:t>щи, ищу́ </a:t>
            </a:r>
            <a:endParaRPr lang="en-US" sz="2400"/>
          </a:p>
        </p:txBody>
      </p:sp>
    </p:spTree>
    <p:extLst>
      <p:ext uri="{BB962C8B-B14F-4D97-AF65-F5344CB8AC3E}">
        <p14:creationId xmlns:p14="http://schemas.microsoft.com/office/powerpoint/2010/main" val="1290227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065FE-7CE9-A94A-8221-7CD5A2251725}"/>
              </a:ext>
            </a:extLst>
          </p:cNvPr>
          <p:cNvSpPr>
            <a:spLocks noGrp="1"/>
          </p:cNvSpPr>
          <p:nvPr>
            <p:ph type="title"/>
          </p:nvPr>
        </p:nvSpPr>
        <p:spPr/>
        <p:txBody>
          <a:bodyPr anchor="ctr">
            <a:normAutofit/>
          </a:bodyPr>
          <a:lstStyle/>
          <a:p>
            <a:pPr algn="ctr"/>
            <a:r>
              <a:rPr lang="en-US" sz="4400"/>
              <a:t>What am I looking for?</a:t>
            </a:r>
          </a:p>
        </p:txBody>
      </p:sp>
      <p:sp>
        <p:nvSpPr>
          <p:cNvPr id="3" name="Content Placeholder 2">
            <a:extLst>
              <a:ext uri="{FF2B5EF4-FFF2-40B4-BE49-F238E27FC236}">
                <a16:creationId xmlns:a16="http://schemas.microsoft.com/office/drawing/2014/main" id="{B3ABE9E9-9C9A-DA46-9E9B-7716BF0BF7A7}"/>
              </a:ext>
            </a:extLst>
          </p:cNvPr>
          <p:cNvSpPr>
            <a:spLocks noGrp="1"/>
          </p:cNvSpPr>
          <p:nvPr>
            <p:ph idx="1"/>
          </p:nvPr>
        </p:nvSpPr>
        <p:spPr>
          <a:xfrm>
            <a:off x="4472573" y="2770913"/>
            <a:ext cx="2620955" cy="480131"/>
          </a:xfrm>
        </p:spPr>
        <p:txBody>
          <a:bodyPr/>
          <a:lstStyle/>
          <a:p>
            <a:pPr marL="0" indent="0" algn="ctr">
              <a:buNone/>
            </a:pPr>
            <a:r>
              <a:rPr lang="en-US"/>
              <a:t>Right answers?</a:t>
            </a:r>
          </a:p>
        </p:txBody>
      </p:sp>
      <p:sp>
        <p:nvSpPr>
          <p:cNvPr id="4" name="Content Placeholder 2">
            <a:extLst>
              <a:ext uri="{FF2B5EF4-FFF2-40B4-BE49-F238E27FC236}">
                <a16:creationId xmlns:a16="http://schemas.microsoft.com/office/drawing/2014/main" id="{71AFA7A5-754B-4944-92D4-D1E7C1DBE063}"/>
              </a:ext>
            </a:extLst>
          </p:cNvPr>
          <p:cNvSpPr txBox="1">
            <a:spLocks/>
          </p:cNvSpPr>
          <p:nvPr/>
        </p:nvSpPr>
        <p:spPr>
          <a:xfrm>
            <a:off x="8822902" y="2770913"/>
            <a:ext cx="2620955" cy="480131"/>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Epiphanies!</a:t>
            </a:r>
          </a:p>
        </p:txBody>
      </p:sp>
      <p:sp>
        <p:nvSpPr>
          <p:cNvPr id="5" name="Content Placeholder 2">
            <a:extLst>
              <a:ext uri="{FF2B5EF4-FFF2-40B4-BE49-F238E27FC236}">
                <a16:creationId xmlns:a16="http://schemas.microsoft.com/office/drawing/2014/main" id="{98580BBE-D9FC-684F-8AE8-E6250FFA48E4}"/>
              </a:ext>
            </a:extLst>
          </p:cNvPr>
          <p:cNvSpPr txBox="1">
            <a:spLocks/>
          </p:cNvSpPr>
          <p:nvPr/>
        </p:nvSpPr>
        <p:spPr>
          <a:xfrm>
            <a:off x="4472572" y="4011977"/>
            <a:ext cx="2620955" cy="480131"/>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Perfection?</a:t>
            </a:r>
          </a:p>
        </p:txBody>
      </p:sp>
      <p:sp>
        <p:nvSpPr>
          <p:cNvPr id="6" name="Content Placeholder 2">
            <a:extLst>
              <a:ext uri="{FF2B5EF4-FFF2-40B4-BE49-F238E27FC236}">
                <a16:creationId xmlns:a16="http://schemas.microsoft.com/office/drawing/2014/main" id="{12823076-B5FD-3B45-8DF8-FB1AD344EAA4}"/>
              </a:ext>
            </a:extLst>
          </p:cNvPr>
          <p:cNvSpPr txBox="1">
            <a:spLocks/>
          </p:cNvSpPr>
          <p:nvPr/>
        </p:nvSpPr>
        <p:spPr>
          <a:xfrm>
            <a:off x="8822902" y="4011976"/>
            <a:ext cx="2620955" cy="480131"/>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Vulnerability!</a:t>
            </a:r>
          </a:p>
        </p:txBody>
      </p:sp>
      <p:pic>
        <p:nvPicPr>
          <p:cNvPr id="8" name="Picture 7">
            <a:extLst>
              <a:ext uri="{FF2B5EF4-FFF2-40B4-BE49-F238E27FC236}">
                <a16:creationId xmlns:a16="http://schemas.microsoft.com/office/drawing/2014/main" id="{FE365339-672B-7846-B506-E70A8AA08294}"/>
              </a:ext>
            </a:extLst>
          </p:cNvPr>
          <p:cNvPicPr>
            <a:picLocks noChangeAspect="1"/>
          </p:cNvPicPr>
          <p:nvPr/>
        </p:nvPicPr>
        <p:blipFill>
          <a:blip r:embed="rId2">
            <a:clrChange>
              <a:clrFrom>
                <a:srgbClr val="7ED957"/>
              </a:clrFrom>
              <a:clrTo>
                <a:srgbClr val="7ED957">
                  <a:alpha val="0"/>
                </a:srgbClr>
              </a:clrTo>
            </a:clrChange>
          </a:blip>
          <a:stretch>
            <a:fillRect/>
          </a:stretch>
        </p:blipFill>
        <p:spPr>
          <a:xfrm>
            <a:off x="7477987" y="2450635"/>
            <a:ext cx="1063342" cy="1063342"/>
          </a:xfrm>
          <a:prstGeom prst="rect">
            <a:avLst/>
          </a:prstGeom>
        </p:spPr>
      </p:pic>
      <p:pic>
        <p:nvPicPr>
          <p:cNvPr id="9" name="Picture 8">
            <a:extLst>
              <a:ext uri="{FF2B5EF4-FFF2-40B4-BE49-F238E27FC236}">
                <a16:creationId xmlns:a16="http://schemas.microsoft.com/office/drawing/2014/main" id="{D45711FD-B4F0-C14C-9116-1AFC912EAC87}"/>
              </a:ext>
            </a:extLst>
          </p:cNvPr>
          <p:cNvPicPr>
            <a:picLocks noChangeAspect="1"/>
          </p:cNvPicPr>
          <p:nvPr/>
        </p:nvPicPr>
        <p:blipFill>
          <a:blip r:embed="rId2">
            <a:clrChange>
              <a:clrFrom>
                <a:srgbClr val="7ED957"/>
              </a:clrFrom>
              <a:clrTo>
                <a:srgbClr val="7ED957">
                  <a:alpha val="0"/>
                </a:srgbClr>
              </a:clrTo>
            </a:clrChange>
          </a:blip>
          <a:stretch>
            <a:fillRect/>
          </a:stretch>
        </p:blipFill>
        <p:spPr>
          <a:xfrm>
            <a:off x="7477987" y="3720370"/>
            <a:ext cx="1063342" cy="1063342"/>
          </a:xfrm>
          <a:prstGeom prst="rect">
            <a:avLst/>
          </a:prstGeom>
        </p:spPr>
      </p:pic>
      <p:sp>
        <p:nvSpPr>
          <p:cNvPr id="10" name="Content Placeholder 2">
            <a:extLst>
              <a:ext uri="{FF2B5EF4-FFF2-40B4-BE49-F238E27FC236}">
                <a16:creationId xmlns:a16="http://schemas.microsoft.com/office/drawing/2014/main" id="{A22158C7-DD2E-0E4F-8838-5140D8CE3A1D}"/>
              </a:ext>
            </a:extLst>
          </p:cNvPr>
          <p:cNvSpPr txBox="1">
            <a:spLocks/>
          </p:cNvSpPr>
          <p:nvPr/>
        </p:nvSpPr>
        <p:spPr>
          <a:xfrm>
            <a:off x="6129861" y="5253039"/>
            <a:ext cx="3759594" cy="4801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Amplify your visuals.  : )</a:t>
            </a:r>
          </a:p>
        </p:txBody>
      </p:sp>
    </p:spTree>
    <p:extLst>
      <p:ext uri="{BB962C8B-B14F-4D97-AF65-F5344CB8AC3E}">
        <p14:creationId xmlns:p14="http://schemas.microsoft.com/office/powerpoint/2010/main" val="1794380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8B97-BBEC-2B41-84A0-4DB10956C069}"/>
              </a:ext>
            </a:extLst>
          </p:cNvPr>
          <p:cNvSpPr>
            <a:spLocks noGrp="1"/>
          </p:cNvSpPr>
          <p:nvPr>
            <p:ph type="title"/>
          </p:nvPr>
        </p:nvSpPr>
        <p:spPr>
          <a:xfrm>
            <a:off x="4195482" y="474624"/>
            <a:ext cx="7158318" cy="1325563"/>
          </a:xfrm>
        </p:spPr>
        <p:txBody>
          <a:bodyPr>
            <a:normAutofit/>
          </a:bodyPr>
          <a:lstStyle/>
          <a:p>
            <a:r>
              <a:rPr lang="en-US"/>
              <a:t>Skills Check – Sentences</a:t>
            </a:r>
          </a:p>
        </p:txBody>
      </p:sp>
      <p:sp>
        <p:nvSpPr>
          <p:cNvPr id="10" name="Content Placeholder 9">
            <a:extLst>
              <a:ext uri="{FF2B5EF4-FFF2-40B4-BE49-F238E27FC236}">
                <a16:creationId xmlns:a16="http://schemas.microsoft.com/office/drawing/2014/main" id="{7B291E04-DB7D-9E41-A444-DF6148C93647}"/>
              </a:ext>
            </a:extLst>
          </p:cNvPr>
          <p:cNvSpPr>
            <a:spLocks noGrp="1"/>
          </p:cNvSpPr>
          <p:nvPr>
            <p:ph idx="1"/>
          </p:nvPr>
        </p:nvSpPr>
        <p:spPr>
          <a:xfrm>
            <a:off x="4195482" y="1545780"/>
            <a:ext cx="7158318" cy="3576364"/>
          </a:xfrm>
        </p:spPr>
        <p:txBody>
          <a:bodyPr/>
          <a:lstStyle/>
          <a:p>
            <a:pPr marL="514350" indent="-514350">
              <a:buFont typeface="+mj-lt"/>
              <a:buAutoNum type="arabicPeriod"/>
            </a:pPr>
            <a:r>
              <a:rPr lang="ru-RU" b="1" u="sng"/>
              <a:t>Т</a:t>
            </a:r>
            <a:r>
              <a:rPr lang="ru-RU"/>
              <a:t>ак!  Пойдём.  </a:t>
            </a:r>
            <a:endParaRPr lang="en-US"/>
          </a:p>
          <a:p>
            <a:pPr marL="514350" indent="-514350">
              <a:buFont typeface="+mj-lt"/>
              <a:buAutoNum type="arabicPeriod"/>
            </a:pPr>
            <a:r>
              <a:rPr lang="ru-RU"/>
              <a:t>Э́</a:t>
            </a:r>
            <a:r>
              <a:rPr lang="ru-RU" b="1" u="sng"/>
              <a:t>т</a:t>
            </a:r>
            <a:r>
              <a:rPr lang="ru-RU"/>
              <a:t>о моя́ соба́ка.  </a:t>
            </a:r>
            <a:endParaRPr lang="en-US"/>
          </a:p>
          <a:p>
            <a:pPr marL="514350" indent="-514350">
              <a:buFont typeface="+mj-lt"/>
              <a:buAutoNum type="arabicPeriod"/>
            </a:pPr>
            <a:r>
              <a:rPr lang="ru-RU"/>
              <a:t>Не</a:t>
            </a:r>
            <a:r>
              <a:rPr lang="ru-RU" b="1" u="sng"/>
              <a:t>т</a:t>
            </a:r>
            <a:r>
              <a:rPr lang="ru-RU"/>
              <a:t>, не сто́и</a:t>
            </a:r>
            <a:r>
              <a:rPr lang="ru-RU" b="1" u="sng"/>
              <a:t>т</a:t>
            </a:r>
            <a:r>
              <a:rPr lang="ru-RU"/>
              <a:t>.  </a:t>
            </a:r>
            <a:endParaRPr lang="en-US"/>
          </a:p>
          <a:p>
            <a:pPr marL="514350" indent="-514350">
              <a:buFont typeface="+mj-lt"/>
              <a:buAutoNum type="arabicPeriod"/>
            </a:pPr>
            <a:endParaRPr lang="en-US"/>
          </a:p>
          <a:p>
            <a:pPr marL="514350" indent="-514350">
              <a:buFont typeface="+mj-lt"/>
              <a:buAutoNum type="arabicPeriod"/>
            </a:pPr>
            <a:r>
              <a:rPr lang="ru-RU" b="1" u="sng"/>
              <a:t>Т</a:t>
            </a:r>
            <a:r>
              <a:rPr lang="ru-RU"/>
              <a:t>и́хо!  </a:t>
            </a:r>
            <a:endParaRPr lang="en-US"/>
          </a:p>
          <a:p>
            <a:pPr marL="514350" indent="-514350">
              <a:buFont typeface="+mj-lt"/>
              <a:buAutoNum type="arabicPeriod"/>
            </a:pPr>
            <a:r>
              <a:rPr lang="ru-RU"/>
              <a:t>«Но́вая квар</a:t>
            </a:r>
            <a:r>
              <a:rPr lang="ru-RU" b="1" u="sng"/>
              <a:t>т</a:t>
            </a:r>
            <a:r>
              <a:rPr lang="ru-RU"/>
              <a:t>и́ра»</a:t>
            </a:r>
            <a:endParaRPr lang="en-US"/>
          </a:p>
          <a:p>
            <a:pPr marL="514350" indent="-514350">
              <a:buFont typeface="+mj-lt"/>
              <a:buAutoNum type="arabicPeriod"/>
            </a:pPr>
            <a:r>
              <a:rPr lang="ru-RU"/>
              <a:t>Я хочу́ спа</a:t>
            </a:r>
            <a:r>
              <a:rPr lang="ru-RU" b="1" u="sng"/>
              <a:t>ть</a:t>
            </a:r>
            <a:r>
              <a:rPr lang="ru-RU"/>
              <a:t>.  </a:t>
            </a:r>
            <a:endParaRPr lang="en-US"/>
          </a:p>
        </p:txBody>
      </p:sp>
    </p:spTree>
    <p:extLst>
      <p:ext uri="{BB962C8B-B14F-4D97-AF65-F5344CB8AC3E}">
        <p14:creationId xmlns:p14="http://schemas.microsoft.com/office/powerpoint/2010/main" val="33785284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8B97-BBEC-2B41-84A0-4DB10956C069}"/>
              </a:ext>
            </a:extLst>
          </p:cNvPr>
          <p:cNvSpPr>
            <a:spLocks noGrp="1"/>
          </p:cNvSpPr>
          <p:nvPr>
            <p:ph type="title"/>
          </p:nvPr>
        </p:nvSpPr>
        <p:spPr>
          <a:xfrm>
            <a:off x="4195481" y="474624"/>
            <a:ext cx="7434543" cy="1325563"/>
          </a:xfrm>
        </p:spPr>
        <p:txBody>
          <a:bodyPr>
            <a:normAutofit/>
          </a:bodyPr>
          <a:lstStyle/>
          <a:p>
            <a:r>
              <a:rPr lang="en-US"/>
              <a:t>Skills Check – Applications</a:t>
            </a:r>
          </a:p>
        </p:txBody>
      </p:sp>
      <p:sp>
        <p:nvSpPr>
          <p:cNvPr id="10" name="Content Placeholder 9">
            <a:extLst>
              <a:ext uri="{FF2B5EF4-FFF2-40B4-BE49-F238E27FC236}">
                <a16:creationId xmlns:a16="http://schemas.microsoft.com/office/drawing/2014/main" id="{7B291E04-DB7D-9E41-A444-DF6148C93647}"/>
              </a:ext>
            </a:extLst>
          </p:cNvPr>
          <p:cNvSpPr>
            <a:spLocks noGrp="1"/>
          </p:cNvSpPr>
          <p:nvPr>
            <p:ph idx="1"/>
          </p:nvPr>
        </p:nvSpPr>
        <p:spPr>
          <a:xfrm>
            <a:off x="4114504" y="2842771"/>
            <a:ext cx="3605493" cy="2561727"/>
          </a:xfrm>
        </p:spPr>
        <p:txBody>
          <a:bodyPr/>
          <a:lstStyle/>
          <a:p>
            <a:r>
              <a:rPr lang="ru-RU" sz="2200"/>
              <a:t>Вон там.  </a:t>
            </a:r>
            <a:endParaRPr lang="en-US" sz="2200"/>
          </a:p>
          <a:p>
            <a:r>
              <a:rPr lang="ru-RU" sz="2200"/>
              <a:t>В ко́мнате.  </a:t>
            </a:r>
            <a:endParaRPr lang="en-US" sz="2200"/>
          </a:p>
          <a:p>
            <a:r>
              <a:rPr lang="ru-RU" sz="2200"/>
              <a:t>Мой каранда́ш.  </a:t>
            </a:r>
            <a:endParaRPr lang="en-US" sz="2200"/>
          </a:p>
          <a:p>
            <a:r>
              <a:rPr lang="ru-RU" sz="2200"/>
              <a:t>Вон там.  </a:t>
            </a:r>
            <a:endParaRPr lang="en-US" sz="2200"/>
          </a:p>
          <a:p>
            <a:r>
              <a:rPr lang="ru-RU" sz="2200"/>
              <a:t>Мои́ очки́.  </a:t>
            </a:r>
            <a:endParaRPr lang="en-US" sz="2200"/>
          </a:p>
          <a:p>
            <a:r>
              <a:rPr lang="ru-RU" sz="2200"/>
              <a:t>В ко́мнате.  </a:t>
            </a:r>
            <a:endParaRPr lang="en-US" sz="2200"/>
          </a:p>
        </p:txBody>
      </p:sp>
      <p:sp>
        <p:nvSpPr>
          <p:cNvPr id="4" name="Content Placeholder 9">
            <a:extLst>
              <a:ext uri="{FF2B5EF4-FFF2-40B4-BE49-F238E27FC236}">
                <a16:creationId xmlns:a16="http://schemas.microsoft.com/office/drawing/2014/main" id="{43928604-8421-164E-B7BC-92E4D503FF03}"/>
              </a:ext>
            </a:extLst>
          </p:cNvPr>
          <p:cNvSpPr txBox="1">
            <a:spLocks/>
          </p:cNvSpPr>
          <p:nvPr/>
        </p:nvSpPr>
        <p:spPr>
          <a:xfrm>
            <a:off x="7572390" y="2842771"/>
            <a:ext cx="3605493" cy="2128788"/>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Over there.  </a:t>
            </a:r>
          </a:p>
          <a:p>
            <a:r>
              <a:rPr lang="en-US" sz="2200"/>
              <a:t>In the room.  </a:t>
            </a:r>
          </a:p>
          <a:p>
            <a:r>
              <a:rPr lang="en-US" sz="2200"/>
              <a:t>My pencil.  </a:t>
            </a:r>
          </a:p>
          <a:p>
            <a:r>
              <a:rPr lang="en-US" sz="2200"/>
              <a:t>Over there.  </a:t>
            </a:r>
          </a:p>
          <a:p>
            <a:r>
              <a:rPr lang="en-US" sz="2200"/>
              <a:t>My glasses.  </a:t>
            </a:r>
          </a:p>
        </p:txBody>
      </p:sp>
      <p:sp>
        <p:nvSpPr>
          <p:cNvPr id="5" name="Content Placeholder 9">
            <a:extLst>
              <a:ext uri="{FF2B5EF4-FFF2-40B4-BE49-F238E27FC236}">
                <a16:creationId xmlns:a16="http://schemas.microsoft.com/office/drawing/2014/main" id="{064354E2-11EB-124F-A0DB-66517BEBF5F2}"/>
              </a:ext>
            </a:extLst>
          </p:cNvPr>
          <p:cNvSpPr txBox="1">
            <a:spLocks/>
          </p:cNvSpPr>
          <p:nvPr/>
        </p:nvSpPr>
        <p:spPr>
          <a:xfrm>
            <a:off x="4114504" y="1715933"/>
            <a:ext cx="3605493" cy="829971"/>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2200"/>
              <a:t>Моя́ кни́га вон там.  </a:t>
            </a:r>
            <a:endParaRPr lang="en-US" sz="2200"/>
          </a:p>
          <a:p>
            <a:pPr marL="0" indent="0">
              <a:buFont typeface="Arial" panose="020B0604020202020204" pitchFamily="34" charset="0"/>
              <a:buNone/>
            </a:pPr>
            <a:r>
              <a:rPr lang="ru-RU" sz="2200"/>
              <a:t>Моя́ кни́га в ко́мнате.  </a:t>
            </a:r>
            <a:endParaRPr lang="en-US" sz="2200"/>
          </a:p>
        </p:txBody>
      </p:sp>
    </p:spTree>
    <p:extLst>
      <p:ext uri="{BB962C8B-B14F-4D97-AF65-F5344CB8AC3E}">
        <p14:creationId xmlns:p14="http://schemas.microsoft.com/office/powerpoint/2010/main" val="260661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021B004-4481-6944-A18D-282CEDA2476E}"/>
              </a:ext>
            </a:extLst>
          </p:cNvPr>
          <p:cNvSpPr>
            <a:spLocks noGrp="1"/>
          </p:cNvSpPr>
          <p:nvPr>
            <p:ph type="title"/>
          </p:nvPr>
        </p:nvSpPr>
        <p:spPr>
          <a:xfrm>
            <a:off x="4195482" y="698268"/>
            <a:ext cx="7437074" cy="1325563"/>
          </a:xfrm>
        </p:spPr>
        <p:txBody>
          <a:bodyPr>
            <a:normAutofit/>
          </a:bodyPr>
          <a:lstStyle/>
          <a:p>
            <a:r>
              <a:rPr lang="en-US" sz="3600"/>
              <a:t>Skills Check – Consonants That Are Always Hard or Always Soft</a:t>
            </a:r>
            <a:endParaRPr lang="en-US" sz="3400"/>
          </a:p>
        </p:txBody>
      </p:sp>
      <p:sp>
        <p:nvSpPr>
          <p:cNvPr id="14" name="TextBox 13">
            <a:extLst>
              <a:ext uri="{FF2B5EF4-FFF2-40B4-BE49-F238E27FC236}">
                <a16:creationId xmlns:a16="http://schemas.microsoft.com/office/drawing/2014/main" id="{E2B5557A-E295-0B46-8F3C-7F02FEA1445D}"/>
              </a:ext>
            </a:extLst>
          </p:cNvPr>
          <p:cNvSpPr txBox="1"/>
          <p:nvPr/>
        </p:nvSpPr>
        <p:spPr>
          <a:xfrm rot="5400000">
            <a:off x="5118100" y="3743252"/>
            <a:ext cx="721755" cy="731611"/>
          </a:xfrm>
          <a:prstGeom prst="rect">
            <a:avLst/>
          </a:prstGeom>
          <a:noFill/>
        </p:spPr>
        <p:txBody>
          <a:bodyPr wrap="square" rtlCol="0">
            <a:spAutoFit/>
          </a:bodyPr>
          <a:lstStyle/>
          <a:p>
            <a:pPr algn="r"/>
            <a:r>
              <a:rPr lang="en-US" sz="4000" dirty="0">
                <a:latin typeface="Calibri" charset="0"/>
                <a:ea typeface="Calibri" charset="0"/>
                <a:cs typeface="Calibri" charset="0"/>
                <a:sym typeface="Wingdings"/>
              </a:rPr>
              <a:t>  </a:t>
            </a:r>
            <a:endParaRPr lang="en-US" sz="4000" dirty="0">
              <a:latin typeface="Times New Roman" charset="0"/>
              <a:ea typeface="Times New Roman" charset="0"/>
              <a:cs typeface="Times New Roman" charset="0"/>
            </a:endParaRPr>
          </a:p>
        </p:txBody>
      </p:sp>
      <p:sp>
        <p:nvSpPr>
          <p:cNvPr id="16" name="Content Placeholder 2">
            <a:extLst>
              <a:ext uri="{FF2B5EF4-FFF2-40B4-BE49-F238E27FC236}">
                <a16:creationId xmlns:a16="http://schemas.microsoft.com/office/drawing/2014/main" id="{775E2DAD-58D3-7344-91C5-018B2F4242C7}"/>
              </a:ext>
            </a:extLst>
          </p:cNvPr>
          <p:cNvSpPr>
            <a:spLocks noGrp="1"/>
          </p:cNvSpPr>
          <p:nvPr>
            <p:ph idx="1"/>
          </p:nvPr>
        </p:nvSpPr>
        <p:spPr>
          <a:xfrm>
            <a:off x="4195481" y="2110628"/>
            <a:ext cx="2491564" cy="3870803"/>
          </a:xfrm>
        </p:spPr>
        <p:txBody>
          <a:bodyPr/>
          <a:lstStyle/>
          <a:p>
            <a:pPr marL="457200" indent="-457200">
              <a:buFont typeface="+mj-lt"/>
              <a:buAutoNum type="arabicPeriod"/>
            </a:pPr>
            <a:r>
              <a:rPr lang="ru-RU" sz="2600"/>
              <a:t>ча́с</a:t>
            </a:r>
          </a:p>
          <a:p>
            <a:pPr marL="457200" indent="-457200">
              <a:buFont typeface="+mj-lt"/>
              <a:buAutoNum type="arabicPeriod"/>
            </a:pPr>
            <a:r>
              <a:rPr lang="ru-RU" sz="2600"/>
              <a:t>маши́на</a:t>
            </a:r>
          </a:p>
          <a:p>
            <a:pPr marL="457200" indent="-457200">
              <a:buFont typeface="+mj-lt"/>
              <a:buAutoNum type="arabicPeriod"/>
            </a:pPr>
            <a:r>
              <a:rPr lang="ru-RU" sz="2600"/>
              <a:t>живу́</a:t>
            </a:r>
          </a:p>
          <a:p>
            <a:pPr marL="457200" indent="-457200">
              <a:buFont typeface="+mj-lt"/>
              <a:buAutoNum type="arabicPeriod"/>
            </a:pPr>
            <a:r>
              <a:rPr lang="ru-RU" sz="2600"/>
              <a:t>це́нтр</a:t>
            </a:r>
          </a:p>
          <a:p>
            <a:pPr marL="457200" indent="-457200">
              <a:buFont typeface="+mj-lt"/>
              <a:buAutoNum type="arabicPeriod"/>
            </a:pPr>
            <a:r>
              <a:rPr lang="ru-RU" sz="2600"/>
              <a:t>ищу́</a:t>
            </a:r>
          </a:p>
          <a:p>
            <a:pPr marL="457200" indent="-457200">
              <a:buFont typeface="+mj-lt"/>
              <a:buAutoNum type="arabicPeriod"/>
            </a:pPr>
            <a:r>
              <a:rPr lang="ru-RU" sz="2600"/>
              <a:t>жёны</a:t>
            </a:r>
          </a:p>
          <a:p>
            <a:pPr marL="457200" indent="-457200">
              <a:buFont typeface="+mj-lt"/>
              <a:buAutoNum type="arabicPeriod"/>
            </a:pPr>
            <a:r>
              <a:rPr lang="ru-RU" sz="2600"/>
              <a:t>цель</a:t>
            </a:r>
          </a:p>
          <a:p>
            <a:pPr marL="457200" indent="-457200">
              <a:buFont typeface="+mj-lt"/>
              <a:buAutoNum type="arabicPeriod"/>
            </a:pPr>
            <a:r>
              <a:rPr lang="ru-RU" sz="2600"/>
              <a:t>ешь</a:t>
            </a:r>
          </a:p>
        </p:txBody>
      </p:sp>
      <p:sp>
        <p:nvSpPr>
          <p:cNvPr id="17" name="Content Placeholder 2">
            <a:extLst>
              <a:ext uri="{FF2B5EF4-FFF2-40B4-BE49-F238E27FC236}">
                <a16:creationId xmlns:a16="http://schemas.microsoft.com/office/drawing/2014/main" id="{BCE71441-1C40-2B4A-8DFE-616C59C8CD82}"/>
              </a:ext>
            </a:extLst>
          </p:cNvPr>
          <p:cNvSpPr txBox="1">
            <a:spLocks/>
          </p:cNvSpPr>
          <p:nvPr/>
        </p:nvSpPr>
        <p:spPr>
          <a:xfrm>
            <a:off x="7529175" y="2089363"/>
            <a:ext cx="2491564" cy="3870803"/>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t>č’ás</a:t>
            </a:r>
          </a:p>
          <a:p>
            <a:pPr marL="0" indent="0">
              <a:buNone/>
            </a:pPr>
            <a:r>
              <a:rPr lang="en-US" sz="2600"/>
              <a:t>mašýna</a:t>
            </a:r>
          </a:p>
          <a:p>
            <a:pPr marL="0" indent="0">
              <a:buNone/>
            </a:pPr>
            <a:r>
              <a:rPr lang="en-US" sz="2600"/>
              <a:t>žyvú</a:t>
            </a:r>
          </a:p>
          <a:p>
            <a:pPr marL="0" indent="0">
              <a:buNone/>
            </a:pPr>
            <a:r>
              <a:rPr lang="en-US" sz="2600"/>
              <a:t>centr</a:t>
            </a:r>
          </a:p>
          <a:p>
            <a:pPr marL="0" indent="0">
              <a:buNone/>
            </a:pPr>
            <a:r>
              <a:rPr lang="en-US" sz="2600"/>
              <a:t>iš’ú </a:t>
            </a:r>
          </a:p>
          <a:p>
            <a:pPr marL="0" indent="0">
              <a:buNone/>
            </a:pPr>
            <a:r>
              <a:rPr lang="en-US" sz="2600"/>
              <a:t>žóny</a:t>
            </a:r>
          </a:p>
          <a:p>
            <a:pPr marL="0" indent="0">
              <a:buNone/>
            </a:pPr>
            <a:r>
              <a:rPr lang="en-US" sz="2600"/>
              <a:t>cel'</a:t>
            </a:r>
          </a:p>
          <a:p>
            <a:pPr marL="0" indent="0">
              <a:buNone/>
            </a:pPr>
            <a:r>
              <a:rPr lang="en-US" sz="2600"/>
              <a:t>ješ </a:t>
            </a:r>
          </a:p>
        </p:txBody>
      </p:sp>
    </p:spTree>
    <p:extLst>
      <p:ext uri="{BB962C8B-B14F-4D97-AF65-F5344CB8AC3E}">
        <p14:creationId xmlns:p14="http://schemas.microsoft.com/office/powerpoint/2010/main" val="20413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7876-F236-DA41-AE16-863C28610DCA}"/>
              </a:ext>
            </a:extLst>
          </p:cNvPr>
          <p:cNvSpPr>
            <a:spLocks noGrp="1"/>
          </p:cNvSpPr>
          <p:nvPr>
            <p:ph type="title"/>
          </p:nvPr>
        </p:nvSpPr>
        <p:spPr>
          <a:xfrm>
            <a:off x="4195481" y="636468"/>
            <a:ext cx="7505451" cy="788920"/>
          </a:xfrm>
        </p:spPr>
        <p:txBody>
          <a:bodyPr>
            <a:noAutofit/>
          </a:bodyPr>
          <a:lstStyle/>
          <a:p>
            <a:r>
              <a:rPr lang="en-US"/>
              <a:t>Intonation Constructions</a:t>
            </a:r>
          </a:p>
        </p:txBody>
      </p:sp>
      <p:sp>
        <p:nvSpPr>
          <p:cNvPr id="36" name="Content Placeholder 2">
            <a:extLst>
              <a:ext uri="{FF2B5EF4-FFF2-40B4-BE49-F238E27FC236}">
                <a16:creationId xmlns:a16="http://schemas.microsoft.com/office/drawing/2014/main" id="{5720B1B4-E66A-354D-ACE0-A95FBD21A00F}"/>
              </a:ext>
            </a:extLst>
          </p:cNvPr>
          <p:cNvSpPr>
            <a:spLocks noGrp="1"/>
          </p:cNvSpPr>
          <p:nvPr>
            <p:ph idx="1"/>
          </p:nvPr>
        </p:nvSpPr>
        <p:spPr>
          <a:xfrm>
            <a:off x="4195482" y="1656750"/>
            <a:ext cx="7158318" cy="4682500"/>
          </a:xfrm>
        </p:spPr>
        <p:txBody>
          <a:bodyPr/>
          <a:lstStyle/>
          <a:p>
            <a:pPr marL="0" indent="0">
              <a:lnSpc>
                <a:spcPct val="150000"/>
              </a:lnSpc>
              <a:buNone/>
            </a:pPr>
            <a:r>
              <a:rPr lang="ru-RU" sz="2400"/>
              <a:t>ИК-1:	Ка́тя до́ма.  </a:t>
            </a:r>
          </a:p>
          <a:p>
            <a:pPr marL="0" indent="0">
              <a:lnSpc>
                <a:spcPct val="150000"/>
              </a:lnSpc>
              <a:buNone/>
            </a:pPr>
            <a:r>
              <a:rPr lang="ru-RU" sz="2400"/>
              <a:t>ИК-2:	Где Ка́тя</a:t>
            </a:r>
            <a:r>
              <a:rPr lang="en-US" sz="2400"/>
              <a:t>? </a:t>
            </a:r>
          </a:p>
          <a:p>
            <a:pPr marL="0" indent="0" algn="just">
              <a:lnSpc>
                <a:spcPct val="150000"/>
              </a:lnSpc>
              <a:buNone/>
            </a:pPr>
            <a:r>
              <a:rPr lang="ru-RU" sz="2400"/>
              <a:t>ИК-3:	Ка́тя до́ма</a:t>
            </a:r>
            <a:r>
              <a:rPr lang="en-US" sz="2400"/>
              <a:t>? </a:t>
            </a:r>
          </a:p>
          <a:p>
            <a:pPr marL="0" indent="0" algn="just">
              <a:lnSpc>
                <a:spcPct val="150000"/>
              </a:lnSpc>
              <a:buNone/>
            </a:pPr>
            <a:r>
              <a:rPr lang="ru-RU" sz="2400"/>
              <a:t>ИК-4:	А Са́ша где</a:t>
            </a:r>
            <a:r>
              <a:rPr lang="en-US" sz="2400"/>
              <a:t>? </a:t>
            </a:r>
          </a:p>
          <a:p>
            <a:pPr marL="0" indent="0">
              <a:lnSpc>
                <a:spcPct val="150000"/>
              </a:lnSpc>
              <a:buNone/>
            </a:pPr>
            <a:r>
              <a:rPr lang="ru-RU" sz="2400"/>
              <a:t>ИК-5:	Како́й хоро́ший фильм сего́дня!</a:t>
            </a:r>
          </a:p>
          <a:p>
            <a:pPr marL="0" indent="0">
              <a:lnSpc>
                <a:spcPct val="150000"/>
              </a:lnSpc>
              <a:buNone/>
            </a:pPr>
            <a:r>
              <a:rPr lang="ru-RU" sz="2400"/>
              <a:t>ИК-6:	Пого́да сего́дня!</a:t>
            </a:r>
          </a:p>
          <a:p>
            <a:pPr marL="0" indent="0">
              <a:lnSpc>
                <a:spcPct val="150000"/>
              </a:lnSpc>
              <a:buNone/>
            </a:pPr>
            <a:r>
              <a:rPr lang="ru-RU" sz="2400"/>
              <a:t>ИК-7:	А что он уме́ет!</a:t>
            </a:r>
          </a:p>
        </p:txBody>
      </p:sp>
    </p:spTree>
    <p:extLst>
      <p:ext uri="{BB962C8B-B14F-4D97-AF65-F5344CB8AC3E}">
        <p14:creationId xmlns:p14="http://schemas.microsoft.com/office/powerpoint/2010/main" val="1956914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7876-F236-DA41-AE16-863C28610DCA}"/>
              </a:ext>
            </a:extLst>
          </p:cNvPr>
          <p:cNvSpPr>
            <a:spLocks noGrp="1"/>
          </p:cNvSpPr>
          <p:nvPr>
            <p:ph type="title"/>
          </p:nvPr>
        </p:nvSpPr>
        <p:spPr>
          <a:xfrm>
            <a:off x="4195481" y="636468"/>
            <a:ext cx="7505451" cy="788920"/>
          </a:xfrm>
        </p:spPr>
        <p:txBody>
          <a:bodyPr>
            <a:noAutofit/>
          </a:bodyPr>
          <a:lstStyle/>
          <a:p>
            <a:r>
              <a:rPr lang="en-US"/>
              <a:t>Intonation Constructions</a:t>
            </a:r>
          </a:p>
        </p:txBody>
      </p:sp>
      <p:sp>
        <p:nvSpPr>
          <p:cNvPr id="8" name="Subtitle 2">
            <a:extLst>
              <a:ext uri="{FF2B5EF4-FFF2-40B4-BE49-F238E27FC236}">
                <a16:creationId xmlns:a16="http://schemas.microsoft.com/office/drawing/2014/main" id="{FB1D1349-65D4-BE44-A08B-2FE072CE61A5}"/>
              </a:ext>
            </a:extLst>
          </p:cNvPr>
          <p:cNvSpPr txBox="1">
            <a:spLocks/>
          </p:cNvSpPr>
          <p:nvPr/>
        </p:nvSpPr>
        <p:spPr>
          <a:xfrm>
            <a:off x="4100680" y="1690688"/>
            <a:ext cx="7253119" cy="4526806"/>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p>
        </p:txBody>
      </p:sp>
      <p:pic>
        <p:nvPicPr>
          <p:cNvPr id="7" name="Picture 6">
            <a:extLst>
              <a:ext uri="{FF2B5EF4-FFF2-40B4-BE49-F238E27FC236}">
                <a16:creationId xmlns:a16="http://schemas.microsoft.com/office/drawing/2014/main" id="{0A0004D6-C130-6644-AB94-CE304BDBC278}"/>
              </a:ext>
            </a:extLst>
          </p:cNvPr>
          <p:cNvPicPr/>
          <p:nvPr/>
        </p:nvPicPr>
        <p:blipFill rotWithShape="1">
          <a:blip r:embed="rId3">
            <a:extLst>
              <a:ext uri="{28A0092B-C50C-407E-A947-70E740481C1C}">
                <a14:useLocalDpi xmlns:a14="http://schemas.microsoft.com/office/drawing/2010/main" val="0"/>
              </a:ext>
            </a:extLst>
          </a:blip>
          <a:srcRect l="33595" r="42450" b="93548"/>
          <a:stretch/>
        </p:blipFill>
        <p:spPr bwMode="auto">
          <a:xfrm>
            <a:off x="5197812" y="1594546"/>
            <a:ext cx="1419860" cy="253365"/>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0A0004D6-C130-6644-AB94-CE304BDBC278}"/>
              </a:ext>
            </a:extLst>
          </p:cNvPr>
          <p:cNvPicPr/>
          <p:nvPr/>
        </p:nvPicPr>
        <p:blipFill rotWithShape="1">
          <a:blip r:embed="rId3">
            <a:extLst>
              <a:ext uri="{28A0092B-C50C-407E-A947-70E740481C1C}">
                <a14:useLocalDpi xmlns:a14="http://schemas.microsoft.com/office/drawing/2010/main" val="0"/>
              </a:ext>
            </a:extLst>
          </a:blip>
          <a:srcRect l="25602" t="11790" r="55081" b="80580"/>
          <a:stretch/>
        </p:blipFill>
        <p:spPr bwMode="auto">
          <a:xfrm>
            <a:off x="5226443" y="2230274"/>
            <a:ext cx="1147445" cy="29972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0A0004D6-C130-6644-AB94-CE304BDBC278}"/>
              </a:ext>
            </a:extLst>
          </p:cNvPr>
          <p:cNvPicPr/>
          <p:nvPr/>
        </p:nvPicPr>
        <p:blipFill rotWithShape="1">
          <a:blip r:embed="rId3">
            <a:extLst>
              <a:ext uri="{28A0092B-C50C-407E-A947-70E740481C1C}">
                <a14:useLocalDpi xmlns:a14="http://schemas.microsoft.com/office/drawing/2010/main" val="0"/>
              </a:ext>
            </a:extLst>
          </a:blip>
          <a:srcRect l="32561" t="25761" r="44418" b="65732"/>
          <a:stretch/>
        </p:blipFill>
        <p:spPr bwMode="auto">
          <a:xfrm>
            <a:off x="5197588" y="2885161"/>
            <a:ext cx="1366520" cy="334645"/>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0A0004D6-C130-6644-AB94-CE304BDBC278}"/>
              </a:ext>
            </a:extLst>
          </p:cNvPr>
          <p:cNvPicPr/>
          <p:nvPr/>
        </p:nvPicPr>
        <p:blipFill rotWithShape="1">
          <a:blip r:embed="rId3">
            <a:extLst>
              <a:ext uri="{28A0092B-C50C-407E-A947-70E740481C1C}">
                <a14:useLocalDpi xmlns:a14="http://schemas.microsoft.com/office/drawing/2010/main" val="0"/>
              </a:ext>
            </a:extLst>
          </a:blip>
          <a:srcRect l="82924" t="39308" r="5576" b="52168"/>
          <a:stretch/>
        </p:blipFill>
        <p:spPr bwMode="auto">
          <a:xfrm>
            <a:off x="5445724" y="3530598"/>
            <a:ext cx="681990" cy="334646"/>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0A0004D6-C130-6644-AB94-CE304BDBC278}"/>
              </a:ext>
            </a:extLst>
          </p:cNvPr>
          <p:cNvPicPr/>
          <p:nvPr/>
        </p:nvPicPr>
        <p:blipFill rotWithShape="1">
          <a:blip r:embed="rId3">
            <a:extLst>
              <a:ext uri="{28A0092B-C50C-407E-A947-70E740481C1C}">
                <a14:useLocalDpi xmlns:a14="http://schemas.microsoft.com/office/drawing/2010/main" val="0"/>
              </a:ext>
            </a:extLst>
          </a:blip>
          <a:srcRect l="89512" t="37253" r="5576" b="52168"/>
          <a:stretch/>
        </p:blipFill>
        <p:spPr bwMode="auto">
          <a:xfrm>
            <a:off x="5143765" y="3544083"/>
            <a:ext cx="290830" cy="415290"/>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0A0004D6-C130-6644-AB94-CE304BDBC278}"/>
              </a:ext>
            </a:extLst>
          </p:cNvPr>
          <p:cNvPicPr/>
          <p:nvPr/>
        </p:nvPicPr>
        <p:blipFill rotWithShape="1">
          <a:blip r:embed="rId3">
            <a:extLst>
              <a:ext uri="{28A0092B-C50C-407E-A947-70E740481C1C}">
                <a14:useLocalDpi xmlns:a14="http://schemas.microsoft.com/office/drawing/2010/main" val="0"/>
              </a:ext>
            </a:extLst>
          </a:blip>
          <a:srcRect l="89512" t="39308" r="5576" b="52168"/>
          <a:stretch/>
        </p:blipFill>
        <p:spPr bwMode="auto">
          <a:xfrm>
            <a:off x="6192631" y="3530598"/>
            <a:ext cx="438418" cy="334646"/>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0A0004D6-C130-6644-AB94-CE304BDBC278}"/>
              </a:ext>
            </a:extLst>
          </p:cNvPr>
          <p:cNvPicPr/>
          <p:nvPr/>
        </p:nvPicPr>
        <p:blipFill rotWithShape="1">
          <a:blip r:embed="rId3">
            <a:extLst>
              <a:ext uri="{28A0092B-C50C-407E-A947-70E740481C1C}">
                <a14:useLocalDpi xmlns:a14="http://schemas.microsoft.com/office/drawing/2010/main" val="0"/>
              </a:ext>
            </a:extLst>
          </a:blip>
          <a:srcRect l="20681" t="56732" r="63680" b="37936"/>
          <a:stretch/>
        </p:blipFill>
        <p:spPr bwMode="auto">
          <a:xfrm>
            <a:off x="5702075" y="4292409"/>
            <a:ext cx="928974" cy="209550"/>
          </a:xfrm>
          <a:prstGeom prst="rect">
            <a:avLst/>
          </a:prstGeom>
          <a:noFill/>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0A0004D6-C130-6644-AB94-CE304BDBC278}"/>
              </a:ext>
            </a:extLst>
          </p:cNvPr>
          <p:cNvPicPr/>
          <p:nvPr/>
        </p:nvPicPr>
        <p:blipFill rotWithShape="1">
          <a:blip r:embed="rId3">
            <a:extLst>
              <a:ext uri="{28A0092B-C50C-407E-A947-70E740481C1C}">
                <a14:useLocalDpi xmlns:a14="http://schemas.microsoft.com/office/drawing/2010/main" val="0"/>
              </a:ext>
            </a:extLst>
          </a:blip>
          <a:srcRect l="36347" t="56732" r="59264" b="37936"/>
          <a:stretch/>
        </p:blipFill>
        <p:spPr bwMode="auto">
          <a:xfrm>
            <a:off x="7596897" y="4292409"/>
            <a:ext cx="260683" cy="209550"/>
          </a:xfrm>
          <a:prstGeom prst="rect">
            <a:avLst/>
          </a:prstGeom>
          <a:noFill/>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0FE2706F-42D7-4C44-8591-AC9BDE4B01AC}"/>
              </a:ext>
            </a:extLst>
          </p:cNvPr>
          <p:cNvPicPr/>
          <p:nvPr/>
        </p:nvPicPr>
        <p:blipFill rotWithShape="1">
          <a:blip r:embed="rId3">
            <a:extLst>
              <a:ext uri="{28A0092B-C50C-407E-A947-70E740481C1C}">
                <a14:useLocalDpi xmlns:a14="http://schemas.microsoft.com/office/drawing/2010/main" val="0"/>
              </a:ext>
            </a:extLst>
          </a:blip>
          <a:srcRect l="89512" t="39308" r="5576" b="52168"/>
          <a:stretch/>
        </p:blipFill>
        <p:spPr bwMode="auto">
          <a:xfrm>
            <a:off x="6740267" y="4205506"/>
            <a:ext cx="438418" cy="334646"/>
          </a:xfrm>
          <a:prstGeom prst="rect">
            <a:avLst/>
          </a:prstGeom>
          <a:noFill/>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427EB971-B78D-DE4E-A168-9EE1765EBDEE}"/>
              </a:ext>
            </a:extLst>
          </p:cNvPr>
          <p:cNvPicPr/>
          <p:nvPr/>
        </p:nvPicPr>
        <p:blipFill rotWithShape="1">
          <a:blip r:embed="rId3">
            <a:extLst>
              <a:ext uri="{28A0092B-C50C-407E-A947-70E740481C1C}">
                <a14:useLocalDpi xmlns:a14="http://schemas.microsoft.com/office/drawing/2010/main" val="0"/>
              </a:ext>
            </a:extLst>
          </a:blip>
          <a:srcRect l="89512" t="39308" r="5576" b="55355"/>
          <a:stretch/>
        </p:blipFill>
        <p:spPr bwMode="auto">
          <a:xfrm>
            <a:off x="5172728" y="4362936"/>
            <a:ext cx="438418" cy="209550"/>
          </a:xfrm>
          <a:prstGeom prst="rect">
            <a:avLst/>
          </a:prstGeom>
          <a:noFill/>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31F0FB66-857B-D24F-9EF6-665FDF6EE298}"/>
              </a:ext>
            </a:extLst>
          </p:cNvPr>
          <p:cNvPicPr/>
          <p:nvPr/>
        </p:nvPicPr>
        <p:blipFill rotWithShape="1">
          <a:blip r:embed="rId3">
            <a:extLst>
              <a:ext uri="{28A0092B-C50C-407E-A947-70E740481C1C}">
                <a14:useLocalDpi xmlns:a14="http://schemas.microsoft.com/office/drawing/2010/main" val="0"/>
              </a:ext>
            </a:extLst>
          </a:blip>
          <a:srcRect l="89512" t="39308" r="7568" b="55355"/>
          <a:stretch/>
        </p:blipFill>
        <p:spPr bwMode="auto">
          <a:xfrm>
            <a:off x="8187417" y="4367749"/>
            <a:ext cx="260683" cy="209550"/>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937EBC14-9220-724B-8485-1BB24A704E88}"/>
              </a:ext>
            </a:extLst>
          </p:cNvPr>
          <p:cNvPicPr/>
          <p:nvPr/>
        </p:nvPicPr>
        <p:blipFill rotWithShape="1">
          <a:blip r:embed="rId3">
            <a:extLst>
              <a:ext uri="{28A0092B-C50C-407E-A947-70E740481C1C}">
                <a14:useLocalDpi xmlns:a14="http://schemas.microsoft.com/office/drawing/2010/main" val="0"/>
              </a:ext>
            </a:extLst>
          </a:blip>
          <a:srcRect l="89512" t="39308" r="7568" b="55355"/>
          <a:stretch/>
        </p:blipFill>
        <p:spPr bwMode="auto">
          <a:xfrm>
            <a:off x="8482692" y="4370924"/>
            <a:ext cx="260683" cy="209550"/>
          </a:xfrm>
          <a:prstGeom prst="rect">
            <a:avLst/>
          </a:prstGeom>
          <a:noFill/>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EFBA7BDD-00DB-BA45-B783-B11C2CEFE70D}"/>
              </a:ext>
            </a:extLst>
          </p:cNvPr>
          <p:cNvPicPr/>
          <p:nvPr/>
        </p:nvPicPr>
        <p:blipFill rotWithShape="1">
          <a:blip r:embed="rId3">
            <a:extLst>
              <a:ext uri="{28A0092B-C50C-407E-A947-70E740481C1C}">
                <a14:useLocalDpi xmlns:a14="http://schemas.microsoft.com/office/drawing/2010/main" val="0"/>
              </a:ext>
            </a:extLst>
          </a:blip>
          <a:srcRect l="89511" t="39308" r="6423" b="55355"/>
          <a:stretch/>
        </p:blipFill>
        <p:spPr bwMode="auto">
          <a:xfrm>
            <a:off x="8812892" y="4370924"/>
            <a:ext cx="362942" cy="209550"/>
          </a:xfrm>
          <a:prstGeom prst="rect">
            <a:avLst/>
          </a:prstGeom>
          <a:noFill/>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666F39CE-B3E8-0646-BB2D-DD356BF61062}"/>
              </a:ext>
            </a:extLst>
          </p:cNvPr>
          <p:cNvPicPr/>
          <p:nvPr/>
        </p:nvPicPr>
        <p:blipFill rotWithShape="1">
          <a:blip r:embed="rId3">
            <a:extLst>
              <a:ext uri="{28A0092B-C50C-407E-A947-70E740481C1C}">
                <a14:useLocalDpi xmlns:a14="http://schemas.microsoft.com/office/drawing/2010/main" val="0"/>
              </a:ext>
            </a:extLst>
          </a:blip>
          <a:srcRect l="89512" t="39308" r="7568" b="55355"/>
          <a:stretch/>
        </p:blipFill>
        <p:spPr bwMode="auto">
          <a:xfrm>
            <a:off x="7447642" y="4196299"/>
            <a:ext cx="260683" cy="209550"/>
          </a:xfrm>
          <a:prstGeom prst="rect">
            <a:avLst/>
          </a:prstGeom>
          <a:noFill/>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0A0004D6-C130-6644-AB94-CE304BDBC278}"/>
              </a:ext>
            </a:extLst>
          </p:cNvPr>
          <p:cNvPicPr/>
          <p:nvPr/>
        </p:nvPicPr>
        <p:blipFill rotWithShape="1">
          <a:blip r:embed="rId3">
            <a:extLst>
              <a:ext uri="{28A0092B-C50C-407E-A947-70E740481C1C}">
                <a14:useLocalDpi xmlns:a14="http://schemas.microsoft.com/office/drawing/2010/main" val="0"/>
              </a:ext>
            </a:extLst>
          </a:blip>
          <a:srcRect l="53468" t="67774" r="33794" b="24230"/>
          <a:stretch/>
        </p:blipFill>
        <p:spPr bwMode="auto">
          <a:xfrm>
            <a:off x="5247640" y="4922837"/>
            <a:ext cx="756920" cy="314325"/>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AFF77D2F-97EE-A342-AA84-8A1FFB96167F}"/>
              </a:ext>
            </a:extLst>
          </p:cNvPr>
          <p:cNvPicPr/>
          <p:nvPr/>
        </p:nvPicPr>
        <p:blipFill rotWithShape="1">
          <a:blip r:embed="rId3">
            <a:extLst>
              <a:ext uri="{28A0092B-C50C-407E-A947-70E740481C1C}">
                <a14:useLocalDpi xmlns:a14="http://schemas.microsoft.com/office/drawing/2010/main" val="0"/>
              </a:ext>
            </a:extLst>
          </a:blip>
          <a:srcRect l="89512" t="41485" r="7568" b="55355"/>
          <a:stretch/>
        </p:blipFill>
        <p:spPr bwMode="auto">
          <a:xfrm>
            <a:off x="6168117" y="4902493"/>
            <a:ext cx="260683" cy="124054"/>
          </a:xfrm>
          <a:prstGeom prst="rect">
            <a:avLst/>
          </a:prstGeom>
          <a:noFill/>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841E4593-95CD-AF46-83E5-5B0C0E6259E0}"/>
              </a:ext>
            </a:extLst>
          </p:cNvPr>
          <p:cNvPicPr/>
          <p:nvPr/>
        </p:nvPicPr>
        <p:blipFill rotWithShape="1">
          <a:blip r:embed="rId3">
            <a:extLst>
              <a:ext uri="{28A0092B-C50C-407E-A947-70E740481C1C}">
                <a14:useLocalDpi xmlns:a14="http://schemas.microsoft.com/office/drawing/2010/main" val="0"/>
              </a:ext>
            </a:extLst>
          </a:blip>
          <a:srcRect l="89512" t="41405" r="7568" b="55355"/>
          <a:stretch/>
        </p:blipFill>
        <p:spPr bwMode="auto">
          <a:xfrm>
            <a:off x="6463392" y="4902492"/>
            <a:ext cx="260683" cy="127229"/>
          </a:xfrm>
          <a:prstGeom prst="rect">
            <a:avLst/>
          </a:prstGeom>
          <a:noFill/>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F72E1A4D-EDD6-0B4F-A9CD-DF1DAE5B1081}"/>
              </a:ext>
            </a:extLst>
          </p:cNvPr>
          <p:cNvPicPr/>
          <p:nvPr/>
        </p:nvPicPr>
        <p:blipFill rotWithShape="1">
          <a:blip r:embed="rId3">
            <a:extLst>
              <a:ext uri="{28A0092B-C50C-407E-A947-70E740481C1C}">
                <a14:useLocalDpi xmlns:a14="http://schemas.microsoft.com/office/drawing/2010/main" val="0"/>
              </a:ext>
            </a:extLst>
          </a:blip>
          <a:srcRect l="89511" t="41404" r="6423" b="55355"/>
          <a:stretch/>
        </p:blipFill>
        <p:spPr bwMode="auto">
          <a:xfrm>
            <a:off x="6793592" y="4902492"/>
            <a:ext cx="362942" cy="127230"/>
          </a:xfrm>
          <a:prstGeom prst="rect">
            <a:avLst/>
          </a:prstGeom>
          <a:noFill/>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0A0004D6-C130-6644-AB94-CE304BDBC278}"/>
              </a:ext>
            </a:extLst>
          </p:cNvPr>
          <p:cNvPicPr/>
          <p:nvPr/>
        </p:nvPicPr>
        <p:blipFill rotWithShape="1">
          <a:blip r:embed="rId3">
            <a:extLst>
              <a:ext uri="{28A0092B-C50C-407E-A947-70E740481C1C}">
                <a14:useLocalDpi xmlns:a14="http://schemas.microsoft.com/office/drawing/2010/main" val="0"/>
              </a:ext>
            </a:extLst>
          </a:blip>
          <a:srcRect l="20042" t="82242" r="54714" b="9374"/>
          <a:stretch/>
        </p:blipFill>
        <p:spPr bwMode="auto">
          <a:xfrm>
            <a:off x="5168900" y="5626417"/>
            <a:ext cx="1683162" cy="329565"/>
          </a:xfrm>
          <a:prstGeom prst="rect">
            <a:avLst/>
          </a:prstGeom>
          <a:noFill/>
          <a:ln>
            <a:noFill/>
          </a:ln>
          <a:extLst>
            <a:ext uri="{53640926-AAD7-44D8-BBD7-CCE9431645EC}">
              <a14:shadowObscured xmlns:a14="http://schemas.microsoft.com/office/drawing/2010/main"/>
            </a:ext>
          </a:extLst>
        </p:spPr>
      </p:pic>
      <p:pic>
        <p:nvPicPr>
          <p:cNvPr id="29" name="Picture 28">
            <a:extLst>
              <a:ext uri="{FF2B5EF4-FFF2-40B4-BE49-F238E27FC236}">
                <a16:creationId xmlns:a16="http://schemas.microsoft.com/office/drawing/2014/main" id="{BE6F7916-988F-7C41-8FFC-D8E8FD509F51}"/>
              </a:ext>
            </a:extLst>
          </p:cNvPr>
          <p:cNvPicPr/>
          <p:nvPr/>
        </p:nvPicPr>
        <p:blipFill rotWithShape="1">
          <a:blip r:embed="rId3">
            <a:extLst>
              <a:ext uri="{28A0092B-C50C-407E-A947-70E740481C1C}">
                <a14:useLocalDpi xmlns:a14="http://schemas.microsoft.com/office/drawing/2010/main" val="0"/>
              </a:ext>
            </a:extLst>
          </a:blip>
          <a:srcRect l="89512" t="39308" r="7568" b="55355"/>
          <a:stretch/>
        </p:blipFill>
        <p:spPr bwMode="auto">
          <a:xfrm>
            <a:off x="6819787" y="5806641"/>
            <a:ext cx="260683" cy="209550"/>
          </a:xfrm>
          <a:prstGeom prst="rect">
            <a:avLst/>
          </a:prstGeom>
          <a:noFill/>
          <a:ln>
            <a:noFill/>
          </a:ln>
          <a:extLst>
            <a:ext uri="{53640926-AAD7-44D8-BBD7-CCE9431645EC}">
              <a14:shadowObscured xmlns:a14="http://schemas.microsoft.com/office/drawing/2010/main"/>
            </a:ext>
          </a:extLst>
        </p:spPr>
      </p:pic>
      <p:sp>
        <p:nvSpPr>
          <p:cNvPr id="33" name="Content Placeholder 2">
            <a:extLst>
              <a:ext uri="{FF2B5EF4-FFF2-40B4-BE49-F238E27FC236}">
                <a16:creationId xmlns:a16="http://schemas.microsoft.com/office/drawing/2014/main" id="{DF17F5C6-4C65-D04A-AEFE-1C96F815AAF4}"/>
              </a:ext>
            </a:extLst>
          </p:cNvPr>
          <p:cNvSpPr>
            <a:spLocks noGrp="1"/>
          </p:cNvSpPr>
          <p:nvPr>
            <p:ph idx="1"/>
          </p:nvPr>
        </p:nvSpPr>
        <p:spPr>
          <a:xfrm>
            <a:off x="4195482" y="1656750"/>
            <a:ext cx="7158318" cy="4682500"/>
          </a:xfrm>
        </p:spPr>
        <p:txBody>
          <a:bodyPr/>
          <a:lstStyle/>
          <a:p>
            <a:pPr marL="0" indent="0">
              <a:lnSpc>
                <a:spcPct val="150000"/>
              </a:lnSpc>
              <a:buNone/>
            </a:pPr>
            <a:r>
              <a:rPr lang="ru-RU" sz="2400"/>
              <a:t>ИК-1:	Ка́тя до́ма.  </a:t>
            </a:r>
          </a:p>
          <a:p>
            <a:pPr marL="0" indent="0">
              <a:lnSpc>
                <a:spcPct val="150000"/>
              </a:lnSpc>
              <a:buNone/>
            </a:pPr>
            <a:r>
              <a:rPr lang="ru-RU" sz="2400"/>
              <a:t>ИК-2:	Где Ка́тя</a:t>
            </a:r>
            <a:r>
              <a:rPr lang="en-US" sz="2400"/>
              <a:t>? </a:t>
            </a:r>
          </a:p>
          <a:p>
            <a:pPr marL="0" indent="0" algn="just">
              <a:lnSpc>
                <a:spcPct val="150000"/>
              </a:lnSpc>
              <a:buNone/>
            </a:pPr>
            <a:r>
              <a:rPr lang="ru-RU" sz="2400"/>
              <a:t>ИК-3:	Ка́тя до́ма</a:t>
            </a:r>
            <a:r>
              <a:rPr lang="en-US" sz="2400"/>
              <a:t>? </a:t>
            </a:r>
          </a:p>
          <a:p>
            <a:pPr marL="0" indent="0" algn="just">
              <a:lnSpc>
                <a:spcPct val="150000"/>
              </a:lnSpc>
              <a:buNone/>
            </a:pPr>
            <a:r>
              <a:rPr lang="ru-RU" sz="2400"/>
              <a:t>ИК-4:	А Са́ша где</a:t>
            </a:r>
            <a:r>
              <a:rPr lang="en-US" sz="2400"/>
              <a:t>? </a:t>
            </a:r>
          </a:p>
          <a:p>
            <a:pPr marL="0" indent="0">
              <a:lnSpc>
                <a:spcPct val="150000"/>
              </a:lnSpc>
              <a:buNone/>
            </a:pPr>
            <a:r>
              <a:rPr lang="ru-RU" sz="2400"/>
              <a:t>ИК-5:	Како́й хоро́ший фильм сего́дня!</a:t>
            </a:r>
          </a:p>
          <a:p>
            <a:pPr marL="0" indent="0">
              <a:lnSpc>
                <a:spcPct val="150000"/>
              </a:lnSpc>
              <a:buNone/>
            </a:pPr>
            <a:r>
              <a:rPr lang="ru-RU" sz="2400"/>
              <a:t>ИК-6:	Пого́да сего́дня!</a:t>
            </a:r>
          </a:p>
          <a:p>
            <a:pPr marL="0" indent="0">
              <a:lnSpc>
                <a:spcPct val="150000"/>
              </a:lnSpc>
              <a:buNone/>
            </a:pPr>
            <a:r>
              <a:rPr lang="ru-RU" sz="2400"/>
              <a:t>ИК-7:	А что он уме́ет!</a:t>
            </a:r>
          </a:p>
        </p:txBody>
      </p:sp>
    </p:spTree>
    <p:extLst>
      <p:ext uri="{BB962C8B-B14F-4D97-AF65-F5344CB8AC3E}">
        <p14:creationId xmlns:p14="http://schemas.microsoft.com/office/powerpoint/2010/main" val="414554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3C054-162E-A34A-BCCC-D2DEB33B9D45}"/>
              </a:ext>
            </a:extLst>
          </p:cNvPr>
          <p:cNvPicPr>
            <a:picLocks noChangeAspect="1"/>
          </p:cNvPicPr>
          <p:nvPr/>
        </p:nvPicPr>
        <p:blipFill>
          <a:blip r:embed="rId2"/>
          <a:stretch>
            <a:fillRect/>
          </a:stretch>
        </p:blipFill>
        <p:spPr>
          <a:xfrm>
            <a:off x="5965783" y="1167604"/>
            <a:ext cx="4161099" cy="4161099"/>
          </a:xfrm>
          <a:prstGeom prst="rect">
            <a:avLst/>
          </a:prstGeom>
        </p:spPr>
      </p:pic>
      <p:sp>
        <p:nvSpPr>
          <p:cNvPr id="5" name="Content Placeholder 2">
            <a:extLst>
              <a:ext uri="{FF2B5EF4-FFF2-40B4-BE49-F238E27FC236}">
                <a16:creationId xmlns:a16="http://schemas.microsoft.com/office/drawing/2014/main" id="{90A1AEF4-A22D-A945-B778-8B086EB99965}"/>
              </a:ext>
            </a:extLst>
          </p:cNvPr>
          <p:cNvSpPr txBox="1">
            <a:spLocks/>
          </p:cNvSpPr>
          <p:nvPr/>
        </p:nvSpPr>
        <p:spPr>
          <a:xfrm>
            <a:off x="4216454" y="5489341"/>
            <a:ext cx="7659756" cy="6144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sym typeface="Wingdings"/>
              </a:rPr>
              <a:t>2 </a:t>
            </a:r>
            <a:r>
              <a:rPr lang="ru-RU" sz="4400" dirty="0">
                <a:sym typeface="Wingdings"/>
              </a:rPr>
              <a:t>вопроса!</a:t>
            </a:r>
          </a:p>
        </p:txBody>
      </p:sp>
    </p:spTree>
    <p:extLst>
      <p:ext uri="{BB962C8B-B14F-4D97-AF65-F5344CB8AC3E}">
        <p14:creationId xmlns:p14="http://schemas.microsoft.com/office/powerpoint/2010/main" val="7688808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D3CE-1EB7-1F40-8FEF-EBC665A9345E}"/>
              </a:ext>
            </a:extLst>
          </p:cNvPr>
          <p:cNvSpPr>
            <a:spLocks noGrp="1"/>
          </p:cNvSpPr>
          <p:nvPr>
            <p:ph type="ctrTitle"/>
          </p:nvPr>
        </p:nvSpPr>
        <p:spPr/>
        <p:txBody>
          <a:bodyPr/>
          <a:lstStyle/>
          <a:p>
            <a:r>
              <a:rPr lang="en-US"/>
              <a:t>Lesson 4</a:t>
            </a:r>
          </a:p>
        </p:txBody>
      </p:sp>
      <p:sp>
        <p:nvSpPr>
          <p:cNvPr id="3" name="Subtitle 2">
            <a:extLst>
              <a:ext uri="{FF2B5EF4-FFF2-40B4-BE49-F238E27FC236}">
                <a16:creationId xmlns:a16="http://schemas.microsoft.com/office/drawing/2014/main" id="{8C0E34E4-BE59-7743-8975-16EA2444F2DF}"/>
              </a:ext>
            </a:extLst>
          </p:cNvPr>
          <p:cNvSpPr>
            <a:spLocks noGrp="1"/>
          </p:cNvSpPr>
          <p:nvPr>
            <p:ph type="subTitle" idx="1"/>
          </p:nvPr>
        </p:nvSpPr>
        <p:spPr>
          <a:xfrm>
            <a:off x="4038598" y="3631067"/>
            <a:ext cx="7758954" cy="480131"/>
          </a:xfrm>
        </p:spPr>
        <p:txBody>
          <a:bodyPr/>
          <a:lstStyle/>
          <a:p>
            <a:r>
              <a:rPr lang="en-US" sz="2800"/>
              <a:t>Vowel Reduction</a:t>
            </a:r>
          </a:p>
        </p:txBody>
      </p:sp>
    </p:spTree>
    <p:extLst>
      <p:ext uri="{BB962C8B-B14F-4D97-AF65-F5344CB8AC3E}">
        <p14:creationId xmlns:p14="http://schemas.microsoft.com/office/powerpoint/2010/main" val="300470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195482" y="2285097"/>
            <a:ext cx="7437074" cy="2028248"/>
          </a:xfrm>
        </p:spPr>
        <p:txBody>
          <a:bodyPr/>
          <a:lstStyle/>
          <a:p>
            <a:pPr marL="0" indent="0">
              <a:buNone/>
            </a:pPr>
            <a:endParaRPr lang="en-US" dirty="0"/>
          </a:p>
          <a:p>
            <a:pPr marL="0" indent="0">
              <a:buNone/>
            </a:pPr>
            <a:r>
              <a:rPr lang="en-US" dirty="0"/>
              <a:t>		In English:	photo</a:t>
            </a:r>
          </a:p>
          <a:p>
            <a:pPr marL="0" indent="0">
              <a:buNone/>
            </a:pPr>
            <a:r>
              <a:rPr lang="en-US" dirty="0"/>
              <a:t>				photography</a:t>
            </a:r>
          </a:p>
          <a:p>
            <a:pPr marL="0" indent="0">
              <a:buNone/>
            </a:pPr>
            <a:endParaRPr lang="en-US"/>
          </a:p>
        </p:txBody>
      </p:sp>
    </p:spTree>
    <p:extLst>
      <p:ext uri="{BB962C8B-B14F-4D97-AF65-F5344CB8AC3E}">
        <p14:creationId xmlns:p14="http://schemas.microsoft.com/office/powerpoint/2010/main" val="643145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195482" y="2285097"/>
            <a:ext cx="7437074" cy="2028248"/>
          </a:xfrm>
        </p:spPr>
        <p:txBody>
          <a:bodyPr/>
          <a:lstStyle/>
          <a:p>
            <a:pPr marL="0" indent="0">
              <a:buNone/>
            </a:pPr>
            <a:endParaRPr lang="en-US" dirty="0"/>
          </a:p>
          <a:p>
            <a:pPr marL="0" indent="0">
              <a:buNone/>
            </a:pPr>
            <a:r>
              <a:rPr lang="en-US" dirty="0"/>
              <a:t>		In English:	ph</a:t>
            </a:r>
            <a:r>
              <a:rPr lang="en-US"/>
              <a:t>ó</a:t>
            </a:r>
            <a:r>
              <a:rPr lang="en-US" dirty="0"/>
              <a:t>to</a:t>
            </a:r>
          </a:p>
          <a:p>
            <a:pPr marL="0" indent="0">
              <a:buNone/>
            </a:pPr>
            <a:r>
              <a:rPr lang="en-US" dirty="0"/>
              <a:t>				photography</a:t>
            </a:r>
          </a:p>
          <a:p>
            <a:pPr marL="0" indent="0">
              <a:buNone/>
            </a:pPr>
            <a:endParaRPr lang="en-US"/>
          </a:p>
        </p:txBody>
      </p:sp>
    </p:spTree>
    <p:extLst>
      <p:ext uri="{BB962C8B-B14F-4D97-AF65-F5344CB8AC3E}">
        <p14:creationId xmlns:p14="http://schemas.microsoft.com/office/powerpoint/2010/main" val="12418141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195482" y="2285097"/>
            <a:ext cx="7437074" cy="2028248"/>
          </a:xfrm>
        </p:spPr>
        <p:txBody>
          <a:bodyPr/>
          <a:lstStyle/>
          <a:p>
            <a:pPr marL="0" indent="0">
              <a:buNone/>
            </a:pPr>
            <a:endParaRPr lang="en-US" dirty="0"/>
          </a:p>
          <a:p>
            <a:pPr marL="0" indent="0">
              <a:buNone/>
            </a:pPr>
            <a:r>
              <a:rPr lang="en-US" dirty="0"/>
              <a:t>		In English:	ph</a:t>
            </a:r>
            <a:r>
              <a:rPr lang="en-US"/>
              <a:t>ó</a:t>
            </a:r>
            <a:r>
              <a:rPr lang="en-US" dirty="0"/>
              <a:t>to</a:t>
            </a:r>
          </a:p>
          <a:p>
            <a:pPr marL="0" indent="0">
              <a:buNone/>
            </a:pPr>
            <a:r>
              <a:rPr lang="en-US" dirty="0"/>
              <a:t>				phot</a:t>
            </a:r>
            <a:r>
              <a:rPr lang="en-US"/>
              <a:t>ó</a:t>
            </a:r>
            <a:r>
              <a:rPr lang="en-US" dirty="0"/>
              <a:t>graphy</a:t>
            </a:r>
          </a:p>
          <a:p>
            <a:pPr marL="0" indent="0">
              <a:buNone/>
            </a:pPr>
            <a:endParaRPr lang="en-US"/>
          </a:p>
        </p:txBody>
      </p:sp>
    </p:spTree>
    <p:extLst>
      <p:ext uri="{BB962C8B-B14F-4D97-AF65-F5344CB8AC3E}">
        <p14:creationId xmlns:p14="http://schemas.microsoft.com/office/powerpoint/2010/main" val="4023129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223FFD-4347-817F-A047-6FBB5E0B081B}"/>
              </a:ext>
            </a:extLst>
          </p:cNvPr>
          <p:cNvPicPr>
            <a:picLocks noChangeAspect="1"/>
          </p:cNvPicPr>
          <p:nvPr/>
        </p:nvPicPr>
        <p:blipFill>
          <a:blip r:embed="rId2"/>
          <a:stretch>
            <a:fillRect/>
          </a:stretch>
        </p:blipFill>
        <p:spPr>
          <a:xfrm>
            <a:off x="4483608" y="0"/>
            <a:ext cx="6858000" cy="6858000"/>
          </a:xfrm>
          <a:prstGeom prst="rect">
            <a:avLst/>
          </a:prstGeom>
        </p:spPr>
      </p:pic>
    </p:spTree>
    <p:extLst>
      <p:ext uri="{BB962C8B-B14F-4D97-AF65-F5344CB8AC3E}">
        <p14:creationId xmlns:p14="http://schemas.microsoft.com/office/powerpoint/2010/main" val="3880955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195482" y="2285097"/>
            <a:ext cx="7437074" cy="2028248"/>
          </a:xfrm>
        </p:spPr>
        <p:txBody>
          <a:bodyPr/>
          <a:lstStyle/>
          <a:p>
            <a:pPr marL="0" indent="0">
              <a:buNone/>
            </a:pPr>
            <a:endParaRPr lang="en-US" dirty="0"/>
          </a:p>
          <a:p>
            <a:pPr marL="0" indent="0">
              <a:buNone/>
            </a:pPr>
            <a:r>
              <a:rPr lang="en-US" dirty="0"/>
              <a:t>		In English:	ph</a:t>
            </a:r>
            <a:r>
              <a:rPr lang="en-US"/>
              <a:t>ó</a:t>
            </a:r>
            <a:r>
              <a:rPr lang="en-US" dirty="0"/>
              <a:t>t</a:t>
            </a:r>
            <a:r>
              <a:rPr lang="en-US" dirty="0">
                <a:solidFill>
                  <a:srgbClr val="5EA305"/>
                </a:solidFill>
              </a:rPr>
              <a:t>o</a:t>
            </a:r>
          </a:p>
          <a:p>
            <a:pPr marL="0" indent="0">
              <a:buNone/>
            </a:pPr>
            <a:r>
              <a:rPr lang="en-US" dirty="0"/>
              <a:t>				phot</a:t>
            </a:r>
            <a:r>
              <a:rPr lang="en-US"/>
              <a:t>ó</a:t>
            </a:r>
            <a:r>
              <a:rPr lang="en-US" dirty="0"/>
              <a:t>graphy</a:t>
            </a:r>
          </a:p>
          <a:p>
            <a:pPr marL="0" indent="0">
              <a:buNone/>
            </a:pPr>
            <a:endParaRPr lang="en-US"/>
          </a:p>
        </p:txBody>
      </p:sp>
    </p:spTree>
    <p:extLst>
      <p:ext uri="{BB962C8B-B14F-4D97-AF65-F5344CB8AC3E}">
        <p14:creationId xmlns:p14="http://schemas.microsoft.com/office/powerpoint/2010/main" val="19662388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p:txBody>
          <a:bodyPr>
            <a:normAutofit/>
          </a:bodyPr>
          <a:lstStyle/>
          <a:p>
            <a:r>
              <a:rPr lang="en-US" sz="3800"/>
              <a:t>The Effect of Stress on Vowels</a:t>
            </a:r>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195482" y="2285097"/>
            <a:ext cx="7437074" cy="2028248"/>
          </a:xfrm>
        </p:spPr>
        <p:txBody>
          <a:bodyPr/>
          <a:lstStyle/>
          <a:p>
            <a:pPr marL="0" indent="0">
              <a:buNone/>
            </a:pPr>
            <a:endParaRPr lang="en-US" dirty="0"/>
          </a:p>
          <a:p>
            <a:pPr marL="0" indent="0">
              <a:buNone/>
            </a:pPr>
            <a:r>
              <a:rPr lang="en-US" dirty="0"/>
              <a:t>		In English:	ph</a:t>
            </a:r>
            <a:r>
              <a:rPr lang="en-US"/>
              <a:t>ó</a:t>
            </a:r>
            <a:r>
              <a:rPr lang="en-US" dirty="0"/>
              <a:t>t</a:t>
            </a:r>
            <a:r>
              <a:rPr lang="en-US" dirty="0">
                <a:solidFill>
                  <a:srgbClr val="5EA305"/>
                </a:solidFill>
              </a:rPr>
              <a:t>o</a:t>
            </a:r>
          </a:p>
          <a:p>
            <a:pPr marL="0" indent="0">
              <a:buNone/>
            </a:pPr>
            <a:r>
              <a:rPr lang="en-US" dirty="0"/>
              <a:t>				phot</a:t>
            </a:r>
            <a:r>
              <a:rPr lang="en-US">
                <a:solidFill>
                  <a:srgbClr val="FFC001"/>
                </a:solidFill>
              </a:rPr>
              <a:t>ó</a:t>
            </a:r>
            <a:r>
              <a:rPr lang="en-US" dirty="0"/>
              <a:t>graphy</a:t>
            </a:r>
          </a:p>
          <a:p>
            <a:pPr marL="0" indent="0">
              <a:buNone/>
            </a:pPr>
            <a:endParaRPr lang="en-US"/>
          </a:p>
        </p:txBody>
      </p:sp>
    </p:spTree>
    <p:extLst>
      <p:ext uri="{BB962C8B-B14F-4D97-AF65-F5344CB8AC3E}">
        <p14:creationId xmlns:p14="http://schemas.microsoft.com/office/powerpoint/2010/main" val="10030229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5067300" y="2285097"/>
            <a:ext cx="5676900" cy="3576364"/>
          </a:xfrm>
        </p:spPr>
        <p:txBody>
          <a:bodyPr/>
          <a:lstStyle/>
          <a:p>
            <a:pPr marL="0" indent="0" algn="ctr">
              <a:buNone/>
            </a:pPr>
            <a:r>
              <a:rPr lang="en-US" dirty="0"/>
              <a:t>In English words, </a:t>
            </a:r>
          </a:p>
          <a:p>
            <a:pPr marL="0" indent="0" algn="ctr">
              <a:buNone/>
            </a:pPr>
            <a:r>
              <a:rPr lang="en-US" dirty="0"/>
              <a:t>multiple syllables can be stressed.</a:t>
            </a:r>
          </a:p>
          <a:p>
            <a:pPr marL="0" indent="0" algn="ctr">
              <a:buNone/>
            </a:pPr>
            <a:r>
              <a:rPr lang="en-US" dirty="0"/>
              <a:t>  </a:t>
            </a:r>
          </a:p>
          <a:p>
            <a:pPr marL="0" indent="0" algn="ctr">
              <a:buNone/>
            </a:pPr>
            <a:r>
              <a:rPr lang="en-US" dirty="0"/>
              <a:t>ˈ</a:t>
            </a:r>
            <a:r>
              <a:rPr lang="en-US" dirty="0" err="1"/>
              <a:t>sym</a:t>
            </a:r>
            <a:r>
              <a:rPr lang="en-US" dirty="0"/>
              <a:t>-pho-ˌ</a:t>
            </a:r>
            <a:r>
              <a:rPr lang="en-US" dirty="0" err="1"/>
              <a:t>ny</a:t>
            </a:r>
            <a:endParaRPr lang="en-US" dirty="0"/>
          </a:p>
          <a:p>
            <a:pPr marL="0" indent="0" algn="ctr">
              <a:buNone/>
            </a:pPr>
            <a:endParaRPr lang="en-US" dirty="0"/>
          </a:p>
          <a:p>
            <a:pPr marL="0" indent="0" algn="ctr">
              <a:buNone/>
            </a:pPr>
            <a:r>
              <a:rPr lang="en-US" dirty="0"/>
              <a:t>ˈpho-to-</a:t>
            </a:r>
            <a:r>
              <a:rPr lang="en-US" dirty="0">
                <a:solidFill>
                  <a:prstClr val="black"/>
                </a:solidFill>
              </a:rPr>
              <a:t>ˌ</a:t>
            </a:r>
            <a:r>
              <a:rPr lang="en-US" dirty="0"/>
              <a:t>graph</a:t>
            </a:r>
          </a:p>
          <a:p>
            <a:pPr marL="0" indent="0">
              <a:buNone/>
            </a:pPr>
            <a:endParaRPr lang="en-US"/>
          </a:p>
        </p:txBody>
      </p:sp>
    </p:spTree>
    <p:extLst>
      <p:ext uri="{BB962C8B-B14F-4D97-AF65-F5344CB8AC3E}">
        <p14:creationId xmlns:p14="http://schemas.microsoft.com/office/powerpoint/2010/main" val="18898488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5067300" y="2285097"/>
            <a:ext cx="5676900" cy="3964162"/>
          </a:xfrm>
        </p:spPr>
        <p:txBody>
          <a:bodyPr/>
          <a:lstStyle/>
          <a:p>
            <a:pPr marL="0" indent="0" algn="ctr">
              <a:buNone/>
            </a:pPr>
            <a:r>
              <a:rPr lang="en-US" dirty="0"/>
              <a:t>Most Russian words contain only 1 stressed (tonic) syllable.  </a:t>
            </a:r>
          </a:p>
          <a:p>
            <a:pPr marL="0" indent="0" algn="ctr">
              <a:buNone/>
            </a:pPr>
            <a:endParaRPr lang="en-US" dirty="0"/>
          </a:p>
          <a:p>
            <a:pPr marL="0" indent="0" algn="ctr">
              <a:buNone/>
            </a:pPr>
            <a:r>
              <a:rPr lang="en-US" dirty="0"/>
              <a:t>ˈ</a:t>
            </a:r>
            <a:r>
              <a:rPr lang="en-US" dirty="0" err="1"/>
              <a:t>sym</a:t>
            </a:r>
            <a:r>
              <a:rPr lang="en-US" dirty="0"/>
              <a:t>-pho-ˌ</a:t>
            </a:r>
            <a:r>
              <a:rPr lang="en-US" dirty="0" err="1"/>
              <a:t>ny</a:t>
            </a:r>
            <a:endParaRPr lang="en-US" dirty="0"/>
          </a:p>
          <a:p>
            <a:pPr marL="0" indent="0" algn="ctr">
              <a:buNone/>
            </a:pPr>
            <a:r>
              <a:rPr lang="ru-RU" dirty="0" err="1"/>
              <a:t>симфо́ния</a:t>
            </a:r>
            <a:endParaRPr lang="en-US" dirty="0"/>
          </a:p>
          <a:p>
            <a:pPr marL="0" indent="0" algn="ctr">
              <a:buNone/>
            </a:pPr>
            <a:r>
              <a:rPr lang="en-US" dirty="0"/>
              <a:t>ˈpho-to-</a:t>
            </a:r>
            <a:r>
              <a:rPr lang="en-US" dirty="0">
                <a:solidFill>
                  <a:prstClr val="black"/>
                </a:solidFill>
              </a:rPr>
              <a:t>ˌ</a:t>
            </a:r>
            <a:r>
              <a:rPr lang="en-US" dirty="0"/>
              <a:t>graph</a:t>
            </a:r>
          </a:p>
          <a:p>
            <a:pPr marL="0" indent="0" algn="ctr">
              <a:buNone/>
            </a:pPr>
            <a:r>
              <a:rPr lang="ru-RU" dirty="0" err="1"/>
              <a:t>фотогра́фия</a:t>
            </a:r>
            <a:endParaRPr lang="en-US" dirty="0"/>
          </a:p>
          <a:p>
            <a:pPr marL="0" indent="0">
              <a:buNone/>
            </a:pPr>
            <a:endParaRPr lang="en-US"/>
          </a:p>
        </p:txBody>
      </p:sp>
    </p:spTree>
    <p:extLst>
      <p:ext uri="{BB962C8B-B14F-4D97-AF65-F5344CB8AC3E}">
        <p14:creationId xmlns:p14="http://schemas.microsoft.com/office/powerpoint/2010/main" val="869413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2285097"/>
            <a:ext cx="6896100" cy="4351961"/>
          </a:xfrm>
        </p:spPr>
        <p:txBody>
          <a:bodyPr/>
          <a:lstStyle/>
          <a:p>
            <a:pPr marL="0" indent="0" algn="ctr">
              <a:buNone/>
            </a:pPr>
            <a:r>
              <a:rPr lang="en-US" dirty="0"/>
              <a:t>In Russian, the tonic syllable retains its full quality while other syllables are </a:t>
            </a:r>
            <a:r>
              <a:rPr lang="en-US" i="1" dirty="0"/>
              <a:t>reduced.</a:t>
            </a:r>
            <a:endParaRPr lang="en-US" dirty="0"/>
          </a:p>
          <a:p>
            <a:pPr marL="0" indent="0" algn="ctr">
              <a:buNone/>
            </a:pPr>
            <a:endParaRPr lang="en-US" dirty="0"/>
          </a:p>
          <a:p>
            <a:pPr marL="0" indent="0" algn="ctr">
              <a:buNone/>
            </a:pPr>
            <a:r>
              <a:rPr lang="en-US" dirty="0"/>
              <a:t>ˈ</a:t>
            </a:r>
            <a:r>
              <a:rPr lang="en-US" dirty="0" err="1"/>
              <a:t>sym</a:t>
            </a:r>
            <a:r>
              <a:rPr lang="en-US" dirty="0"/>
              <a:t>-pho-ˌ</a:t>
            </a:r>
            <a:r>
              <a:rPr lang="en-US" dirty="0" err="1"/>
              <a:t>ny</a:t>
            </a:r>
            <a:endParaRPr lang="en-US" dirty="0"/>
          </a:p>
          <a:p>
            <a:pPr marL="0" indent="0" algn="ctr">
              <a:buNone/>
            </a:pPr>
            <a:r>
              <a:rPr lang="ru-RU" dirty="0" err="1"/>
              <a:t>симфо́ния</a:t>
            </a:r>
            <a:endParaRPr lang="en-US" dirty="0"/>
          </a:p>
          <a:p>
            <a:pPr marL="0" indent="0" algn="ctr">
              <a:buNone/>
            </a:pPr>
            <a:r>
              <a:rPr lang="en-US" dirty="0"/>
              <a:t>ˈpho-to-</a:t>
            </a:r>
            <a:r>
              <a:rPr lang="en-US" dirty="0">
                <a:solidFill>
                  <a:prstClr val="black"/>
                </a:solidFill>
              </a:rPr>
              <a:t>ˌ</a:t>
            </a:r>
            <a:r>
              <a:rPr lang="en-US" dirty="0"/>
              <a:t>graph</a:t>
            </a:r>
          </a:p>
          <a:p>
            <a:pPr marL="0" indent="0" algn="ctr">
              <a:buNone/>
            </a:pPr>
            <a:r>
              <a:rPr lang="ru-RU" dirty="0" err="1"/>
              <a:t>фотогра́фия</a:t>
            </a:r>
            <a:endParaRPr lang="en-US" dirty="0"/>
          </a:p>
          <a:p>
            <a:pPr marL="0" indent="0">
              <a:buNone/>
            </a:pPr>
            <a:endParaRPr lang="en-US"/>
          </a:p>
        </p:txBody>
      </p:sp>
    </p:spTree>
    <p:extLst>
      <p:ext uri="{BB962C8B-B14F-4D97-AF65-F5344CB8AC3E}">
        <p14:creationId xmlns:p14="http://schemas.microsoft.com/office/powerpoint/2010/main" val="5292818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867930"/>
          </a:xfrm>
        </p:spPr>
        <p:txBody>
          <a:bodyPr/>
          <a:lstStyle/>
          <a:p>
            <a:pPr marL="0" indent="0" algn="ctr">
              <a:buNone/>
            </a:pPr>
            <a:r>
              <a:rPr lang="en-US" dirty="0"/>
              <a:t>In Russian, there are three important categories of vowels in relation to stress.</a:t>
            </a:r>
          </a:p>
        </p:txBody>
      </p:sp>
    </p:spTree>
    <p:extLst>
      <p:ext uri="{BB962C8B-B14F-4D97-AF65-F5344CB8AC3E}">
        <p14:creationId xmlns:p14="http://schemas.microsoft.com/office/powerpoint/2010/main" val="33009041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2932085"/>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t>first pre-tonic and word-initial</a:t>
            </a:r>
          </a:p>
          <a:p>
            <a:pPr marL="923925" indent="-457200">
              <a:buFont typeface="+mj-lt"/>
              <a:buAutoNum type="arabicPeriod"/>
            </a:pPr>
            <a:r>
              <a:rPr lang="en-US" dirty="0"/>
              <a:t>all other positions</a:t>
            </a:r>
          </a:p>
        </p:txBody>
      </p:sp>
    </p:spTree>
    <p:extLst>
      <p:ext uri="{BB962C8B-B14F-4D97-AF65-F5344CB8AC3E}">
        <p14:creationId xmlns:p14="http://schemas.microsoft.com/office/powerpoint/2010/main" val="41762192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t>first pre-tonic and word-initial</a:t>
            </a:r>
          </a:p>
          <a:p>
            <a:pPr marL="923925" indent="-457200">
              <a:buFont typeface="+mj-lt"/>
              <a:buAutoNum type="arabicPeriod"/>
            </a:pPr>
            <a:r>
              <a:rPr lang="en-US" dirty="0"/>
              <a:t>all other positions</a:t>
            </a:r>
          </a:p>
          <a:p>
            <a:pPr marL="0" indent="0" algn="ctr">
              <a:buNone/>
            </a:pPr>
            <a:endParaRPr lang="en-US" dirty="0"/>
          </a:p>
          <a:p>
            <a:pPr marL="0" indent="0" algn="ctr">
              <a:buNone/>
            </a:pPr>
            <a:r>
              <a:rPr lang="ru-RU" dirty="0" err="1"/>
              <a:t>лаборато́рия</a:t>
            </a:r>
            <a:endParaRPr lang="en-US" dirty="0"/>
          </a:p>
        </p:txBody>
      </p:sp>
    </p:spTree>
    <p:extLst>
      <p:ext uri="{BB962C8B-B14F-4D97-AF65-F5344CB8AC3E}">
        <p14:creationId xmlns:p14="http://schemas.microsoft.com/office/powerpoint/2010/main" val="4740199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t>first pre-tonic and word-initial</a:t>
            </a:r>
          </a:p>
          <a:p>
            <a:pPr marL="923925" indent="-457200">
              <a:buFont typeface="+mj-lt"/>
              <a:buAutoNum type="arabicPeriod"/>
            </a:pPr>
            <a:r>
              <a:rPr lang="en-US" dirty="0"/>
              <a:t>all other positions</a:t>
            </a:r>
          </a:p>
          <a:p>
            <a:pPr marL="0" indent="0" algn="ctr">
              <a:buNone/>
            </a:pPr>
            <a:endParaRPr lang="en-US" dirty="0"/>
          </a:p>
          <a:p>
            <a:pPr marL="0" indent="0" algn="ctr">
              <a:buNone/>
            </a:pPr>
            <a:r>
              <a:rPr lang="ru-RU" dirty="0" err="1"/>
              <a:t>ла бо ра то́ ри я</a:t>
            </a:r>
            <a:endParaRPr lang="en-US" dirty="0"/>
          </a:p>
        </p:txBody>
      </p:sp>
    </p:spTree>
    <p:extLst>
      <p:ext uri="{BB962C8B-B14F-4D97-AF65-F5344CB8AC3E}">
        <p14:creationId xmlns:p14="http://schemas.microsoft.com/office/powerpoint/2010/main" val="28615468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t>first pre-tonic and word-initial</a:t>
            </a:r>
          </a:p>
          <a:p>
            <a:pPr marL="923925" indent="-457200">
              <a:buFont typeface="+mj-lt"/>
              <a:buAutoNum type="arabicPeriod"/>
            </a:pPr>
            <a:r>
              <a:rPr lang="en-US" dirty="0"/>
              <a:t>all other positions</a:t>
            </a:r>
          </a:p>
          <a:p>
            <a:pPr marL="0" indent="0" algn="ctr">
              <a:buNone/>
            </a:pPr>
            <a:endParaRPr lang="en-US" dirty="0"/>
          </a:p>
          <a:p>
            <a:pPr marL="0" indent="0" algn="ctr">
              <a:buNone/>
            </a:pPr>
            <a:r>
              <a:rPr lang="ru-RU" dirty="0" err="1"/>
              <a:t>ла бо ра то́ ри я</a:t>
            </a:r>
            <a:endParaRPr lang="en-US" dirty="0"/>
          </a:p>
        </p:txBody>
      </p:sp>
    </p:spTree>
    <p:extLst>
      <p:ext uri="{BB962C8B-B14F-4D97-AF65-F5344CB8AC3E}">
        <p14:creationId xmlns:p14="http://schemas.microsoft.com/office/powerpoint/2010/main" val="1146789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1390D0-1323-C453-1FDF-91F61CA40E18}"/>
              </a:ext>
            </a:extLst>
          </p:cNvPr>
          <p:cNvPicPr>
            <a:picLocks noChangeAspect="1"/>
          </p:cNvPicPr>
          <p:nvPr/>
        </p:nvPicPr>
        <p:blipFill>
          <a:blip r:embed="rId2"/>
          <a:stretch>
            <a:fillRect/>
          </a:stretch>
        </p:blipFill>
        <p:spPr>
          <a:xfrm>
            <a:off x="4478745" y="0"/>
            <a:ext cx="6858000" cy="6858000"/>
          </a:xfrm>
          <a:prstGeom prst="rect">
            <a:avLst/>
          </a:prstGeom>
        </p:spPr>
      </p:pic>
    </p:spTree>
    <p:extLst>
      <p:ext uri="{BB962C8B-B14F-4D97-AF65-F5344CB8AC3E}">
        <p14:creationId xmlns:p14="http://schemas.microsoft.com/office/powerpoint/2010/main" val="36429872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t>first pre-tonic and word-initial</a:t>
            </a:r>
          </a:p>
          <a:p>
            <a:pPr marL="923925" indent="-457200">
              <a:buFont typeface="+mj-lt"/>
              <a:buAutoNum type="arabicPeriod"/>
            </a:pPr>
            <a:r>
              <a:rPr lang="en-US" dirty="0"/>
              <a:t>all other positions</a:t>
            </a:r>
          </a:p>
          <a:p>
            <a:pPr marL="0" indent="0" algn="ctr">
              <a:buNone/>
            </a:pPr>
            <a:endParaRPr lang="en-US" dirty="0"/>
          </a:p>
          <a:p>
            <a:pPr marL="0" indent="0" algn="ctr">
              <a:buNone/>
            </a:pPr>
            <a:r>
              <a:rPr lang="ru-RU" dirty="0" err="1"/>
              <a:t>ла бо ра тО́ ри я</a:t>
            </a:r>
            <a:endParaRPr lang="en-US" dirty="0"/>
          </a:p>
        </p:txBody>
      </p:sp>
    </p:spTree>
    <p:extLst>
      <p:ext uri="{BB962C8B-B14F-4D97-AF65-F5344CB8AC3E}">
        <p14:creationId xmlns:p14="http://schemas.microsoft.com/office/powerpoint/2010/main" val="22770295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t>all other positions</a:t>
            </a:r>
          </a:p>
          <a:p>
            <a:pPr marL="0" indent="0" algn="ctr">
              <a:buNone/>
            </a:pPr>
            <a:endParaRPr lang="en-US" dirty="0"/>
          </a:p>
          <a:p>
            <a:pPr marL="0" indent="0" algn="ctr">
              <a:buNone/>
            </a:pPr>
            <a:r>
              <a:rPr lang="ru-RU" dirty="0" err="1"/>
              <a:t>ла бо ра тО́ ри я</a:t>
            </a:r>
            <a:endParaRPr lang="en-US" dirty="0"/>
          </a:p>
        </p:txBody>
      </p:sp>
    </p:spTree>
    <p:extLst>
      <p:ext uri="{BB962C8B-B14F-4D97-AF65-F5344CB8AC3E}">
        <p14:creationId xmlns:p14="http://schemas.microsoft.com/office/powerpoint/2010/main" val="29745806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t>all other positions</a:t>
            </a:r>
          </a:p>
          <a:p>
            <a:pPr marL="0" indent="0" algn="ctr">
              <a:buNone/>
            </a:pPr>
            <a:endParaRPr lang="en-US" dirty="0"/>
          </a:p>
          <a:p>
            <a:pPr marL="0" indent="0" algn="ctr">
              <a:buNone/>
            </a:pPr>
            <a:r>
              <a:rPr lang="ru-RU" dirty="0" err="1"/>
              <a:t>ла бо р</a:t>
            </a:r>
            <a:r>
              <a:rPr lang="ru-RU" dirty="0" err="1">
                <a:solidFill>
                  <a:srgbClr val="7030A0"/>
                </a:solidFill>
              </a:rPr>
              <a:t>а </a:t>
            </a:r>
            <a:r>
              <a:rPr lang="ru-RU" dirty="0" err="1"/>
              <a:t>тО́ ри я</a:t>
            </a:r>
            <a:endParaRPr lang="en-US" dirty="0"/>
          </a:p>
        </p:txBody>
      </p:sp>
    </p:spTree>
    <p:extLst>
      <p:ext uri="{BB962C8B-B14F-4D97-AF65-F5344CB8AC3E}">
        <p14:creationId xmlns:p14="http://schemas.microsoft.com/office/powerpoint/2010/main" val="38123487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t>ла бо р</a:t>
            </a:r>
            <a:r>
              <a:rPr lang="ru-RU" dirty="0" err="1">
                <a:solidFill>
                  <a:srgbClr val="7030A0"/>
                </a:solidFill>
              </a:rPr>
              <a:t>а </a:t>
            </a:r>
            <a:r>
              <a:rPr lang="ru-RU" dirty="0" err="1"/>
              <a:t>тО́ ри я</a:t>
            </a:r>
            <a:endParaRPr lang="en-US" dirty="0"/>
          </a:p>
        </p:txBody>
      </p:sp>
    </p:spTree>
    <p:extLst>
      <p:ext uri="{BB962C8B-B14F-4D97-AF65-F5344CB8AC3E}">
        <p14:creationId xmlns:p14="http://schemas.microsoft.com/office/powerpoint/2010/main" val="26526206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t>л</a:t>
            </a:r>
            <a:r>
              <a:rPr lang="ru-RU" dirty="0" err="1">
                <a:solidFill>
                  <a:srgbClr val="00B050"/>
                </a:solidFill>
              </a:rPr>
              <a:t>а </a:t>
            </a:r>
            <a:r>
              <a:rPr lang="ru-RU" dirty="0" err="1"/>
              <a:t>б</a:t>
            </a:r>
            <a:r>
              <a:rPr lang="ru-RU" dirty="0" err="1">
                <a:solidFill>
                  <a:srgbClr val="00B050"/>
                </a:solidFill>
              </a:rPr>
              <a:t>о </a:t>
            </a:r>
            <a:r>
              <a:rPr lang="ru-RU" dirty="0" err="1"/>
              <a:t>р</a:t>
            </a:r>
            <a:r>
              <a:rPr lang="ru-RU" dirty="0" err="1">
                <a:solidFill>
                  <a:srgbClr val="7030A0"/>
                </a:solidFill>
              </a:rPr>
              <a:t>а </a:t>
            </a:r>
            <a:r>
              <a:rPr lang="ru-RU" dirty="0" err="1"/>
              <a:t>тО́ р</a:t>
            </a:r>
            <a:r>
              <a:rPr lang="ru-RU" dirty="0" err="1">
                <a:solidFill>
                  <a:srgbClr val="00B050"/>
                </a:solidFill>
              </a:rPr>
              <a:t>и я</a:t>
            </a:r>
            <a:endParaRPr lang="en-US" dirty="0">
              <a:solidFill>
                <a:srgbClr val="00B050"/>
              </a:solidFill>
            </a:endParaRPr>
          </a:p>
        </p:txBody>
      </p:sp>
    </p:spTree>
    <p:extLst>
      <p:ext uri="{BB962C8B-B14F-4D97-AF65-F5344CB8AC3E}">
        <p14:creationId xmlns:p14="http://schemas.microsoft.com/office/powerpoint/2010/main" val="40092679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t>библиоте́ка</a:t>
            </a:r>
            <a:endParaRPr lang="en-US" dirty="0"/>
          </a:p>
        </p:txBody>
      </p:sp>
    </p:spTree>
    <p:extLst>
      <p:ext uri="{BB962C8B-B14F-4D97-AF65-F5344CB8AC3E}">
        <p14:creationId xmlns:p14="http://schemas.microsoft.com/office/powerpoint/2010/main" val="4683081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t>библиотЕ́ка</a:t>
            </a:r>
            <a:endParaRPr lang="en-US" dirty="0"/>
          </a:p>
        </p:txBody>
      </p:sp>
    </p:spTree>
    <p:extLst>
      <p:ext uri="{BB962C8B-B14F-4D97-AF65-F5344CB8AC3E}">
        <p14:creationId xmlns:p14="http://schemas.microsoft.com/office/powerpoint/2010/main" val="2902827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t>би</a:t>
            </a:r>
            <a:r>
              <a:rPr lang="en-US" dirty="0" err="1"/>
              <a:t> </a:t>
            </a:r>
            <a:r>
              <a:rPr lang="ru-RU" dirty="0" err="1"/>
              <a:t>бли</a:t>
            </a:r>
            <a:r>
              <a:rPr lang="en-US" dirty="0" err="1"/>
              <a:t> </a:t>
            </a:r>
            <a:r>
              <a:rPr lang="ru-RU" dirty="0" err="1"/>
              <a:t>о</a:t>
            </a:r>
            <a:r>
              <a:rPr lang="en-US" dirty="0" err="1"/>
              <a:t> </a:t>
            </a:r>
            <a:r>
              <a:rPr lang="ru-RU" dirty="0" err="1"/>
              <a:t>тЕ́</a:t>
            </a:r>
            <a:r>
              <a:rPr lang="en-US" dirty="0" err="1"/>
              <a:t> </a:t>
            </a:r>
            <a:r>
              <a:rPr lang="ru-RU" dirty="0" err="1"/>
              <a:t>ка</a:t>
            </a:r>
            <a:endParaRPr lang="en-US" dirty="0"/>
          </a:p>
        </p:txBody>
      </p:sp>
    </p:spTree>
    <p:extLst>
      <p:ext uri="{BB962C8B-B14F-4D97-AF65-F5344CB8AC3E}">
        <p14:creationId xmlns:p14="http://schemas.microsoft.com/office/powerpoint/2010/main" val="42882387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t>библиотЕ́ка</a:t>
            </a:r>
            <a:endParaRPr lang="en-US" dirty="0"/>
          </a:p>
        </p:txBody>
      </p:sp>
    </p:spTree>
    <p:extLst>
      <p:ext uri="{BB962C8B-B14F-4D97-AF65-F5344CB8AC3E}">
        <p14:creationId xmlns:p14="http://schemas.microsoft.com/office/powerpoint/2010/main" val="31857225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t>библи</a:t>
            </a:r>
            <a:r>
              <a:rPr lang="ru-RU" dirty="0" err="1">
                <a:solidFill>
                  <a:srgbClr val="7030A0"/>
                </a:solidFill>
              </a:rPr>
              <a:t>о</a:t>
            </a:r>
            <a:r>
              <a:rPr lang="ru-RU" dirty="0" err="1"/>
              <a:t>тЕ́ка</a:t>
            </a:r>
            <a:endParaRPr lang="en-US" dirty="0"/>
          </a:p>
        </p:txBody>
      </p:sp>
    </p:spTree>
    <p:extLst>
      <p:ext uri="{BB962C8B-B14F-4D97-AF65-F5344CB8AC3E}">
        <p14:creationId xmlns:p14="http://schemas.microsoft.com/office/powerpoint/2010/main" val="2659161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0B038B-1CEE-4F4D-A83A-AC050E35A384}"/>
              </a:ext>
            </a:extLst>
          </p:cNvPr>
          <p:cNvSpPr>
            <a:spLocks noGrp="1"/>
          </p:cNvSpPr>
          <p:nvPr>
            <p:ph type="title"/>
          </p:nvPr>
        </p:nvSpPr>
        <p:spPr>
          <a:xfrm>
            <a:off x="4212220" y="1201962"/>
            <a:ext cx="7367171" cy="1325563"/>
          </a:xfrm>
        </p:spPr>
        <p:txBody>
          <a:bodyPr anchor="ctr" anchorCtr="0"/>
          <a:lstStyle/>
          <a:p>
            <a:pPr algn="ctr"/>
            <a:r>
              <a:rPr lang="ru-RU">
                <a:latin typeface="Arial" panose="020B0604020202020204" pitchFamily="34" charset="0"/>
                <a:cs typeface="Arial" panose="020B0604020202020204" pitchFamily="34" charset="0"/>
              </a:rPr>
              <a:t>Молодцы!</a:t>
            </a:r>
            <a:r>
              <a:rPr lang="en-US">
                <a:latin typeface="Arial" panose="020B0604020202020204" pitchFamily="34" charset="0"/>
                <a:cs typeface="Arial" panose="020B0604020202020204" pitchFamily="34" charset="0"/>
              </a:rPr>
              <a:t>  </a:t>
            </a:r>
            <a:r>
              <a:rPr lang="en-US"/>
              <a:t>Good work!</a:t>
            </a:r>
            <a:br>
              <a:rPr lang="en-US"/>
            </a:br>
            <a:r>
              <a:rPr lang="en-US" sz="2400"/>
              <a:t>(HW and Skills Checks!!!)</a:t>
            </a:r>
          </a:p>
        </p:txBody>
      </p:sp>
      <p:pic>
        <p:nvPicPr>
          <p:cNvPr id="2" name="Picture 1">
            <a:extLst>
              <a:ext uri="{FF2B5EF4-FFF2-40B4-BE49-F238E27FC236}">
                <a16:creationId xmlns:a16="http://schemas.microsoft.com/office/drawing/2014/main" id="{12278B34-BAAF-3617-3BB4-11C2DE044F68}"/>
              </a:ext>
            </a:extLst>
          </p:cNvPr>
          <p:cNvPicPr>
            <a:picLocks noChangeAspect="1"/>
          </p:cNvPicPr>
          <p:nvPr/>
        </p:nvPicPr>
        <p:blipFill>
          <a:blip r:embed="rId2"/>
          <a:stretch>
            <a:fillRect/>
          </a:stretch>
        </p:blipFill>
        <p:spPr>
          <a:xfrm>
            <a:off x="4478745" y="0"/>
            <a:ext cx="6858000" cy="6858000"/>
          </a:xfrm>
          <a:prstGeom prst="rect">
            <a:avLst/>
          </a:prstGeom>
        </p:spPr>
      </p:pic>
    </p:spTree>
    <p:extLst>
      <p:ext uri="{BB962C8B-B14F-4D97-AF65-F5344CB8AC3E}">
        <p14:creationId xmlns:p14="http://schemas.microsoft.com/office/powerpoint/2010/main" val="3219631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t>б</a:t>
            </a:r>
            <a:r>
              <a:rPr lang="ru-RU" dirty="0" err="1">
                <a:solidFill>
                  <a:srgbClr val="00B050"/>
                </a:solidFill>
              </a:rPr>
              <a:t>и</a:t>
            </a:r>
            <a:r>
              <a:rPr lang="ru-RU" dirty="0" err="1"/>
              <a:t>бл</a:t>
            </a:r>
            <a:r>
              <a:rPr lang="ru-RU" dirty="0" err="1">
                <a:solidFill>
                  <a:srgbClr val="00B050"/>
                </a:solidFill>
              </a:rPr>
              <a:t>и</a:t>
            </a:r>
            <a:r>
              <a:rPr lang="ru-RU" dirty="0" err="1">
                <a:solidFill>
                  <a:srgbClr val="7030A0"/>
                </a:solidFill>
              </a:rPr>
              <a:t>о</a:t>
            </a:r>
            <a:r>
              <a:rPr lang="ru-RU" dirty="0" err="1"/>
              <a:t>тЕ́к</a:t>
            </a:r>
            <a:r>
              <a:rPr lang="ru-RU" dirty="0" err="1">
                <a:solidFill>
                  <a:srgbClr val="00B050"/>
                </a:solidFill>
              </a:rPr>
              <a:t>а</a:t>
            </a:r>
            <a:endParaRPr lang="en-US" dirty="0">
              <a:solidFill>
                <a:srgbClr val="00B050"/>
              </a:solidFill>
            </a:endParaRPr>
          </a:p>
        </p:txBody>
      </p:sp>
    </p:spTree>
    <p:extLst>
      <p:ext uri="{BB962C8B-B14F-4D97-AF65-F5344CB8AC3E}">
        <p14:creationId xmlns:p14="http://schemas.microsoft.com/office/powerpoint/2010/main" val="37212712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t>комсомо́льская</a:t>
            </a:r>
            <a:endParaRPr lang="en-US" dirty="0"/>
          </a:p>
        </p:txBody>
      </p:sp>
    </p:spTree>
    <p:extLst>
      <p:ext uri="{BB962C8B-B14F-4D97-AF65-F5344CB8AC3E}">
        <p14:creationId xmlns:p14="http://schemas.microsoft.com/office/powerpoint/2010/main" val="21047695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t>комсомО́льская</a:t>
            </a:r>
            <a:endParaRPr lang="en-US" dirty="0"/>
          </a:p>
        </p:txBody>
      </p:sp>
    </p:spTree>
    <p:extLst>
      <p:ext uri="{BB962C8B-B14F-4D97-AF65-F5344CB8AC3E}">
        <p14:creationId xmlns:p14="http://schemas.microsoft.com/office/powerpoint/2010/main" val="41913106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t>комс</a:t>
            </a:r>
            <a:r>
              <a:rPr lang="ru-RU" dirty="0" err="1">
                <a:solidFill>
                  <a:srgbClr val="7030A0"/>
                </a:solidFill>
              </a:rPr>
              <a:t>о</a:t>
            </a:r>
            <a:r>
              <a:rPr lang="ru-RU" dirty="0" err="1"/>
              <a:t>мО́льская</a:t>
            </a:r>
            <a:endParaRPr lang="en-US" dirty="0"/>
          </a:p>
        </p:txBody>
      </p:sp>
    </p:spTree>
    <p:extLst>
      <p:ext uri="{BB962C8B-B14F-4D97-AF65-F5344CB8AC3E}">
        <p14:creationId xmlns:p14="http://schemas.microsoft.com/office/powerpoint/2010/main" val="34756723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t>к</a:t>
            </a:r>
            <a:r>
              <a:rPr lang="ru-RU" dirty="0" err="1">
                <a:solidFill>
                  <a:srgbClr val="00B050"/>
                </a:solidFill>
              </a:rPr>
              <a:t>о</a:t>
            </a:r>
            <a:r>
              <a:rPr lang="ru-RU" dirty="0" err="1"/>
              <a:t>мс</a:t>
            </a:r>
            <a:r>
              <a:rPr lang="ru-RU" dirty="0" err="1">
                <a:solidFill>
                  <a:srgbClr val="7030A0"/>
                </a:solidFill>
              </a:rPr>
              <a:t>о</a:t>
            </a:r>
            <a:r>
              <a:rPr lang="ru-RU" dirty="0" err="1"/>
              <a:t>мО́льск</a:t>
            </a:r>
            <a:r>
              <a:rPr lang="ru-RU" dirty="0" err="1">
                <a:solidFill>
                  <a:srgbClr val="00B050"/>
                </a:solidFill>
              </a:rPr>
              <a:t>ая</a:t>
            </a:r>
            <a:endParaRPr lang="en-US" dirty="0">
              <a:solidFill>
                <a:srgbClr val="00B050"/>
              </a:solidFill>
            </a:endParaRPr>
          </a:p>
        </p:txBody>
      </p:sp>
    </p:spTree>
    <p:extLst>
      <p:ext uri="{BB962C8B-B14F-4D97-AF65-F5344CB8AC3E}">
        <p14:creationId xmlns:p14="http://schemas.microsoft.com/office/powerpoint/2010/main" val="41365808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t>обознача́ет</a:t>
            </a:r>
            <a:endParaRPr lang="en-US" dirty="0"/>
          </a:p>
        </p:txBody>
      </p:sp>
    </p:spTree>
    <p:extLst>
      <p:ext uri="{BB962C8B-B14F-4D97-AF65-F5344CB8AC3E}">
        <p14:creationId xmlns:p14="http://schemas.microsoft.com/office/powerpoint/2010/main" val="32330266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t>обозначА́ет</a:t>
            </a:r>
            <a:endParaRPr lang="en-US" dirty="0">
              <a:solidFill>
                <a:srgbClr val="00B050"/>
              </a:solidFill>
            </a:endParaRPr>
          </a:p>
        </p:txBody>
      </p:sp>
    </p:spTree>
    <p:extLst>
      <p:ext uri="{BB962C8B-B14F-4D97-AF65-F5344CB8AC3E}">
        <p14:creationId xmlns:p14="http://schemas.microsoft.com/office/powerpoint/2010/main" val="19278744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solidFill>
                  <a:srgbClr val="7030A0"/>
                </a:solidFill>
              </a:rPr>
              <a:t>о</a:t>
            </a:r>
            <a:r>
              <a:rPr lang="ru-RU" dirty="0" err="1"/>
              <a:t>бозн</a:t>
            </a:r>
            <a:r>
              <a:rPr lang="ru-RU" dirty="0" err="1">
                <a:solidFill>
                  <a:srgbClr val="7030A0"/>
                </a:solidFill>
              </a:rPr>
              <a:t>а</a:t>
            </a:r>
            <a:r>
              <a:rPr lang="ru-RU" dirty="0" err="1"/>
              <a:t>чА́ет</a:t>
            </a:r>
            <a:endParaRPr lang="en-US" dirty="0">
              <a:solidFill>
                <a:srgbClr val="00B050"/>
              </a:solidFill>
            </a:endParaRPr>
          </a:p>
        </p:txBody>
      </p:sp>
    </p:spTree>
    <p:extLst>
      <p:ext uri="{BB962C8B-B14F-4D97-AF65-F5344CB8AC3E}">
        <p14:creationId xmlns:p14="http://schemas.microsoft.com/office/powerpoint/2010/main" val="34025062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The Effect of Stress on Vowels</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solidFill>
                  <a:srgbClr val="7030A0"/>
                </a:solidFill>
              </a:rPr>
              <a:t>о</a:t>
            </a:r>
            <a:r>
              <a:rPr lang="ru-RU" dirty="0" err="1"/>
              <a:t>б</a:t>
            </a:r>
            <a:r>
              <a:rPr lang="ru-RU" dirty="0" err="1">
                <a:solidFill>
                  <a:srgbClr val="00B050"/>
                </a:solidFill>
              </a:rPr>
              <a:t>о</a:t>
            </a:r>
            <a:r>
              <a:rPr lang="ru-RU" dirty="0" err="1"/>
              <a:t>зн</a:t>
            </a:r>
            <a:r>
              <a:rPr lang="ru-RU" dirty="0" err="1">
                <a:solidFill>
                  <a:srgbClr val="7030A0"/>
                </a:solidFill>
              </a:rPr>
              <a:t>а</a:t>
            </a:r>
            <a:r>
              <a:rPr lang="ru-RU" dirty="0" err="1"/>
              <a:t>чА́</a:t>
            </a:r>
            <a:r>
              <a:rPr lang="ru-RU" dirty="0" err="1">
                <a:solidFill>
                  <a:srgbClr val="00B050"/>
                </a:solidFill>
              </a:rPr>
              <a:t>е</a:t>
            </a:r>
            <a:r>
              <a:rPr lang="ru-RU" dirty="0" err="1"/>
              <a:t>т</a:t>
            </a:r>
            <a:endParaRPr lang="en-US" dirty="0">
              <a:solidFill>
                <a:srgbClr val="00B050"/>
              </a:solidFill>
            </a:endParaRPr>
          </a:p>
        </p:txBody>
      </p:sp>
    </p:spTree>
    <p:extLst>
      <p:ext uri="{BB962C8B-B14F-4D97-AF65-F5344CB8AC3E}">
        <p14:creationId xmlns:p14="http://schemas.microsoft.com/office/powerpoint/2010/main" val="17958436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3C054-162E-A34A-BCCC-D2DEB33B9D45}"/>
              </a:ext>
            </a:extLst>
          </p:cNvPr>
          <p:cNvPicPr>
            <a:picLocks noChangeAspect="1"/>
          </p:cNvPicPr>
          <p:nvPr/>
        </p:nvPicPr>
        <p:blipFill>
          <a:blip r:embed="rId2"/>
          <a:stretch>
            <a:fillRect/>
          </a:stretch>
        </p:blipFill>
        <p:spPr>
          <a:xfrm>
            <a:off x="5965783" y="1167604"/>
            <a:ext cx="4161099" cy="4161099"/>
          </a:xfrm>
          <a:prstGeom prst="rect">
            <a:avLst/>
          </a:prstGeom>
        </p:spPr>
      </p:pic>
      <p:sp>
        <p:nvSpPr>
          <p:cNvPr id="5" name="Content Placeholder 2">
            <a:extLst>
              <a:ext uri="{FF2B5EF4-FFF2-40B4-BE49-F238E27FC236}">
                <a16:creationId xmlns:a16="http://schemas.microsoft.com/office/drawing/2014/main" id="{90A1AEF4-A22D-A945-B778-8B086EB99965}"/>
              </a:ext>
            </a:extLst>
          </p:cNvPr>
          <p:cNvSpPr txBox="1">
            <a:spLocks/>
          </p:cNvSpPr>
          <p:nvPr/>
        </p:nvSpPr>
        <p:spPr>
          <a:xfrm>
            <a:off x="4216454" y="5489341"/>
            <a:ext cx="7659756" cy="6144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sym typeface="Wingdings"/>
              </a:rPr>
              <a:t>2 </a:t>
            </a:r>
            <a:r>
              <a:rPr lang="ru-RU" sz="4400" dirty="0">
                <a:sym typeface="Wingdings"/>
              </a:rPr>
              <a:t>вопроса!</a:t>
            </a:r>
          </a:p>
        </p:txBody>
      </p:sp>
    </p:spTree>
    <p:extLst>
      <p:ext uri="{BB962C8B-B14F-4D97-AF65-F5344CB8AC3E}">
        <p14:creationId xmlns:p14="http://schemas.microsoft.com/office/powerpoint/2010/main" val="2417543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0B038B-1CEE-4F4D-A83A-AC050E35A384}"/>
              </a:ext>
            </a:extLst>
          </p:cNvPr>
          <p:cNvSpPr>
            <a:spLocks noGrp="1"/>
          </p:cNvSpPr>
          <p:nvPr>
            <p:ph type="title"/>
          </p:nvPr>
        </p:nvSpPr>
        <p:spPr>
          <a:xfrm>
            <a:off x="4040092" y="2628446"/>
            <a:ext cx="7812701" cy="1601108"/>
          </a:xfrm>
        </p:spPr>
        <p:txBody>
          <a:bodyPr anchor="ctr" anchorCtr="0">
            <a:normAutofit/>
          </a:bodyPr>
          <a:lstStyle/>
          <a:p>
            <a:pPr algn="ctr"/>
            <a:r>
              <a:rPr lang="en-US" sz="6000">
                <a:cs typeface="Arial" panose="020B0604020202020204" pitchFamily="34" charset="0"/>
              </a:rPr>
              <a:t>Mid-Course Survey!</a:t>
            </a:r>
            <a:endParaRPr lang="en-US" sz="6000"/>
          </a:p>
        </p:txBody>
      </p:sp>
    </p:spTree>
    <p:extLst>
      <p:ext uri="{BB962C8B-B14F-4D97-AF65-F5344CB8AC3E}">
        <p14:creationId xmlns:p14="http://schemas.microsoft.com/office/powerpoint/2010/main" val="29831538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7876-F236-DA41-AE16-863C28610DCA}"/>
              </a:ext>
            </a:extLst>
          </p:cNvPr>
          <p:cNvSpPr>
            <a:spLocks noGrp="1"/>
          </p:cNvSpPr>
          <p:nvPr>
            <p:ph type="title"/>
          </p:nvPr>
        </p:nvSpPr>
        <p:spPr>
          <a:xfrm>
            <a:off x="4195481" y="822960"/>
            <a:ext cx="7608591" cy="1325563"/>
          </a:xfrm>
        </p:spPr>
        <p:txBody>
          <a:bodyPr anchor="ctr" anchorCtr="0"/>
          <a:lstStyle/>
          <a:p>
            <a:pPr algn="ctr"/>
            <a:r>
              <a:rPr lang="en-US"/>
              <a:t>Patreon.com Podcast</a:t>
            </a:r>
          </a:p>
        </p:txBody>
      </p:sp>
      <p:sp>
        <p:nvSpPr>
          <p:cNvPr id="3" name="Content Placeholder 2">
            <a:extLst>
              <a:ext uri="{FF2B5EF4-FFF2-40B4-BE49-F238E27FC236}">
                <a16:creationId xmlns:a16="http://schemas.microsoft.com/office/drawing/2014/main" id="{88603E9B-AC98-7442-85D9-4DEFA87BCAC8}"/>
              </a:ext>
            </a:extLst>
          </p:cNvPr>
          <p:cNvSpPr>
            <a:spLocks noGrp="1"/>
          </p:cNvSpPr>
          <p:nvPr>
            <p:ph idx="1"/>
          </p:nvPr>
        </p:nvSpPr>
        <p:spPr>
          <a:xfrm>
            <a:off x="5016500" y="2312507"/>
            <a:ext cx="6337298" cy="3513269"/>
          </a:xfrm>
        </p:spPr>
        <p:txBody>
          <a:bodyPr/>
          <a:lstStyle/>
          <a:p>
            <a:pPr marL="0" indent="0">
              <a:buNone/>
            </a:pPr>
            <a:r>
              <a:rPr lang="en-US"/>
              <a:t>Library of videos and audio recordings</a:t>
            </a:r>
          </a:p>
          <a:p>
            <a:pPr marL="0" indent="0">
              <a:buNone/>
            </a:pPr>
            <a:r>
              <a:rPr lang="en-US"/>
              <a:t>Receive texts and/or emails from me</a:t>
            </a:r>
          </a:p>
          <a:p>
            <a:pPr marL="914400" lvl="1" indent="-457200">
              <a:lnSpc>
                <a:spcPct val="100000"/>
              </a:lnSpc>
              <a:buFont typeface="Wingdings" pitchFamily="2" charset="2"/>
              <a:buChar char="ü"/>
            </a:pPr>
            <a:r>
              <a:rPr lang="en-US"/>
              <a:t>Pronunciation tips</a:t>
            </a:r>
          </a:p>
          <a:p>
            <a:pPr marL="914400" lvl="1" indent="-457200">
              <a:lnSpc>
                <a:spcPct val="100000"/>
              </a:lnSpc>
              <a:buFont typeface="Wingdings" pitchFamily="2" charset="2"/>
              <a:buChar char="ü"/>
            </a:pPr>
            <a:r>
              <a:rPr lang="en-US"/>
              <a:t>Support for building habits</a:t>
            </a:r>
          </a:p>
          <a:p>
            <a:pPr marL="914400" lvl="1" indent="-457200">
              <a:lnSpc>
                <a:spcPct val="100000"/>
              </a:lnSpc>
              <a:buFont typeface="Wingdings" pitchFamily="2" charset="2"/>
              <a:buChar char="ü"/>
            </a:pPr>
            <a:r>
              <a:rPr lang="en-US"/>
              <a:t>Audio exercises</a:t>
            </a:r>
            <a:endParaRPr lang="ru-RU"/>
          </a:p>
          <a:p>
            <a:pPr marL="0" indent="0">
              <a:buNone/>
            </a:pPr>
            <a:endParaRPr lang="en-US">
              <a:hlinkClick r:id="rId2"/>
            </a:endParaRPr>
          </a:p>
          <a:p>
            <a:pPr marL="0" indent="0" algn="ctr">
              <a:buNone/>
            </a:pPr>
            <a:r>
              <a:rPr lang="en-US">
                <a:hlinkClick r:id="rId2"/>
              </a:rPr>
              <a:t>patreon.com/learnrussianwithkira</a:t>
            </a:r>
            <a:endParaRPr lang="en-US"/>
          </a:p>
        </p:txBody>
      </p:sp>
    </p:spTree>
    <p:extLst>
      <p:ext uri="{BB962C8B-B14F-4D97-AF65-F5344CB8AC3E}">
        <p14:creationId xmlns:p14="http://schemas.microsoft.com/office/powerpoint/2010/main" val="9508143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7876-F236-DA41-AE16-863C28610DCA}"/>
              </a:ext>
            </a:extLst>
          </p:cNvPr>
          <p:cNvSpPr>
            <a:spLocks noGrp="1"/>
          </p:cNvSpPr>
          <p:nvPr>
            <p:ph type="title"/>
          </p:nvPr>
        </p:nvSpPr>
        <p:spPr>
          <a:xfrm>
            <a:off x="4209336" y="768127"/>
            <a:ext cx="7608591" cy="534785"/>
          </a:xfrm>
        </p:spPr>
        <p:txBody>
          <a:bodyPr anchor="ctr" anchorCtr="0">
            <a:noAutofit/>
          </a:bodyPr>
          <a:lstStyle/>
          <a:p>
            <a:pPr algn="ctr"/>
            <a:r>
              <a:rPr lang="en-US" sz="3200"/>
              <a:t>Patreon.com/learnrussianwithkira</a:t>
            </a:r>
          </a:p>
        </p:txBody>
      </p:sp>
      <p:pic>
        <p:nvPicPr>
          <p:cNvPr id="9" name="Picture 8">
            <a:extLst>
              <a:ext uri="{FF2B5EF4-FFF2-40B4-BE49-F238E27FC236}">
                <a16:creationId xmlns:a16="http://schemas.microsoft.com/office/drawing/2014/main" id="{FE2E4656-8291-A948-88E1-7E62FCAEC3AB}"/>
              </a:ext>
            </a:extLst>
          </p:cNvPr>
          <p:cNvPicPr>
            <a:picLocks noChangeAspect="1"/>
          </p:cNvPicPr>
          <p:nvPr/>
        </p:nvPicPr>
        <p:blipFill>
          <a:blip r:embed="rId2"/>
          <a:stretch>
            <a:fillRect/>
          </a:stretch>
        </p:blipFill>
        <p:spPr>
          <a:xfrm>
            <a:off x="4209336" y="1463040"/>
            <a:ext cx="7456191" cy="4626833"/>
          </a:xfrm>
          <a:prstGeom prst="rect">
            <a:avLst/>
          </a:prstGeom>
        </p:spPr>
      </p:pic>
    </p:spTree>
    <p:extLst>
      <p:ext uri="{BB962C8B-B14F-4D97-AF65-F5344CB8AC3E}">
        <p14:creationId xmlns:p14="http://schemas.microsoft.com/office/powerpoint/2010/main" val="9933637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t>first pre-tonic and word-initial</a:t>
            </a:r>
          </a:p>
          <a:p>
            <a:pPr marL="923925" indent="-457200">
              <a:buFont typeface="+mj-lt"/>
              <a:buAutoNum type="arabicPeriod"/>
            </a:pPr>
            <a:r>
              <a:rPr lang="en-US" dirty="0"/>
              <a:t>all other positions</a:t>
            </a:r>
          </a:p>
          <a:p>
            <a:pPr marL="0" indent="0" algn="ctr">
              <a:buNone/>
            </a:pPr>
            <a:endParaRPr lang="en-US" dirty="0"/>
          </a:p>
          <a:p>
            <a:pPr marL="0" indent="0" algn="ctr">
              <a:buNone/>
            </a:pPr>
            <a:r>
              <a:rPr lang="ru-RU" dirty="0" err="1"/>
              <a:t>обознача́ют</a:t>
            </a:r>
            <a:endParaRPr lang="en-US" dirty="0"/>
          </a:p>
        </p:txBody>
      </p:sp>
    </p:spTree>
    <p:extLst>
      <p:ext uri="{BB962C8B-B14F-4D97-AF65-F5344CB8AC3E}">
        <p14:creationId xmlns:p14="http://schemas.microsoft.com/office/powerpoint/2010/main" val="21372806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t>first pre-tonic and word-initial</a:t>
            </a:r>
          </a:p>
          <a:p>
            <a:pPr marL="923925" indent="-457200">
              <a:buFont typeface="+mj-lt"/>
              <a:buAutoNum type="arabicPeriod"/>
            </a:pPr>
            <a:r>
              <a:rPr lang="en-US" dirty="0"/>
              <a:t>all other positions</a:t>
            </a:r>
          </a:p>
          <a:p>
            <a:pPr marL="0" indent="0" algn="ctr">
              <a:buNone/>
            </a:pPr>
            <a:endParaRPr lang="en-US" dirty="0"/>
          </a:p>
          <a:p>
            <a:pPr marL="0" indent="0" algn="ctr">
              <a:buNone/>
            </a:pPr>
            <a:r>
              <a:rPr lang="ru-RU" dirty="0" err="1"/>
              <a:t>обознача́ют</a:t>
            </a:r>
            <a:endParaRPr lang="en-US" dirty="0"/>
          </a:p>
        </p:txBody>
      </p:sp>
    </p:spTree>
    <p:extLst>
      <p:ext uri="{BB962C8B-B14F-4D97-AF65-F5344CB8AC3E}">
        <p14:creationId xmlns:p14="http://schemas.microsoft.com/office/powerpoint/2010/main" val="8766992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t>first pre-tonic and word-initial</a:t>
            </a:r>
          </a:p>
          <a:p>
            <a:pPr marL="923925" indent="-457200">
              <a:buFont typeface="+mj-lt"/>
              <a:buAutoNum type="arabicPeriod"/>
            </a:pPr>
            <a:r>
              <a:rPr lang="en-US" dirty="0"/>
              <a:t>all other positions</a:t>
            </a:r>
          </a:p>
          <a:p>
            <a:pPr marL="0" indent="0" algn="ctr">
              <a:buNone/>
            </a:pPr>
            <a:endParaRPr lang="en-US" dirty="0"/>
          </a:p>
          <a:p>
            <a:pPr marL="0" indent="0" algn="ctr">
              <a:buNone/>
            </a:pPr>
            <a:r>
              <a:rPr lang="ru-RU" dirty="0" err="1"/>
              <a:t>обозначА́ют</a:t>
            </a:r>
            <a:endParaRPr lang="en-US" dirty="0"/>
          </a:p>
        </p:txBody>
      </p:sp>
    </p:spTree>
    <p:extLst>
      <p:ext uri="{BB962C8B-B14F-4D97-AF65-F5344CB8AC3E}">
        <p14:creationId xmlns:p14="http://schemas.microsoft.com/office/powerpoint/2010/main" val="24851838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t>all other positions</a:t>
            </a:r>
          </a:p>
          <a:p>
            <a:pPr marL="0" indent="0" algn="ctr">
              <a:buNone/>
            </a:pPr>
            <a:endParaRPr lang="en-US" dirty="0"/>
          </a:p>
          <a:p>
            <a:pPr marL="0" indent="0" algn="ctr">
              <a:buNone/>
            </a:pPr>
            <a:r>
              <a:rPr lang="ru-RU" dirty="0" err="1"/>
              <a:t>обозначА́ют</a:t>
            </a:r>
            <a:endParaRPr lang="en-US" dirty="0"/>
          </a:p>
        </p:txBody>
      </p:sp>
    </p:spTree>
    <p:extLst>
      <p:ext uri="{BB962C8B-B14F-4D97-AF65-F5344CB8AC3E}">
        <p14:creationId xmlns:p14="http://schemas.microsoft.com/office/powerpoint/2010/main" val="28072411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t>all other positions</a:t>
            </a:r>
          </a:p>
          <a:p>
            <a:pPr marL="0" indent="0" algn="ctr">
              <a:buNone/>
            </a:pPr>
            <a:endParaRPr lang="en-US" dirty="0"/>
          </a:p>
          <a:p>
            <a:pPr marL="0" indent="0" algn="ctr">
              <a:buNone/>
            </a:pPr>
            <a:r>
              <a:rPr lang="ru-RU" dirty="0" err="1">
                <a:solidFill>
                  <a:srgbClr val="7030A0"/>
                </a:solidFill>
              </a:rPr>
              <a:t>о</a:t>
            </a:r>
            <a:r>
              <a:rPr lang="ru-RU" dirty="0" err="1"/>
              <a:t>бозн</a:t>
            </a:r>
            <a:r>
              <a:rPr lang="ru-RU" dirty="0" err="1">
                <a:solidFill>
                  <a:srgbClr val="7030A0"/>
                </a:solidFill>
              </a:rPr>
              <a:t>а</a:t>
            </a:r>
            <a:r>
              <a:rPr lang="ru-RU" dirty="0" err="1"/>
              <a:t>чА́ют</a:t>
            </a:r>
            <a:endParaRPr lang="en-US" dirty="0"/>
          </a:p>
        </p:txBody>
      </p:sp>
    </p:spTree>
    <p:extLst>
      <p:ext uri="{BB962C8B-B14F-4D97-AF65-F5344CB8AC3E}">
        <p14:creationId xmlns:p14="http://schemas.microsoft.com/office/powerpoint/2010/main" val="40548664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solidFill>
                  <a:srgbClr val="7030A0"/>
                </a:solidFill>
              </a:rPr>
              <a:t>о</a:t>
            </a:r>
            <a:r>
              <a:rPr lang="ru-RU" dirty="0" err="1"/>
              <a:t>бозн</a:t>
            </a:r>
            <a:r>
              <a:rPr lang="ru-RU" dirty="0" err="1">
                <a:solidFill>
                  <a:srgbClr val="7030A0"/>
                </a:solidFill>
              </a:rPr>
              <a:t>ач</a:t>
            </a:r>
            <a:r>
              <a:rPr lang="ru-RU" dirty="0" err="1"/>
              <a:t>А́ют</a:t>
            </a:r>
            <a:endParaRPr lang="en-US" dirty="0">
              <a:solidFill>
                <a:srgbClr val="00B050"/>
              </a:solidFill>
            </a:endParaRPr>
          </a:p>
        </p:txBody>
      </p:sp>
    </p:spTree>
    <p:extLst>
      <p:ext uri="{BB962C8B-B14F-4D97-AF65-F5344CB8AC3E}">
        <p14:creationId xmlns:p14="http://schemas.microsoft.com/office/powerpoint/2010/main" val="41656947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1817991"/>
            <a:ext cx="6896100" cy="3964162"/>
          </a:xfrm>
        </p:spPr>
        <p:txBody>
          <a:bodyPr/>
          <a:lstStyle/>
          <a:p>
            <a:pPr marL="0" indent="0" algn="ctr">
              <a:buNone/>
            </a:pPr>
            <a:r>
              <a:rPr lang="en-US" dirty="0"/>
              <a:t>In Russian, there are three important categories of vowels in relation to stress:</a:t>
            </a:r>
          </a:p>
          <a:p>
            <a:pPr marL="0" indent="0" algn="ctr">
              <a:buNone/>
            </a:pPr>
            <a:endParaRPr lang="en-US" dirty="0"/>
          </a:p>
          <a:p>
            <a:pPr marL="923925" indent="-457200">
              <a:buFont typeface="+mj-lt"/>
              <a:buAutoNum type="arabicPeriod"/>
            </a:pPr>
            <a:r>
              <a:rPr lang="en-US" dirty="0"/>
              <a:t>TONIC</a:t>
            </a:r>
          </a:p>
          <a:p>
            <a:pPr marL="923925" indent="-457200">
              <a:buFont typeface="+mj-lt"/>
              <a:buAutoNum type="arabicPeriod"/>
            </a:pPr>
            <a:r>
              <a:rPr lang="en-US" dirty="0">
                <a:solidFill>
                  <a:srgbClr val="7030A0"/>
                </a:solidFill>
              </a:rPr>
              <a:t>first pre-tonic and word-initial</a:t>
            </a:r>
          </a:p>
          <a:p>
            <a:pPr marL="923925" indent="-457200">
              <a:buFont typeface="+mj-lt"/>
              <a:buAutoNum type="arabicPeriod"/>
            </a:pPr>
            <a:r>
              <a:rPr lang="en-US" dirty="0">
                <a:solidFill>
                  <a:srgbClr val="00B050"/>
                </a:solidFill>
              </a:rPr>
              <a:t>all other positions</a:t>
            </a:r>
          </a:p>
          <a:p>
            <a:pPr marL="0" indent="0" algn="ctr">
              <a:buNone/>
            </a:pPr>
            <a:endParaRPr lang="en-US" dirty="0"/>
          </a:p>
          <a:p>
            <a:pPr marL="0" indent="0" algn="ctr">
              <a:buNone/>
            </a:pPr>
            <a:r>
              <a:rPr lang="ru-RU" dirty="0" err="1">
                <a:solidFill>
                  <a:srgbClr val="7030A0"/>
                </a:solidFill>
              </a:rPr>
              <a:t>о</a:t>
            </a:r>
            <a:r>
              <a:rPr lang="ru-RU" dirty="0" err="1"/>
              <a:t>б</a:t>
            </a:r>
            <a:r>
              <a:rPr lang="ru-RU" dirty="0" err="1">
                <a:solidFill>
                  <a:srgbClr val="00B050"/>
                </a:solidFill>
              </a:rPr>
              <a:t>о</a:t>
            </a:r>
            <a:r>
              <a:rPr lang="ru-RU" dirty="0" err="1"/>
              <a:t>зн</a:t>
            </a:r>
            <a:r>
              <a:rPr lang="ru-RU" dirty="0" err="1">
                <a:solidFill>
                  <a:srgbClr val="7030A0"/>
                </a:solidFill>
              </a:rPr>
              <a:t>а</a:t>
            </a:r>
            <a:r>
              <a:rPr lang="ru-RU" dirty="0" err="1"/>
              <a:t>чА́</a:t>
            </a:r>
            <a:r>
              <a:rPr lang="ru-RU" dirty="0" err="1">
                <a:solidFill>
                  <a:srgbClr val="00B14F"/>
                </a:solidFill>
              </a:rPr>
              <a:t>ю</a:t>
            </a:r>
            <a:r>
              <a:rPr lang="ru-RU" dirty="0" err="1"/>
              <a:t>т</a:t>
            </a:r>
            <a:endParaRPr lang="en-US" dirty="0">
              <a:solidFill>
                <a:srgbClr val="00B050"/>
              </a:solidFill>
            </a:endParaRPr>
          </a:p>
        </p:txBody>
      </p:sp>
    </p:spTree>
    <p:extLst>
      <p:ext uri="{BB962C8B-B14F-4D97-AF65-F5344CB8AC3E}">
        <p14:creationId xmlns:p14="http://schemas.microsoft.com/office/powerpoint/2010/main" val="2034569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7E4C-414C-6840-9E50-F33FD9D041CD}"/>
              </a:ext>
            </a:extLst>
          </p:cNvPr>
          <p:cNvSpPr>
            <a:spLocks noGrp="1"/>
          </p:cNvSpPr>
          <p:nvPr>
            <p:ph type="title"/>
          </p:nvPr>
        </p:nvSpPr>
        <p:spPr>
          <a:xfrm>
            <a:off x="4195482" y="575310"/>
            <a:ext cx="7437074" cy="1325563"/>
          </a:xfrm>
        </p:spPr>
        <p:txBody>
          <a:bodyPr/>
          <a:lstStyle/>
          <a:p>
            <a:r>
              <a:rPr lang="en-US" sz="3800">
                <a:solidFill>
                  <a:prstClr val="black"/>
                </a:solidFill>
              </a:rPr>
              <a:t>Type I Reduction o/a</a:t>
            </a:r>
            <a:endParaRPr lang="en-US"/>
          </a:p>
        </p:txBody>
      </p:sp>
      <p:sp>
        <p:nvSpPr>
          <p:cNvPr id="3" name="Content Placeholder 2">
            <a:extLst>
              <a:ext uri="{FF2B5EF4-FFF2-40B4-BE49-F238E27FC236}">
                <a16:creationId xmlns:a16="http://schemas.microsoft.com/office/drawing/2014/main" id="{D318501D-BF5D-0247-977C-F02A0B2F3E30}"/>
              </a:ext>
            </a:extLst>
          </p:cNvPr>
          <p:cNvSpPr>
            <a:spLocks noGrp="1"/>
          </p:cNvSpPr>
          <p:nvPr>
            <p:ph idx="1"/>
          </p:nvPr>
        </p:nvSpPr>
        <p:spPr>
          <a:xfrm>
            <a:off x="4457700" y="2037447"/>
            <a:ext cx="6896100" cy="2416046"/>
          </a:xfrm>
        </p:spPr>
        <p:txBody>
          <a:bodyPr/>
          <a:lstStyle/>
          <a:p>
            <a:pPr marL="0" indent="0" algn="ctr">
              <a:buNone/>
            </a:pPr>
            <a:endParaRPr lang="ru-RU" b="1" dirty="0"/>
          </a:p>
          <a:p>
            <a:pPr marL="0" indent="0" algn="ctr">
              <a:buNone/>
            </a:pPr>
            <a:r>
              <a:rPr lang="en-US" dirty="0"/>
              <a:t>If there were NO reduction, how would we transcribe it?</a:t>
            </a:r>
          </a:p>
          <a:p>
            <a:pPr marL="0" indent="0" algn="ctr">
              <a:buNone/>
            </a:pPr>
            <a:endParaRPr lang="en-US" dirty="0"/>
          </a:p>
          <a:p>
            <a:pPr marL="0" indent="0" algn="ctr">
              <a:buNone/>
            </a:pPr>
            <a:r>
              <a:rPr lang="ru-RU" dirty="0" err="1"/>
              <a:t>обознача́ют</a:t>
            </a:r>
          </a:p>
        </p:txBody>
      </p:sp>
    </p:spTree>
    <p:extLst>
      <p:ext uri="{BB962C8B-B14F-4D97-AF65-F5344CB8AC3E}">
        <p14:creationId xmlns:p14="http://schemas.microsoft.com/office/powerpoint/2010/main" val="9132087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3957</TotalTime>
  <Words>4145</Words>
  <Application>Microsoft Macintosh PowerPoint</Application>
  <PresentationFormat>Widescreen</PresentationFormat>
  <Paragraphs>1141</Paragraphs>
  <Slides>154</Slides>
  <Notes>12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154</vt:i4>
      </vt:variant>
    </vt:vector>
  </HeadingPairs>
  <TitlesOfParts>
    <vt:vector size="164" baseType="lpstr">
      <vt:lpstr>Arial Unicode MS</vt:lpstr>
      <vt:lpstr>American Typewriter</vt:lpstr>
      <vt:lpstr>Arial</vt:lpstr>
      <vt:lpstr>Avenir</vt:lpstr>
      <vt:lpstr>Avenir Next</vt:lpstr>
      <vt:lpstr>Calibri</vt:lpstr>
      <vt:lpstr>Palatino</vt:lpstr>
      <vt:lpstr>Times New Roman</vt:lpstr>
      <vt:lpstr>Wingdings</vt:lpstr>
      <vt:lpstr>Office Theme</vt:lpstr>
      <vt:lpstr>Are you a teacher?</vt:lpstr>
      <vt:lpstr>Welcome!  </vt:lpstr>
      <vt:lpstr>Let’s say hello  : )</vt:lpstr>
      <vt:lpstr>Master Class with Kira</vt:lpstr>
      <vt:lpstr>What am I looking for?</vt:lpstr>
      <vt:lpstr>PowerPoint Presentation</vt:lpstr>
      <vt:lpstr>PowerPoint Presentation</vt:lpstr>
      <vt:lpstr>Молодцы!  Good work! (HW and Skills Checks!!!)</vt:lpstr>
      <vt:lpstr>Mid-Course Survey!</vt:lpstr>
      <vt:lpstr>Other Links</vt:lpstr>
      <vt:lpstr>Observation from Anna Lordan!</vt:lpstr>
      <vt:lpstr>Observation from Anna Lordan!</vt:lpstr>
      <vt:lpstr>Practice Routine</vt:lpstr>
      <vt:lpstr>Practice Routine</vt:lpstr>
      <vt:lpstr>Actual sticky notes</vt:lpstr>
      <vt:lpstr>Daily alarm</vt:lpstr>
      <vt:lpstr>Do you want to continue or tweak your practice routine this week?  Type your goal/plan/idea in the chat.</vt:lpstr>
      <vt:lpstr>My Goals for You</vt:lpstr>
      <vt:lpstr>My Goals for You</vt:lpstr>
      <vt:lpstr>My Goals for You</vt:lpstr>
      <vt:lpstr>Where are we?</vt:lpstr>
      <vt:lpstr>Where are we?</vt:lpstr>
      <vt:lpstr>Where are we?</vt:lpstr>
      <vt:lpstr>Today...</vt:lpstr>
      <vt:lpstr>Leetle Game!</vt:lpstr>
      <vt:lpstr>What should I say if I make a mistake?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Ну, как?</vt:lpstr>
      <vt:lpstr>PowerPoint Presentation</vt:lpstr>
      <vt:lpstr>PowerPoint Presentation</vt:lpstr>
      <vt:lpstr>Interlanguage</vt:lpstr>
      <vt:lpstr>Next time...!</vt:lpstr>
      <vt:lpstr>Leetle Warm Up</vt:lpstr>
      <vt:lpstr>Get your phones!</vt:lpstr>
      <vt:lpstr>PowerPoint Presentation</vt:lpstr>
      <vt:lpstr>Russian Default Mouth Position</vt:lpstr>
      <vt:lpstr>PowerPoint Presentation</vt:lpstr>
      <vt:lpstr>PowerPoint Presentation</vt:lpstr>
      <vt:lpstr>Extra Phrases for Practice</vt:lpstr>
      <vt:lpstr>Let’s reset our DMP.  </vt:lpstr>
      <vt:lpstr>Default Mouth Position</vt:lpstr>
      <vt:lpstr>Skills Check – Words</vt:lpstr>
      <vt:lpstr>Skills Check – Words</vt:lpstr>
      <vt:lpstr>Skills Check – Sentences</vt:lpstr>
      <vt:lpstr>Skills Check – Applications</vt:lpstr>
      <vt:lpstr>Skills Check – Consonants That Are Always Hard or Always Soft</vt:lpstr>
      <vt:lpstr>Intonation Constructions</vt:lpstr>
      <vt:lpstr>Intonation Constructions</vt:lpstr>
      <vt:lpstr>PowerPoint Presentation</vt:lpstr>
      <vt:lpstr>Lesson 4</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The Effect of Stress on Vowels</vt:lpstr>
      <vt:lpstr>PowerPoint Presentation</vt:lpstr>
      <vt:lpstr>Patreon.com Podcast</vt:lpstr>
      <vt:lpstr>Patreon.com/learnrussianwithkira</vt:lpstr>
      <vt:lpstr>Type I Reduction o/a</vt:lpstr>
      <vt:lpstr>Type I Reduction o/a</vt:lpstr>
      <vt:lpstr>Type I Reduction o/a</vt:lpstr>
      <vt:lpstr>Type I Reduction o/a</vt:lpstr>
      <vt:lpstr>Type I Reduction o/a</vt:lpstr>
      <vt:lpstr>Type I Reduction o/a</vt:lpstr>
      <vt:lpstr>Type I Reduction o/a</vt:lpstr>
      <vt:lpstr>Type I Reduction o/a</vt:lpstr>
      <vt:lpstr>Type I Reduction o/a</vt:lpstr>
      <vt:lpstr>Type I Reduction o/a</vt:lpstr>
      <vt:lpstr>Type I Reduction o/a</vt:lpstr>
      <vt:lpstr>Type I Reduction o/a</vt:lpstr>
      <vt:lpstr>Type I Reduction o/a</vt:lpstr>
      <vt:lpstr>Type I Reduction o/a</vt:lpstr>
      <vt:lpstr>Type I Reduction o/a</vt:lpstr>
      <vt:lpstr>Type I Reduction o/a</vt:lpstr>
      <vt:lpstr>Type I Reduction o/a</vt:lpstr>
      <vt:lpstr>Target Practice:  Type I Reduction o/a</vt:lpstr>
      <vt:lpstr>PowerPoint Presentation</vt:lpstr>
      <vt:lpstr>Type I Reduction – о/а</vt:lpstr>
      <vt:lpstr>PowerPoint Presentation</vt:lpstr>
      <vt:lpstr>Target Practice:  Type I Reduction o/a</vt:lpstr>
      <vt:lpstr>Target Practice:  Type I Reduction o/a</vt:lpstr>
      <vt:lpstr>PowerPoint Presentation</vt:lpstr>
      <vt:lpstr>Type I Reduction – o/а</vt:lpstr>
      <vt:lpstr>Type II Reduction – е/я</vt:lpstr>
      <vt:lpstr>Type II Reduction – е/я</vt:lpstr>
      <vt:lpstr>Type II Reduction – е/я</vt:lpstr>
      <vt:lpstr>Type II Reduction – е/я</vt:lpstr>
      <vt:lpstr>Type II Reduction – е/я</vt:lpstr>
      <vt:lpstr>Practice: Type II Reduction е/я</vt:lpstr>
      <vt:lpstr>Practice: Type II Reduction е/я</vt:lpstr>
      <vt:lpstr>PowerPoint Presentation</vt:lpstr>
      <vt:lpstr>PowerPoint Presentation</vt:lpstr>
      <vt:lpstr>PowerPoint Presentation</vt:lpstr>
      <vt:lpstr>Type I Reduction – o/a </vt:lpstr>
      <vt:lpstr>Target Practice:  Grammatical Endings  ‘ъ, jъ, ъjъ</vt:lpstr>
      <vt:lpstr>Target Practice:  Grammatical Endings  ‘ъ, jъ, ъjъ</vt:lpstr>
      <vt:lpstr>Type I Reduction – o/a </vt:lpstr>
      <vt:lpstr>PowerPoint Presentation</vt:lpstr>
      <vt:lpstr>PowerPoint Presentation</vt:lpstr>
      <vt:lpstr>Interlude: What Particles Are</vt:lpstr>
      <vt:lpstr>Interlude: What Particles Are</vt:lpstr>
      <vt:lpstr>Interlude: What Particles Are</vt:lpstr>
      <vt:lpstr>Interlude: What Particles Are</vt:lpstr>
      <vt:lpstr>Interlude: What Particles Are</vt:lpstr>
      <vt:lpstr>Interlude: What Particles Are</vt:lpstr>
      <vt:lpstr>Interlude: What Particles Are</vt:lpstr>
      <vt:lpstr>Interlude: What Particles Are</vt:lpstr>
      <vt:lpstr>Target Practice: Particles</vt:lpstr>
      <vt:lpstr>Quizlet 10</vt:lpstr>
      <vt:lpstr>PowerPoint Presentation</vt:lpstr>
      <vt:lpstr>What should I do before the next class &amp; when?</vt:lpstr>
      <vt:lpstr>What should I do before the next class &amp; when?</vt:lpstr>
      <vt:lpstr>Daily Homework</vt:lpstr>
      <vt:lpstr>Optional Check-Ins</vt:lpstr>
      <vt:lpstr>Next time...!</vt:lpstr>
      <vt:lpstr>PowerPoint Presentation</vt:lpstr>
      <vt:lpstr>PowerPoint Presentation</vt:lpstr>
      <vt:lpstr>How can I support Kira?</vt:lpstr>
      <vt:lpstr>1) Check out Kira’s other stuff</vt:lpstr>
      <vt:lpstr>Chat &amp; Sing! (Kira – stop sharing your screen and remember to use the букс!)</vt:lpstr>
      <vt:lpstr>Are you a teacher?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Class with Kira</dc:title>
  <dc:creator>Microsoft Office User</dc:creator>
  <cp:lastModifiedBy>Microsoft Office User</cp:lastModifiedBy>
  <cp:revision>561</cp:revision>
  <dcterms:created xsi:type="dcterms:W3CDTF">2020-07-01T16:16:20Z</dcterms:created>
  <dcterms:modified xsi:type="dcterms:W3CDTF">2023-02-16T23:48:29Z</dcterms:modified>
</cp:coreProperties>
</file>